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7"/>
  </p:notesMasterIdLst>
  <p:sldIdLst>
    <p:sldId id="256" r:id="rId2"/>
    <p:sldId id="257" r:id="rId3"/>
    <p:sldId id="258" r:id="rId4"/>
    <p:sldId id="259" r:id="rId5"/>
    <p:sldId id="260" r:id="rId6"/>
    <p:sldId id="272" r:id="rId7"/>
    <p:sldId id="273" r:id="rId8"/>
    <p:sldId id="275" r:id="rId9"/>
    <p:sldId id="274" r:id="rId10"/>
    <p:sldId id="261" r:id="rId11"/>
    <p:sldId id="262" r:id="rId12"/>
    <p:sldId id="263" r:id="rId13"/>
    <p:sldId id="264" r:id="rId14"/>
    <p:sldId id="265" r:id="rId15"/>
    <p:sldId id="276" r:id="rId16"/>
    <p:sldId id="277" r:id="rId17"/>
    <p:sldId id="278" r:id="rId18"/>
    <p:sldId id="281" r:id="rId19"/>
    <p:sldId id="279" r:id="rId20"/>
    <p:sldId id="266" r:id="rId21"/>
    <p:sldId id="267" r:id="rId22"/>
    <p:sldId id="268" r:id="rId23"/>
    <p:sldId id="269" r:id="rId24"/>
    <p:sldId id="270" r:id="rId25"/>
    <p:sldId id="271" r:id="rId2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8" roundtripDataSignature="AMtx7mie8J6lcwWIKW+CbnoC8mBWATDwC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91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5" d="100"/>
          <a:sy n="85" d="100"/>
        </p:scale>
        <p:origin x="34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customschemas.google.com/relationships/presentationmetadata" Target="meta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
        <p:cNvGrpSpPr/>
        <p:nvPr/>
      </p:nvGrpSpPr>
      <p:grpSpPr>
        <a:xfrm>
          <a:off x="0" y="0"/>
          <a:ext cx="0" cy="0"/>
          <a:chOff x="0" y="0"/>
          <a:chExt cx="0" cy="0"/>
        </a:xfrm>
      </p:grpSpPr>
      <p:sp>
        <p:nvSpPr>
          <p:cNvPr id="27" name="Google Shape;27;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8" name="Google Shape;2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250577eea74_0_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83" name="Google Shape;83;g250577eea74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250577eea74_0_1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91" name="Google Shape;91;g250577eea74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2509756c21b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01" name="Google Shape;101;g2509756c21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2509756c21b_0_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17" name="Google Shape;117;g2509756c21b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2509756c21b_0_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27" name="Google Shape;127;g2509756c21b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2509756c21b_0_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17" name="Google Shape;117;g2509756c21b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533306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2509756c21b_0_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27" name="Google Shape;127;g2509756c21b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948058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2509756c21b_0_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17" name="Google Shape;117;g2509756c21b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44829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39" name="Google Shape;3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815891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2509756c21b_0_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27" name="Google Shape;127;g2509756c21b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39016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39" name="Google Shape;3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2509756c21b_0_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45" name="Google Shape;145;g2509756c21b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2509756c21b_0_1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53" name="Google Shape;153;g2509756c21b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509756c21b_0_1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69" name="Google Shape;169;g2509756c21b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2509756c21b_0_1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77" name="Google Shape;177;g2509756c21b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87" name="Google Shape;187;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93" name="Google Shape;193;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54" name="Google Shape;5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250577eea74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63" name="Google Shape;63;g250577eea7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250577eea74_0_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73" name="Google Shape;73;g250577eea74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2509756c21b_0_1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 Inclusive Employers, What is inclusion? Retrieved April 21, 2023 from https://www.inclusiveemployers.co.uk/about/what-is-workplace-inclusion/#:~:text=Inclusion%20is%20the%20culture%20in,valued%20and%20importantly%2C%20adds%20value. </a:t>
            </a:r>
            <a:endParaRPr dirty="0"/>
          </a:p>
        </p:txBody>
      </p:sp>
      <p:sp>
        <p:nvSpPr>
          <p:cNvPr id="177" name="Google Shape;177;g2509756c21b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962241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2509756c21b_0_1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77" name="Google Shape;177;g2509756c21b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451302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2509756c21b_0_1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77" name="Google Shape;177;g2509756c21b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322477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2509756c21b_0_1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77" name="Google Shape;177;g2509756c21b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976125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3_Blank">
  <p:cSld name="3_Blank">
    <p:spTree>
      <p:nvGrpSpPr>
        <p:cNvPr id="1" name="Shape 12"/>
        <p:cNvGrpSpPr/>
        <p:nvPr/>
      </p:nvGrpSpPr>
      <p:grpSpPr>
        <a:xfrm>
          <a:off x="0" y="0"/>
          <a:ext cx="0" cy="0"/>
          <a:chOff x="0" y="0"/>
          <a:chExt cx="0" cy="0"/>
        </a:xfrm>
      </p:grpSpPr>
      <p:grpSp>
        <p:nvGrpSpPr>
          <p:cNvPr id="13" name="Google Shape;13;p28"/>
          <p:cNvGrpSpPr/>
          <p:nvPr/>
        </p:nvGrpSpPr>
        <p:grpSpPr>
          <a:xfrm>
            <a:off x="6008723" y="-761325"/>
            <a:ext cx="7503317" cy="7296245"/>
            <a:chOff x="6008723" y="-761325"/>
            <a:chExt cx="7503317" cy="7296245"/>
          </a:xfrm>
        </p:grpSpPr>
        <p:sp>
          <p:nvSpPr>
            <p:cNvPr id="14" name="Google Shape;14;p28"/>
            <p:cNvSpPr/>
            <p:nvPr/>
          </p:nvSpPr>
          <p:spPr>
            <a:xfrm rot="-869682" flipH="1">
              <a:off x="6651742" y="-77617"/>
              <a:ext cx="6217278" cy="5928830"/>
            </a:xfrm>
            <a:custGeom>
              <a:avLst/>
              <a:gdLst/>
              <a:ahLst/>
              <a:cxnLst/>
              <a:rect l="l" t="t" r="r" b="b"/>
              <a:pathLst>
                <a:path w="6217278" h="5928830" extrusionOk="0">
                  <a:moveTo>
                    <a:pt x="0" y="743403"/>
                  </a:moveTo>
                  <a:lnTo>
                    <a:pt x="1340530" y="5928830"/>
                  </a:lnTo>
                  <a:lnTo>
                    <a:pt x="3696999" y="5921613"/>
                  </a:lnTo>
                  <a:cubicBezTo>
                    <a:pt x="6086149" y="5921613"/>
                    <a:pt x="6201396" y="3940180"/>
                    <a:pt x="6215910" y="2954158"/>
                  </a:cubicBezTo>
                  <a:cubicBezTo>
                    <a:pt x="6230424" y="1968137"/>
                    <a:pt x="6173236" y="5486"/>
                    <a:pt x="3784086" y="5486"/>
                  </a:cubicBezTo>
                  <a:lnTo>
                    <a:pt x="2875623" y="0"/>
                  </a:lnTo>
                  <a:close/>
                </a:path>
              </a:pathLst>
            </a:custGeom>
            <a:solidFill>
              <a:srgbClr val="8FC7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15" name="Google Shape;15;p28"/>
            <p:cNvSpPr/>
            <p:nvPr/>
          </p:nvSpPr>
          <p:spPr>
            <a:xfrm flipH="1">
              <a:off x="9857988" y="1210873"/>
              <a:ext cx="1613824" cy="1590432"/>
            </a:xfrm>
            <a:prstGeom prst="ellipse">
              <a:avLst/>
            </a:prstGeom>
            <a:solidFill>
              <a:srgbClr val="EF915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9_Blank">
  <p:cSld name="19_Blank">
    <p:spTree>
      <p:nvGrpSpPr>
        <p:cNvPr id="1" name="Shape 16"/>
        <p:cNvGrpSpPr/>
        <p:nvPr/>
      </p:nvGrpSpPr>
      <p:grpSpPr>
        <a:xfrm>
          <a:off x="0" y="0"/>
          <a:ext cx="0" cy="0"/>
          <a:chOff x="0" y="0"/>
          <a:chExt cx="0" cy="0"/>
        </a:xfrm>
      </p:grpSpPr>
      <p:sp>
        <p:nvSpPr>
          <p:cNvPr id="17" name="Google Shape;17;p31"/>
          <p:cNvSpPr/>
          <p:nvPr/>
        </p:nvSpPr>
        <p:spPr>
          <a:xfrm flipH="1">
            <a:off x="3548735" y="-48995"/>
            <a:ext cx="8653246" cy="6922681"/>
          </a:xfrm>
          <a:custGeom>
            <a:avLst/>
            <a:gdLst/>
            <a:ahLst/>
            <a:cxnLst/>
            <a:rect l="l" t="t" r="r" b="b"/>
            <a:pathLst>
              <a:path w="8653246" h="6922681" extrusionOk="0">
                <a:moveTo>
                  <a:pt x="0" y="0"/>
                </a:moveTo>
                <a:lnTo>
                  <a:pt x="6220054" y="43543"/>
                </a:lnTo>
                <a:cubicBezTo>
                  <a:pt x="8609204" y="43543"/>
                  <a:pt x="8666392" y="2318446"/>
                  <a:pt x="8651878" y="3461341"/>
                </a:cubicBezTo>
                <a:cubicBezTo>
                  <a:pt x="8637364" y="4604236"/>
                  <a:pt x="8522117" y="6900911"/>
                  <a:pt x="6132967" y="6900911"/>
                </a:cubicBezTo>
                <a:lnTo>
                  <a:pt x="0" y="6922681"/>
                </a:lnTo>
                <a:lnTo>
                  <a:pt x="0" y="0"/>
                </a:lnTo>
                <a:close/>
              </a:path>
            </a:pathLst>
          </a:custGeom>
          <a:solidFill>
            <a:srgbClr val="EF915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5_Blank">
  <p:cSld name="5_Blank">
    <p:spTree>
      <p:nvGrpSpPr>
        <p:cNvPr id="1" name="Shape 18"/>
        <p:cNvGrpSpPr/>
        <p:nvPr/>
      </p:nvGrpSpPr>
      <p:grpSpPr>
        <a:xfrm>
          <a:off x="0" y="0"/>
          <a:ext cx="0" cy="0"/>
          <a:chOff x="0" y="0"/>
          <a:chExt cx="0" cy="0"/>
        </a:xfrm>
      </p:grpSpPr>
      <p:grpSp>
        <p:nvGrpSpPr>
          <p:cNvPr id="19" name="Google Shape;19;p29"/>
          <p:cNvGrpSpPr/>
          <p:nvPr/>
        </p:nvGrpSpPr>
        <p:grpSpPr>
          <a:xfrm>
            <a:off x="-1386481" y="-1529118"/>
            <a:ext cx="4744208" cy="7643222"/>
            <a:chOff x="-1386481" y="-1529118"/>
            <a:chExt cx="4744208" cy="7643222"/>
          </a:xfrm>
        </p:grpSpPr>
        <p:sp>
          <p:nvSpPr>
            <p:cNvPr id="20" name="Google Shape;20;p29"/>
            <p:cNvSpPr/>
            <p:nvPr/>
          </p:nvSpPr>
          <p:spPr>
            <a:xfrm rot="2723973" flipH="1">
              <a:off x="-329632" y="-1198579"/>
              <a:ext cx="2630510" cy="4068945"/>
            </a:xfrm>
            <a:custGeom>
              <a:avLst/>
              <a:gdLst/>
              <a:ahLst/>
              <a:cxnLst/>
              <a:rect l="l" t="t" r="r" b="b"/>
              <a:pathLst>
                <a:path w="2630510" h="4068945" extrusionOk="0">
                  <a:moveTo>
                    <a:pt x="2630510" y="2151415"/>
                  </a:moveTo>
                  <a:lnTo>
                    <a:pt x="508892" y="0"/>
                  </a:lnTo>
                  <a:lnTo>
                    <a:pt x="406354" y="10336"/>
                  </a:lnTo>
                  <a:cubicBezTo>
                    <a:pt x="174448" y="57791"/>
                    <a:pt x="0" y="262982"/>
                    <a:pt x="0" y="508916"/>
                  </a:cubicBezTo>
                  <a:lnTo>
                    <a:pt x="0" y="3560026"/>
                  </a:lnTo>
                  <a:cubicBezTo>
                    <a:pt x="0" y="3841094"/>
                    <a:pt x="227851" y="4068945"/>
                    <a:pt x="508919" y="4068945"/>
                  </a:cubicBezTo>
                  <a:lnTo>
                    <a:pt x="686048" y="4068945"/>
                  </a:lnTo>
                  <a:close/>
                </a:path>
              </a:pathLst>
            </a:custGeom>
            <a:solidFill>
              <a:srgbClr val="EF915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21" name="Google Shape;21;p29"/>
            <p:cNvSpPr/>
            <p:nvPr/>
          </p:nvSpPr>
          <p:spPr>
            <a:xfrm rot="2678075" flipH="1">
              <a:off x="-648329" y="4014929"/>
              <a:ext cx="1757091" cy="1731623"/>
            </a:xfrm>
            <a:custGeom>
              <a:avLst/>
              <a:gdLst/>
              <a:ahLst/>
              <a:cxnLst/>
              <a:rect l="l" t="t" r="r" b="b"/>
              <a:pathLst>
                <a:path w="1757091" h="1731623" extrusionOk="0">
                  <a:moveTo>
                    <a:pt x="1672559" y="84532"/>
                  </a:moveTo>
                  <a:cubicBezTo>
                    <a:pt x="1620331" y="32304"/>
                    <a:pt x="1548178" y="0"/>
                    <a:pt x="1468481" y="0"/>
                  </a:cubicBezTo>
                  <a:lnTo>
                    <a:pt x="288610" y="0"/>
                  </a:lnTo>
                  <a:cubicBezTo>
                    <a:pt x="129215" y="0"/>
                    <a:pt x="0" y="129215"/>
                    <a:pt x="0" y="288610"/>
                  </a:cubicBezTo>
                  <a:lnTo>
                    <a:pt x="0" y="1443013"/>
                  </a:lnTo>
                  <a:cubicBezTo>
                    <a:pt x="0" y="1602408"/>
                    <a:pt x="129215" y="1731623"/>
                    <a:pt x="288610" y="1731623"/>
                  </a:cubicBezTo>
                  <a:lnTo>
                    <a:pt x="406695" y="1731623"/>
                  </a:lnTo>
                  <a:lnTo>
                    <a:pt x="1757091" y="363891"/>
                  </a:lnTo>
                  <a:lnTo>
                    <a:pt x="1757091" y="288610"/>
                  </a:lnTo>
                  <a:cubicBezTo>
                    <a:pt x="1757091" y="208913"/>
                    <a:pt x="1724787" y="136760"/>
                    <a:pt x="1672559" y="84532"/>
                  </a:cubicBezTo>
                  <a:close/>
                </a:path>
              </a:pathLst>
            </a:custGeom>
            <a:solidFill>
              <a:srgbClr val="EF915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6_Blank">
  <p:cSld name="16_Blank">
    <p:spTree>
      <p:nvGrpSpPr>
        <p:cNvPr id="1" name="Shape 22"/>
        <p:cNvGrpSpPr/>
        <p:nvPr/>
      </p:nvGrpSpPr>
      <p:grpSpPr>
        <a:xfrm>
          <a:off x="0" y="0"/>
          <a:ext cx="0" cy="0"/>
          <a:chOff x="0" y="0"/>
          <a:chExt cx="0" cy="0"/>
        </a:xfrm>
      </p:grpSpPr>
      <p:sp>
        <p:nvSpPr>
          <p:cNvPr id="23" name="Google Shape;23;p35"/>
          <p:cNvSpPr/>
          <p:nvPr/>
        </p:nvSpPr>
        <p:spPr>
          <a:xfrm flipH="1">
            <a:off x="-2853" y="-26705"/>
            <a:ext cx="5556261" cy="6313205"/>
          </a:xfrm>
          <a:custGeom>
            <a:avLst/>
            <a:gdLst/>
            <a:ahLst/>
            <a:cxnLst/>
            <a:rect l="l" t="t" r="r" b="b"/>
            <a:pathLst>
              <a:path w="4318511" h="11665037" extrusionOk="0">
                <a:moveTo>
                  <a:pt x="1866503" y="4647315"/>
                </a:moveTo>
                <a:cubicBezTo>
                  <a:pt x="2267084" y="7354071"/>
                  <a:pt x="1446550" y="7466263"/>
                  <a:pt x="2498297" y="10965193"/>
                </a:cubicBezTo>
                <a:cubicBezTo>
                  <a:pt x="3283243" y="12543742"/>
                  <a:pt x="3926601" y="10879659"/>
                  <a:pt x="4318511" y="11424380"/>
                </a:cubicBezTo>
                <a:cubicBezTo>
                  <a:pt x="4318511" y="7370945"/>
                  <a:pt x="4318510" y="4122913"/>
                  <a:pt x="4318510" y="69478"/>
                </a:cubicBezTo>
                <a:lnTo>
                  <a:pt x="16214" y="0"/>
                </a:lnTo>
                <a:cubicBezTo>
                  <a:pt x="-169670" y="4819749"/>
                  <a:pt x="1292325" y="1084676"/>
                  <a:pt x="1866503" y="4647315"/>
                </a:cubicBezTo>
                <a:close/>
              </a:path>
            </a:pathLst>
          </a:custGeom>
          <a:solidFill>
            <a:srgbClr val="92C3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24"/>
        <p:cNvGrpSpPr/>
        <p:nvPr/>
      </p:nvGrpSpPr>
      <p:grpSpPr>
        <a:xfrm>
          <a:off x="0" y="0"/>
          <a:ext cx="0" cy="0"/>
          <a:chOff x="0" y="0"/>
          <a:chExt cx="0" cy="0"/>
        </a:xfrm>
      </p:grpSpPr>
      <p:sp>
        <p:nvSpPr>
          <p:cNvPr id="25" name="Google Shape;25;p26"/>
          <p:cNvSpPr/>
          <p:nvPr/>
        </p:nvSpPr>
        <p:spPr>
          <a:xfrm rot="10800000">
            <a:off x="2050" y="-1"/>
            <a:ext cx="7663851" cy="6858001"/>
          </a:xfrm>
          <a:custGeom>
            <a:avLst/>
            <a:gdLst/>
            <a:ahLst/>
            <a:cxnLst/>
            <a:rect l="l" t="t" r="r" b="b"/>
            <a:pathLst>
              <a:path w="7663851" h="6858001" extrusionOk="0">
                <a:moveTo>
                  <a:pt x="7663851" y="6858001"/>
                </a:moveTo>
                <a:lnTo>
                  <a:pt x="2260706" y="6858001"/>
                </a:lnTo>
                <a:lnTo>
                  <a:pt x="2244528" y="6845485"/>
                </a:lnTo>
                <a:cubicBezTo>
                  <a:pt x="873738" y="5731804"/>
                  <a:pt x="0" y="4046395"/>
                  <a:pt x="0" y="2160088"/>
                </a:cubicBezTo>
                <a:cubicBezTo>
                  <a:pt x="0" y="1426523"/>
                  <a:pt x="132139" y="723343"/>
                  <a:pt x="374264" y="72353"/>
                </a:cubicBezTo>
                <a:lnTo>
                  <a:pt x="403242" y="0"/>
                </a:lnTo>
                <a:lnTo>
                  <a:pt x="3700095" y="0"/>
                </a:lnTo>
                <a:lnTo>
                  <a:pt x="3731079" y="74987"/>
                </a:lnTo>
                <a:cubicBezTo>
                  <a:pt x="4438175" y="1693055"/>
                  <a:pt x="5839238" y="2947935"/>
                  <a:pt x="7565373" y="3476469"/>
                </a:cubicBezTo>
                <a:lnTo>
                  <a:pt x="7663851" y="3503999"/>
                </a:lnTo>
                <a:close/>
              </a:path>
            </a:pathLst>
          </a:custGeom>
          <a:solidFill>
            <a:srgbClr val="8FC7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9" name="Google Shape;9;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10" name="Google Shape;10;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hyperlink" Target="http://idm-diversity.org/files/EU0708-TrainingManual-en.pdf"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9"/>
        <p:cNvGrpSpPr/>
        <p:nvPr/>
      </p:nvGrpSpPr>
      <p:grpSpPr>
        <a:xfrm>
          <a:off x="0" y="0"/>
          <a:ext cx="0" cy="0"/>
          <a:chOff x="0" y="0"/>
          <a:chExt cx="0" cy="0"/>
        </a:xfrm>
      </p:grpSpPr>
      <p:grpSp>
        <p:nvGrpSpPr>
          <p:cNvPr id="30" name="Google Shape;30;p1"/>
          <p:cNvGrpSpPr/>
          <p:nvPr/>
        </p:nvGrpSpPr>
        <p:grpSpPr>
          <a:xfrm>
            <a:off x="0" y="-1425085"/>
            <a:ext cx="12192000" cy="8294177"/>
            <a:chOff x="0" y="-1425085"/>
            <a:chExt cx="12192000" cy="8294177"/>
          </a:xfrm>
        </p:grpSpPr>
        <p:sp>
          <p:nvSpPr>
            <p:cNvPr id="31" name="Google Shape;31;p1"/>
            <p:cNvSpPr/>
            <p:nvPr/>
          </p:nvSpPr>
          <p:spPr>
            <a:xfrm>
              <a:off x="0" y="-1425085"/>
              <a:ext cx="12192000" cy="6858000"/>
            </a:xfrm>
            <a:custGeom>
              <a:avLst/>
              <a:gdLst/>
              <a:ahLst/>
              <a:cxnLst/>
              <a:rect l="l" t="t" r="r" b="b"/>
              <a:pathLst>
                <a:path w="12192000" h="6733015" extrusionOk="0">
                  <a:moveTo>
                    <a:pt x="0" y="0"/>
                  </a:moveTo>
                  <a:lnTo>
                    <a:pt x="12192000" y="0"/>
                  </a:lnTo>
                  <a:lnTo>
                    <a:pt x="12192000" y="2397890"/>
                  </a:lnTo>
                  <a:lnTo>
                    <a:pt x="12165741" y="2467096"/>
                  </a:lnTo>
                  <a:cubicBezTo>
                    <a:pt x="11231517" y="4693115"/>
                    <a:pt x="8320606" y="6066837"/>
                    <a:pt x="5937537" y="6070335"/>
                  </a:cubicBezTo>
                  <a:cubicBezTo>
                    <a:pt x="3371155" y="6074102"/>
                    <a:pt x="317205" y="3962359"/>
                    <a:pt x="63269" y="6733015"/>
                  </a:cubicBezTo>
                  <a:lnTo>
                    <a:pt x="0" y="6019148"/>
                  </a:lnTo>
                  <a:lnTo>
                    <a:pt x="0" y="0"/>
                  </a:lnTo>
                  <a:close/>
                </a:path>
              </a:pathLst>
            </a:custGeom>
            <a:solidFill>
              <a:srgbClr val="DDEAF6">
                <a:alpha val="8588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32" name="Google Shape;32;p1"/>
            <p:cNvSpPr/>
            <p:nvPr/>
          </p:nvSpPr>
          <p:spPr>
            <a:xfrm>
              <a:off x="0" y="4484079"/>
              <a:ext cx="2299000" cy="2385013"/>
            </a:xfrm>
            <a:custGeom>
              <a:avLst/>
              <a:gdLst/>
              <a:ahLst/>
              <a:cxnLst/>
              <a:rect l="l" t="t" r="r" b="b"/>
              <a:pathLst>
                <a:path w="2299000" h="2385013" extrusionOk="0">
                  <a:moveTo>
                    <a:pt x="529465" y="0"/>
                  </a:moveTo>
                  <a:cubicBezTo>
                    <a:pt x="1506752" y="0"/>
                    <a:pt x="2299000" y="732180"/>
                    <a:pt x="2299000" y="1635370"/>
                  </a:cubicBezTo>
                  <a:cubicBezTo>
                    <a:pt x="2299000" y="1861168"/>
                    <a:pt x="2249485" y="2076277"/>
                    <a:pt x="2159941" y="2271930"/>
                  </a:cubicBezTo>
                  <a:lnTo>
                    <a:pt x="2100997" y="2385013"/>
                  </a:lnTo>
                  <a:lnTo>
                    <a:pt x="0" y="2385013"/>
                  </a:lnTo>
                  <a:lnTo>
                    <a:pt x="0" y="74626"/>
                  </a:lnTo>
                  <a:lnTo>
                    <a:pt x="3260" y="73523"/>
                  </a:lnTo>
                  <a:cubicBezTo>
                    <a:pt x="169488" y="25741"/>
                    <a:pt x="346224" y="0"/>
                    <a:pt x="529465" y="0"/>
                  </a:cubicBezTo>
                  <a:close/>
                </a:path>
              </a:pathLst>
            </a:custGeom>
            <a:solidFill>
              <a:srgbClr val="B4DE8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33" name="Google Shape;33;p1"/>
            <p:cNvSpPr/>
            <p:nvPr/>
          </p:nvSpPr>
          <p:spPr>
            <a:xfrm>
              <a:off x="10422465" y="1"/>
              <a:ext cx="1769535" cy="2483083"/>
            </a:xfrm>
            <a:custGeom>
              <a:avLst/>
              <a:gdLst/>
              <a:ahLst/>
              <a:cxnLst/>
              <a:rect l="l" t="t" r="r" b="b"/>
              <a:pathLst>
                <a:path w="1769535" h="2483083" extrusionOk="0">
                  <a:moveTo>
                    <a:pt x="258404" y="0"/>
                  </a:moveTo>
                  <a:lnTo>
                    <a:pt x="1769535" y="0"/>
                  </a:lnTo>
                  <a:lnTo>
                    <a:pt x="1769535" y="2483083"/>
                  </a:lnTo>
                  <a:cubicBezTo>
                    <a:pt x="792248" y="2483083"/>
                    <a:pt x="0" y="1750903"/>
                    <a:pt x="0" y="847713"/>
                  </a:cubicBezTo>
                  <a:cubicBezTo>
                    <a:pt x="0" y="565466"/>
                    <a:pt x="77368" y="299920"/>
                    <a:pt x="213573" y="68199"/>
                  </a:cubicBezTo>
                  <a:close/>
                </a:path>
              </a:pathLst>
            </a:custGeom>
            <a:solidFill>
              <a:srgbClr val="F4B0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grpSp>
      <p:sp>
        <p:nvSpPr>
          <p:cNvPr id="34" name="Google Shape;34;p1"/>
          <p:cNvSpPr txBox="1"/>
          <p:nvPr/>
        </p:nvSpPr>
        <p:spPr>
          <a:xfrm>
            <a:off x="1333500" y="624040"/>
            <a:ext cx="7153275" cy="306213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6000"/>
              <a:buFont typeface="Arial"/>
              <a:buNone/>
            </a:pPr>
            <a:r>
              <a:rPr lang="en-US" sz="6000" b="1" i="0" u="none" strike="noStrike" cap="none" dirty="0">
                <a:solidFill>
                  <a:schemeClr val="dk1"/>
                </a:solidFill>
                <a:latin typeface="Arial"/>
                <a:ea typeface="Arial"/>
                <a:cs typeface="Arial"/>
                <a:sym typeface="Arial"/>
              </a:rPr>
              <a:t>Inclusion and Diversity Management</a:t>
            </a:r>
            <a:endParaRPr dirty="0"/>
          </a:p>
        </p:txBody>
      </p:sp>
      <p:pic>
        <p:nvPicPr>
          <p:cNvPr id="35" name="Google Shape;35;p1" descr="Logo&#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601075" y="3686175"/>
            <a:ext cx="3333750" cy="3333750"/>
          </a:xfrm>
          <a:prstGeom prst="rect">
            <a:avLst/>
          </a:prstGeom>
          <a:noFill/>
          <a:ln>
            <a:noFill/>
          </a:ln>
        </p:spPr>
      </p:pic>
      <p:pic>
        <p:nvPicPr>
          <p:cNvPr id="36" name="Google Shape;36;p1" descr="Text&#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00075" y="6076743"/>
            <a:ext cx="1562100" cy="32772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g250577eea74_0_96"/>
          <p:cNvSpPr/>
          <p:nvPr/>
        </p:nvSpPr>
        <p:spPr>
          <a:xfrm>
            <a:off x="0" y="0"/>
            <a:ext cx="12192000" cy="6858000"/>
          </a:xfrm>
          <a:prstGeom prst="rect">
            <a:avLst/>
          </a:prstGeom>
          <a:solidFill>
            <a:srgbClr val="EF915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pic>
        <p:nvPicPr>
          <p:cNvPr id="86" name="Google Shape;86;g250577eea74_0_96" descr="Text&#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00075" y="6076743"/>
            <a:ext cx="1562100" cy="327721"/>
          </a:xfrm>
          <a:prstGeom prst="rect">
            <a:avLst/>
          </a:prstGeom>
          <a:noFill/>
          <a:ln>
            <a:noFill/>
          </a:ln>
        </p:spPr>
      </p:pic>
      <p:pic>
        <p:nvPicPr>
          <p:cNvPr id="87" name="Google Shape;87;g250577eea74_0_96" descr="Logo&#10;&#10;Description automatically generated with medium confidence"/>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572751" y="57568"/>
            <a:ext cx="1247775" cy="1247775"/>
          </a:xfrm>
          <a:prstGeom prst="rect">
            <a:avLst/>
          </a:prstGeom>
          <a:noFill/>
          <a:ln>
            <a:noFill/>
          </a:ln>
        </p:spPr>
      </p:pic>
      <p:sp>
        <p:nvSpPr>
          <p:cNvPr id="88" name="Google Shape;88;g250577eea74_0_96"/>
          <p:cNvSpPr txBox="1"/>
          <p:nvPr/>
        </p:nvSpPr>
        <p:spPr>
          <a:xfrm>
            <a:off x="838200" y="1305342"/>
            <a:ext cx="7543800" cy="2124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1" i="0" u="none" strike="noStrike" cap="none" dirty="0">
                <a:solidFill>
                  <a:schemeClr val="lt1"/>
                </a:solidFill>
                <a:latin typeface="Arial"/>
                <a:ea typeface="Arial"/>
                <a:cs typeface="Arial"/>
                <a:sym typeface="Arial"/>
              </a:rPr>
              <a:t>02.</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600"/>
              <a:buFont typeface="Arial"/>
              <a:buNone/>
            </a:pPr>
            <a:r>
              <a:rPr lang="en-US" sz="6600" b="1" i="0" u="none" strike="noStrike" cap="none" dirty="0">
                <a:solidFill>
                  <a:schemeClr val="lt1"/>
                </a:solidFill>
                <a:latin typeface="Arial"/>
                <a:ea typeface="Arial"/>
                <a:cs typeface="Arial"/>
                <a:sym typeface="Arial"/>
              </a:rPr>
              <a:t>ACTIVITIES</a:t>
            </a:r>
            <a:endParaRPr sz="6600" b="1" i="0" u="none" strike="noStrike" cap="none" dirty="0">
              <a:solidFill>
                <a:schemeClr val="lt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g250577eea74_0_124"/>
          <p:cNvSpPr txBox="1"/>
          <p:nvPr/>
        </p:nvSpPr>
        <p:spPr>
          <a:xfrm>
            <a:off x="5900691" y="645140"/>
            <a:ext cx="5621700" cy="249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4400" b="1" i="0" u="none" strike="noStrike" cap="none" dirty="0">
                <a:solidFill>
                  <a:schemeClr val="lt1"/>
                </a:solidFill>
                <a:latin typeface="Arial"/>
                <a:ea typeface="Arial"/>
                <a:cs typeface="Arial"/>
                <a:sym typeface="Arial"/>
              </a:rPr>
              <a:t>Activity 1:</a:t>
            </a:r>
            <a:r>
              <a:rPr lang="en-US" sz="4400" b="1" dirty="0">
                <a:solidFill>
                  <a:schemeClr val="lt1"/>
                </a:solidFill>
              </a:rPr>
              <a:t> Introduction to Inclusion and diversity management </a:t>
            </a:r>
            <a:endParaRPr sz="4400" b="1" dirty="0">
              <a:solidFill>
                <a:schemeClr val="lt1"/>
              </a:solidFill>
            </a:endParaRPr>
          </a:p>
        </p:txBody>
      </p:sp>
      <p:sp>
        <p:nvSpPr>
          <p:cNvPr id="94" name="Google Shape;94;g250577eea74_0_124"/>
          <p:cNvSpPr txBox="1"/>
          <p:nvPr/>
        </p:nvSpPr>
        <p:spPr>
          <a:xfrm>
            <a:off x="5900691" y="4852177"/>
            <a:ext cx="4855800" cy="1624500"/>
          </a:xfrm>
          <a:prstGeom prst="rect">
            <a:avLst/>
          </a:prstGeom>
          <a:noFill/>
          <a:ln>
            <a:noFill/>
          </a:ln>
        </p:spPr>
        <p:txBody>
          <a:bodyPr spcFirstLastPara="1" wrap="square" lIns="91425" tIns="45700" rIns="91425" bIns="45700" anchor="t" anchorCtr="0">
            <a:noAutofit/>
          </a:bodyPr>
          <a:lstStyle/>
          <a:p>
            <a:pPr marL="0" marR="0" lvl="0" indent="0" algn="just" rtl="0">
              <a:lnSpc>
                <a:spcPct val="150000"/>
              </a:lnSpc>
              <a:spcBef>
                <a:spcPts val="0"/>
              </a:spcBef>
              <a:spcAft>
                <a:spcPts val="0"/>
              </a:spcAft>
              <a:buClr>
                <a:srgbClr val="000000"/>
              </a:buClr>
              <a:buSzPts val="1100"/>
              <a:buFont typeface="Arial"/>
              <a:buNone/>
            </a:pPr>
            <a:r>
              <a:rPr lang="en-US" sz="2000" b="0" i="0" u="none" strike="noStrike" cap="none" dirty="0">
                <a:solidFill>
                  <a:schemeClr val="dk1"/>
                </a:solidFill>
                <a:latin typeface="Arial"/>
                <a:ea typeface="Arial"/>
                <a:cs typeface="Arial"/>
                <a:sym typeface="Arial"/>
              </a:rPr>
              <a:t>Through this activity we will begin to reflect on our own experiences of </a:t>
            </a:r>
            <a:r>
              <a:rPr lang="en-US" sz="2000" dirty="0">
                <a:solidFill>
                  <a:schemeClr val="dk1"/>
                </a:solidFill>
              </a:rPr>
              <a:t>inclusion.</a:t>
            </a:r>
            <a:endParaRPr sz="2000" b="0" i="0" u="none" strike="noStrike" cap="none" dirty="0">
              <a:solidFill>
                <a:schemeClr val="dk1"/>
              </a:solidFill>
              <a:latin typeface="Arial"/>
              <a:ea typeface="Arial"/>
              <a:cs typeface="Arial"/>
              <a:sym typeface="Arial"/>
            </a:endParaRPr>
          </a:p>
        </p:txBody>
      </p:sp>
      <p:cxnSp>
        <p:nvCxnSpPr>
          <p:cNvPr id="95" name="Google Shape;95;g250577eea74_0_124"/>
          <p:cNvCxnSpPr/>
          <p:nvPr/>
        </p:nvCxnSpPr>
        <p:spPr>
          <a:xfrm>
            <a:off x="6365469" y="4364145"/>
            <a:ext cx="1255800" cy="0"/>
          </a:xfrm>
          <a:prstGeom prst="straightConnector1">
            <a:avLst/>
          </a:prstGeom>
          <a:noFill/>
          <a:ln w="28575" cap="flat" cmpd="sng">
            <a:solidFill>
              <a:srgbClr val="92C340"/>
            </a:solidFill>
            <a:prstDash val="solid"/>
            <a:miter lim="800000"/>
            <a:headEnd type="none" w="sm" len="sm"/>
            <a:tailEnd type="none" w="sm" len="sm"/>
          </a:ln>
        </p:spPr>
      </p:cxnSp>
      <p:pic>
        <p:nvPicPr>
          <p:cNvPr id="96" name="Google Shape;96;g250577eea74_0_12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69677" y="1184315"/>
            <a:ext cx="4506300" cy="4505400"/>
          </a:xfrm>
          <a:prstGeom prst="ellipse">
            <a:avLst/>
          </a:prstGeom>
          <a:noFill/>
          <a:ln w="38100" cap="flat" cmpd="sng">
            <a:solidFill>
              <a:schemeClr val="lt1"/>
            </a:solidFill>
            <a:prstDash val="solid"/>
            <a:round/>
            <a:headEnd type="none" w="sm" len="sm"/>
            <a:tailEnd type="none" w="sm" len="sm"/>
          </a:ln>
        </p:spPr>
      </p:pic>
      <p:pic>
        <p:nvPicPr>
          <p:cNvPr id="97" name="Google Shape;97;g250577eea74_0_124" descr="Text&#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99791" y="6228842"/>
            <a:ext cx="1562100" cy="327721"/>
          </a:xfrm>
          <a:prstGeom prst="rect">
            <a:avLst/>
          </a:prstGeom>
          <a:noFill/>
          <a:ln>
            <a:noFill/>
          </a:ln>
        </p:spPr>
      </p:pic>
      <p:pic>
        <p:nvPicPr>
          <p:cNvPr id="98" name="Google Shape;98;g250577eea74_0_124" descr="Logo&#10;&#10;Description automatically generated"/>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99791" y="19881"/>
            <a:ext cx="1250520" cy="125052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03" name="Google Shape;103;g2509756c21b_0_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48044" y="1303173"/>
            <a:ext cx="4298750" cy="4298308"/>
          </a:xfrm>
          <a:custGeom>
            <a:avLst/>
            <a:gdLst/>
            <a:ahLst/>
            <a:cxnLst/>
            <a:rect l="l" t="t" r="r" b="b"/>
            <a:pathLst>
              <a:path w="4926934" h="4926427" extrusionOk="0">
                <a:moveTo>
                  <a:pt x="2427844" y="14"/>
                </a:moveTo>
                <a:cubicBezTo>
                  <a:pt x="2591185" y="-1028"/>
                  <a:pt x="2754923" y="60243"/>
                  <a:pt x="2880342" y="184073"/>
                </a:cubicBezTo>
                <a:lnTo>
                  <a:pt x="4737106" y="2017302"/>
                </a:lnTo>
                <a:cubicBezTo>
                  <a:pt x="4987945" y="2264962"/>
                  <a:pt x="4990522" y="2669075"/>
                  <a:pt x="4742863" y="2919914"/>
                </a:cubicBezTo>
                <a:lnTo>
                  <a:pt x="2949204" y="4736599"/>
                </a:lnTo>
                <a:cubicBezTo>
                  <a:pt x="2701544" y="4987438"/>
                  <a:pt x="2297431" y="4990015"/>
                  <a:pt x="2046592" y="4742356"/>
                </a:cubicBezTo>
                <a:lnTo>
                  <a:pt x="189829" y="2909126"/>
                </a:lnTo>
                <a:cubicBezTo>
                  <a:pt x="-61010" y="2661466"/>
                  <a:pt x="-63588" y="2257353"/>
                  <a:pt x="184072" y="2006514"/>
                </a:cubicBezTo>
                <a:lnTo>
                  <a:pt x="1977730" y="189830"/>
                </a:lnTo>
                <a:cubicBezTo>
                  <a:pt x="2101560" y="64410"/>
                  <a:pt x="2264504" y="1056"/>
                  <a:pt x="2427844" y="14"/>
                </a:cubicBezTo>
                <a:close/>
              </a:path>
            </a:pathLst>
          </a:custGeom>
          <a:noFill/>
          <a:ln>
            <a:noFill/>
          </a:ln>
        </p:spPr>
      </p:pic>
      <p:sp>
        <p:nvSpPr>
          <p:cNvPr id="104" name="Google Shape;104;g2509756c21b_0_0"/>
          <p:cNvSpPr/>
          <p:nvPr/>
        </p:nvSpPr>
        <p:spPr>
          <a:xfrm rot="2678082" flipH="1">
            <a:off x="1179570" y="3760242"/>
            <a:ext cx="865092" cy="852575"/>
          </a:xfrm>
          <a:prstGeom prst="roundRect">
            <a:avLst>
              <a:gd name="adj" fmla="val 16667"/>
            </a:avLst>
          </a:prstGeom>
          <a:solidFill>
            <a:srgbClr val="92C3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105" name="Google Shape;105;g2509756c21b_0_0"/>
          <p:cNvSpPr txBox="1"/>
          <p:nvPr/>
        </p:nvSpPr>
        <p:spPr>
          <a:xfrm>
            <a:off x="5760246" y="1313731"/>
            <a:ext cx="6400800" cy="1338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700"/>
              <a:buFont typeface="Arial"/>
              <a:buNone/>
            </a:pPr>
            <a:r>
              <a:rPr lang="en-US" sz="4400" b="1" i="0" u="none" strike="noStrike" cap="none" dirty="0">
                <a:solidFill>
                  <a:srgbClr val="3F3F3F"/>
                </a:solidFill>
                <a:latin typeface="Arial"/>
                <a:ea typeface="Arial"/>
                <a:cs typeface="Arial"/>
                <a:sym typeface="Arial"/>
              </a:rPr>
              <a:t>Activity 1 </a:t>
            </a:r>
            <a:r>
              <a:rPr lang="en-US" sz="4400" b="1" i="0" u="none" strike="noStrike" cap="none" dirty="0">
                <a:solidFill>
                  <a:srgbClr val="EF9152"/>
                </a:solidFill>
                <a:latin typeface="Arial"/>
                <a:ea typeface="Arial"/>
                <a:cs typeface="Arial"/>
                <a:sym typeface="Arial"/>
              </a:rPr>
              <a:t>Instructions</a:t>
            </a:r>
            <a:endParaRPr sz="4400" b="1" i="0" u="none" strike="noStrike" cap="none" dirty="0">
              <a:solidFill>
                <a:srgbClr val="EF9152"/>
              </a:solidFill>
              <a:latin typeface="Arial"/>
              <a:ea typeface="Arial"/>
              <a:cs typeface="Arial"/>
              <a:sym typeface="Arial"/>
            </a:endParaRPr>
          </a:p>
        </p:txBody>
      </p:sp>
      <p:sp>
        <p:nvSpPr>
          <p:cNvPr id="106" name="Google Shape;106;g2509756c21b_0_0"/>
          <p:cNvSpPr txBox="1"/>
          <p:nvPr/>
        </p:nvSpPr>
        <p:spPr>
          <a:xfrm>
            <a:off x="5135130" y="2754517"/>
            <a:ext cx="6903009" cy="8256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None/>
            </a:pPr>
            <a:r>
              <a:rPr lang="en-US" sz="2000" dirty="0">
                <a:solidFill>
                  <a:srgbClr val="7F7F7F"/>
                </a:solidFill>
              </a:rPr>
              <a:t>Two participants face each other and the rest of the group form a circle around them.</a:t>
            </a:r>
            <a:endParaRPr sz="2000" b="0" i="0" u="none" strike="noStrike" cap="none" dirty="0">
              <a:solidFill>
                <a:srgbClr val="000000"/>
              </a:solidFill>
              <a:latin typeface="Arial"/>
              <a:ea typeface="Arial"/>
              <a:cs typeface="Arial"/>
              <a:sym typeface="Arial"/>
            </a:endParaRPr>
          </a:p>
        </p:txBody>
      </p:sp>
      <p:cxnSp>
        <p:nvCxnSpPr>
          <p:cNvPr id="107" name="Google Shape;107;g2509756c21b_0_0"/>
          <p:cNvCxnSpPr/>
          <p:nvPr/>
        </p:nvCxnSpPr>
        <p:spPr>
          <a:xfrm>
            <a:off x="6212622" y="2133898"/>
            <a:ext cx="1255800" cy="0"/>
          </a:xfrm>
          <a:prstGeom prst="straightConnector1">
            <a:avLst/>
          </a:prstGeom>
          <a:noFill/>
          <a:ln w="28575" cap="flat" cmpd="sng">
            <a:solidFill>
              <a:srgbClr val="92C340"/>
            </a:solidFill>
            <a:prstDash val="solid"/>
            <a:miter lim="800000"/>
            <a:headEnd type="none" w="sm" len="sm"/>
            <a:tailEnd type="none" w="sm" len="sm"/>
          </a:ln>
        </p:spPr>
      </p:cxnSp>
      <p:sp>
        <p:nvSpPr>
          <p:cNvPr id="108" name="Google Shape;108;g2509756c21b_0_0"/>
          <p:cNvSpPr txBox="1"/>
          <p:nvPr/>
        </p:nvSpPr>
        <p:spPr>
          <a:xfrm>
            <a:off x="5803338" y="3666564"/>
            <a:ext cx="1558800" cy="292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US" sz="2000" b="1" i="0" u="none" strike="noStrike" cap="none" dirty="0">
                <a:solidFill>
                  <a:srgbClr val="595959"/>
                </a:solidFill>
                <a:latin typeface="Arial"/>
                <a:ea typeface="Arial"/>
                <a:cs typeface="Arial"/>
                <a:sym typeface="Arial"/>
              </a:rPr>
              <a:t>Step 2</a:t>
            </a:r>
            <a:endParaRPr sz="2000" b="1" i="0" u="none" strike="noStrike" cap="none" dirty="0">
              <a:solidFill>
                <a:srgbClr val="000000"/>
              </a:solidFill>
              <a:latin typeface="Arial"/>
              <a:ea typeface="Arial"/>
              <a:cs typeface="Arial"/>
              <a:sym typeface="Arial"/>
            </a:endParaRPr>
          </a:p>
        </p:txBody>
      </p:sp>
      <p:sp>
        <p:nvSpPr>
          <p:cNvPr id="109" name="Google Shape;109;g2509756c21b_0_0"/>
          <p:cNvSpPr txBox="1"/>
          <p:nvPr/>
        </p:nvSpPr>
        <p:spPr>
          <a:xfrm>
            <a:off x="5162439" y="4078127"/>
            <a:ext cx="6875700" cy="96810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r>
              <a:rPr lang="en-US" sz="2000" dirty="0">
                <a:solidFill>
                  <a:srgbClr val="7F7F7F"/>
                </a:solidFill>
              </a:rPr>
              <a:t>The main group calls out things like place of birth, staple food, hair color, and even religion.</a:t>
            </a:r>
            <a:endParaRPr sz="2000" dirty="0">
              <a:solidFill>
                <a:srgbClr val="7F7F7F"/>
              </a:solidFill>
            </a:endParaRPr>
          </a:p>
        </p:txBody>
      </p:sp>
      <p:sp>
        <p:nvSpPr>
          <p:cNvPr id="110" name="Google Shape;110;g2509756c21b_0_0"/>
          <p:cNvSpPr txBox="1"/>
          <p:nvPr/>
        </p:nvSpPr>
        <p:spPr>
          <a:xfrm>
            <a:off x="5803338" y="2425752"/>
            <a:ext cx="1148100" cy="292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US" sz="2000" b="1" i="0" u="none" strike="noStrike" cap="none" dirty="0">
                <a:solidFill>
                  <a:srgbClr val="595959"/>
                </a:solidFill>
                <a:latin typeface="Arial"/>
                <a:ea typeface="Arial"/>
                <a:cs typeface="Arial"/>
                <a:sym typeface="Arial"/>
              </a:rPr>
              <a:t>Step 1</a:t>
            </a:r>
            <a:endParaRPr sz="2000" b="1" i="0" u="none" strike="noStrike" cap="none" dirty="0">
              <a:solidFill>
                <a:srgbClr val="000000"/>
              </a:solidFill>
              <a:latin typeface="Arial"/>
              <a:ea typeface="Arial"/>
              <a:cs typeface="Arial"/>
              <a:sym typeface="Arial"/>
            </a:endParaRPr>
          </a:p>
        </p:txBody>
      </p:sp>
      <p:pic>
        <p:nvPicPr>
          <p:cNvPr id="111" name="Google Shape;111;g2509756c21b_0_0" descr="Text&#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99791" y="6228842"/>
            <a:ext cx="1562100" cy="327721"/>
          </a:xfrm>
          <a:prstGeom prst="rect">
            <a:avLst/>
          </a:prstGeom>
          <a:noFill/>
          <a:ln>
            <a:noFill/>
          </a:ln>
        </p:spPr>
      </p:pic>
      <p:pic>
        <p:nvPicPr>
          <p:cNvPr id="112" name="Google Shape;112;g2509756c21b_0_0" descr="Logo&#10;&#10;Description automatically generated"/>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0561841" y="37876"/>
            <a:ext cx="1250520" cy="1250520"/>
          </a:xfrm>
          <a:prstGeom prst="rect">
            <a:avLst/>
          </a:prstGeom>
          <a:noFill/>
          <a:ln>
            <a:noFill/>
          </a:ln>
        </p:spPr>
      </p:pic>
      <p:sp>
        <p:nvSpPr>
          <p:cNvPr id="113" name="Google Shape;113;g2509756c21b_0_0"/>
          <p:cNvSpPr txBox="1"/>
          <p:nvPr/>
        </p:nvSpPr>
        <p:spPr>
          <a:xfrm>
            <a:off x="5803338" y="5149852"/>
            <a:ext cx="1558800" cy="292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US" sz="2000" b="1" i="0" u="none" strike="noStrike" cap="none" dirty="0">
                <a:solidFill>
                  <a:srgbClr val="595959"/>
                </a:solidFill>
                <a:latin typeface="Arial"/>
                <a:ea typeface="Arial"/>
                <a:cs typeface="Arial"/>
                <a:sym typeface="Arial"/>
              </a:rPr>
              <a:t>Step 3</a:t>
            </a:r>
            <a:endParaRPr sz="2000" b="1" i="0" u="none" strike="noStrike" cap="none" dirty="0">
              <a:solidFill>
                <a:srgbClr val="000000"/>
              </a:solidFill>
              <a:latin typeface="Arial"/>
              <a:ea typeface="Arial"/>
              <a:cs typeface="Arial"/>
              <a:sym typeface="Arial"/>
            </a:endParaRPr>
          </a:p>
        </p:txBody>
      </p:sp>
      <p:sp>
        <p:nvSpPr>
          <p:cNvPr id="114" name="Google Shape;114;g2509756c21b_0_0"/>
          <p:cNvSpPr txBox="1"/>
          <p:nvPr/>
        </p:nvSpPr>
        <p:spPr>
          <a:xfrm>
            <a:off x="5046794" y="5533642"/>
            <a:ext cx="6882900" cy="96810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r>
              <a:rPr lang="en-US" sz="2000" dirty="0">
                <a:solidFill>
                  <a:srgbClr val="7F7F7F"/>
                </a:solidFill>
              </a:rPr>
              <a:t>The participants in the middle take a step apart when they have a difference. Similarly, when they have something in common, they can take a step towards each other.</a:t>
            </a:r>
            <a:endParaRPr sz="2000" dirty="0">
              <a:solidFill>
                <a:srgbClr val="7F7F7F"/>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g2509756c21b_0_36"/>
          <p:cNvSpPr txBox="1"/>
          <p:nvPr/>
        </p:nvSpPr>
        <p:spPr>
          <a:xfrm>
            <a:off x="5630725" y="425850"/>
            <a:ext cx="6372000" cy="1712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4400" b="1" i="0" u="none" strike="noStrike" cap="none" dirty="0">
                <a:solidFill>
                  <a:schemeClr val="lt1"/>
                </a:solidFill>
                <a:latin typeface="Arial"/>
                <a:ea typeface="Arial"/>
                <a:cs typeface="Arial"/>
                <a:sym typeface="Arial"/>
              </a:rPr>
              <a:t>Activity 2:</a:t>
            </a:r>
            <a:r>
              <a:rPr lang="en-US" sz="4400" b="1" dirty="0">
                <a:solidFill>
                  <a:schemeClr val="lt1"/>
                </a:solidFill>
              </a:rPr>
              <a:t> Why are you unique?</a:t>
            </a:r>
            <a:endParaRPr sz="4400" b="1" dirty="0">
              <a:solidFill>
                <a:schemeClr val="lt1"/>
              </a:solidFill>
            </a:endParaRPr>
          </a:p>
        </p:txBody>
      </p:sp>
      <p:sp>
        <p:nvSpPr>
          <p:cNvPr id="120" name="Google Shape;120;g2509756c21b_0_36"/>
          <p:cNvSpPr txBox="1"/>
          <p:nvPr/>
        </p:nvSpPr>
        <p:spPr>
          <a:xfrm>
            <a:off x="5708079" y="2608800"/>
            <a:ext cx="5555400" cy="1640400"/>
          </a:xfrm>
          <a:prstGeom prst="rect">
            <a:avLst/>
          </a:prstGeom>
          <a:noFill/>
          <a:ln>
            <a:noFill/>
          </a:ln>
        </p:spPr>
        <p:txBody>
          <a:bodyPr spcFirstLastPara="1" wrap="square" lIns="91425" tIns="45700" rIns="91425" bIns="45700" anchor="t" anchorCtr="0">
            <a:noAutofit/>
          </a:bodyPr>
          <a:lstStyle/>
          <a:p>
            <a:pPr marL="0" marR="0" lvl="0" indent="0" algn="just" rtl="0">
              <a:lnSpc>
                <a:spcPct val="150000"/>
              </a:lnSpc>
              <a:spcBef>
                <a:spcPts val="0"/>
              </a:spcBef>
              <a:spcAft>
                <a:spcPts val="0"/>
              </a:spcAft>
              <a:buClr>
                <a:srgbClr val="000000"/>
              </a:buClr>
              <a:buSzPts val="1100"/>
              <a:buFont typeface="Arial"/>
              <a:buNone/>
            </a:pPr>
            <a:r>
              <a:rPr lang="en-US" sz="2000" dirty="0">
                <a:solidFill>
                  <a:schemeClr val="dk1"/>
                </a:solidFill>
              </a:rPr>
              <a:t>This activity will mainly serve to raise awareness of diversity within the workplace. </a:t>
            </a:r>
            <a:r>
              <a:rPr lang="en-GB" sz="2000" dirty="0">
                <a:solidFill>
                  <a:schemeClr val="dk1"/>
                </a:solidFill>
              </a:rPr>
              <a:t>Participants will learn new things about each other and understand that their differences can make them stronger as a group.</a:t>
            </a:r>
            <a:endParaRPr sz="2000" dirty="0">
              <a:solidFill>
                <a:schemeClr val="dk1"/>
              </a:solidFill>
            </a:endParaRPr>
          </a:p>
          <a:p>
            <a:pPr marL="0" marR="0" lvl="0" indent="0" algn="just" rtl="0">
              <a:lnSpc>
                <a:spcPct val="150000"/>
              </a:lnSpc>
              <a:spcBef>
                <a:spcPts val="0"/>
              </a:spcBef>
              <a:spcAft>
                <a:spcPts val="0"/>
              </a:spcAft>
              <a:buClr>
                <a:srgbClr val="000000"/>
              </a:buClr>
              <a:buSzPts val="1100"/>
              <a:buFont typeface="Arial"/>
              <a:buNone/>
            </a:pPr>
            <a:endParaRPr sz="2000" dirty="0">
              <a:solidFill>
                <a:schemeClr val="dk1"/>
              </a:solidFill>
            </a:endParaRPr>
          </a:p>
        </p:txBody>
      </p:sp>
      <p:cxnSp>
        <p:nvCxnSpPr>
          <p:cNvPr id="121" name="Google Shape;121;g2509756c21b_0_36"/>
          <p:cNvCxnSpPr/>
          <p:nvPr/>
        </p:nvCxnSpPr>
        <p:spPr>
          <a:xfrm>
            <a:off x="6385110" y="2161353"/>
            <a:ext cx="1255800" cy="0"/>
          </a:xfrm>
          <a:prstGeom prst="straightConnector1">
            <a:avLst/>
          </a:prstGeom>
          <a:noFill/>
          <a:ln w="28575" cap="flat" cmpd="sng">
            <a:solidFill>
              <a:srgbClr val="92C340"/>
            </a:solidFill>
            <a:prstDash val="solid"/>
            <a:miter lim="800000"/>
            <a:headEnd type="none" w="sm" len="sm"/>
            <a:tailEnd type="none" w="sm" len="sm"/>
          </a:ln>
        </p:spPr>
      </p:cxnSp>
      <p:pic>
        <p:nvPicPr>
          <p:cNvPr id="122" name="Google Shape;122;g2509756c21b_0_36" descr="Professional in an office"/>
          <p:cNvPicPr preferRelativeResize="0"/>
          <p:nvPr/>
        </p:nvPicPr>
        <p:blipFill>
          <a:blip r:embed="rId3"/>
          <a:srcRect l="16743" r="16743"/>
          <a:stretch/>
        </p:blipFill>
        <p:spPr>
          <a:xfrm>
            <a:off x="669677" y="1184315"/>
            <a:ext cx="4506300" cy="4505400"/>
          </a:xfrm>
          <a:prstGeom prst="ellipse">
            <a:avLst/>
          </a:prstGeom>
          <a:noFill/>
          <a:ln w="38100" cap="flat" cmpd="sng">
            <a:solidFill>
              <a:schemeClr val="lt1"/>
            </a:solidFill>
            <a:prstDash val="solid"/>
            <a:round/>
            <a:headEnd type="none" w="sm" len="sm"/>
            <a:tailEnd type="none" w="sm" len="sm"/>
          </a:ln>
        </p:spPr>
      </p:pic>
      <p:pic>
        <p:nvPicPr>
          <p:cNvPr id="123" name="Google Shape;123;g2509756c21b_0_36" descr="Text&#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99791" y="6228842"/>
            <a:ext cx="1562100" cy="327721"/>
          </a:xfrm>
          <a:prstGeom prst="rect">
            <a:avLst/>
          </a:prstGeom>
          <a:noFill/>
          <a:ln>
            <a:noFill/>
          </a:ln>
        </p:spPr>
      </p:pic>
      <p:pic>
        <p:nvPicPr>
          <p:cNvPr id="124" name="Google Shape;124;g2509756c21b_0_36" descr="Logo&#10;&#10;Description automatically generated"/>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99791" y="19881"/>
            <a:ext cx="1250520" cy="125052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Google Shape;129;g2509756c21b_0_77" descr="Person stepping in stairs"/>
          <p:cNvPicPr preferRelativeResize="0"/>
          <p:nvPr/>
        </p:nvPicPr>
        <p:blipFill>
          <a:blip r:embed="rId3"/>
          <a:srcRect/>
          <a:stretch/>
        </p:blipFill>
        <p:spPr>
          <a:xfrm>
            <a:off x="748044" y="2016096"/>
            <a:ext cx="4298750" cy="2872461"/>
          </a:xfrm>
          <a:custGeom>
            <a:avLst/>
            <a:gdLst/>
            <a:ahLst/>
            <a:cxnLst/>
            <a:rect l="l" t="t" r="r" b="b"/>
            <a:pathLst>
              <a:path w="4926934" h="4926427" extrusionOk="0">
                <a:moveTo>
                  <a:pt x="2427844" y="14"/>
                </a:moveTo>
                <a:cubicBezTo>
                  <a:pt x="2591185" y="-1028"/>
                  <a:pt x="2754923" y="60243"/>
                  <a:pt x="2880342" y="184073"/>
                </a:cubicBezTo>
                <a:lnTo>
                  <a:pt x="4737106" y="2017302"/>
                </a:lnTo>
                <a:cubicBezTo>
                  <a:pt x="4987945" y="2264962"/>
                  <a:pt x="4990522" y="2669075"/>
                  <a:pt x="4742863" y="2919914"/>
                </a:cubicBezTo>
                <a:lnTo>
                  <a:pt x="2949204" y="4736599"/>
                </a:lnTo>
                <a:cubicBezTo>
                  <a:pt x="2701544" y="4987438"/>
                  <a:pt x="2297431" y="4990015"/>
                  <a:pt x="2046592" y="4742356"/>
                </a:cubicBezTo>
                <a:lnTo>
                  <a:pt x="189829" y="2909126"/>
                </a:lnTo>
                <a:cubicBezTo>
                  <a:pt x="-61010" y="2661466"/>
                  <a:pt x="-63588" y="2257353"/>
                  <a:pt x="184072" y="2006514"/>
                </a:cubicBezTo>
                <a:lnTo>
                  <a:pt x="1977730" y="189830"/>
                </a:lnTo>
                <a:cubicBezTo>
                  <a:pt x="2101560" y="64410"/>
                  <a:pt x="2264504" y="1056"/>
                  <a:pt x="2427844" y="14"/>
                </a:cubicBezTo>
                <a:close/>
              </a:path>
            </a:pathLst>
          </a:custGeom>
          <a:noFill/>
          <a:ln>
            <a:noFill/>
          </a:ln>
        </p:spPr>
      </p:pic>
      <p:sp>
        <p:nvSpPr>
          <p:cNvPr id="130" name="Google Shape;130;g2509756c21b_0_77"/>
          <p:cNvSpPr/>
          <p:nvPr/>
        </p:nvSpPr>
        <p:spPr>
          <a:xfrm rot="2678082" flipH="1">
            <a:off x="1179570" y="3760242"/>
            <a:ext cx="865092" cy="852575"/>
          </a:xfrm>
          <a:prstGeom prst="roundRect">
            <a:avLst>
              <a:gd name="adj" fmla="val 16667"/>
            </a:avLst>
          </a:prstGeom>
          <a:solidFill>
            <a:srgbClr val="92C3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131" name="Google Shape;131;g2509756c21b_0_77"/>
          <p:cNvSpPr txBox="1"/>
          <p:nvPr/>
        </p:nvSpPr>
        <p:spPr>
          <a:xfrm>
            <a:off x="4134613" y="272424"/>
            <a:ext cx="6400800" cy="1338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700"/>
              <a:buFont typeface="Arial"/>
              <a:buNone/>
            </a:pPr>
            <a:r>
              <a:rPr lang="en-US" sz="4400" b="1" i="0" u="none" strike="noStrike" cap="none" dirty="0">
                <a:solidFill>
                  <a:srgbClr val="3F3F3F"/>
                </a:solidFill>
                <a:latin typeface="Arial"/>
                <a:ea typeface="Arial"/>
                <a:cs typeface="Arial"/>
                <a:sym typeface="Arial"/>
              </a:rPr>
              <a:t>Activity </a:t>
            </a:r>
            <a:r>
              <a:rPr lang="en-US" sz="4400" b="1" dirty="0">
                <a:solidFill>
                  <a:srgbClr val="3F3F3F"/>
                </a:solidFill>
              </a:rPr>
              <a:t>2</a:t>
            </a:r>
            <a:r>
              <a:rPr lang="en-US" sz="4400" b="1" i="0" u="none" strike="noStrike" cap="none" dirty="0">
                <a:solidFill>
                  <a:srgbClr val="3F3F3F"/>
                </a:solidFill>
                <a:latin typeface="Arial"/>
                <a:ea typeface="Arial"/>
                <a:cs typeface="Arial"/>
                <a:sym typeface="Arial"/>
              </a:rPr>
              <a:t> </a:t>
            </a:r>
            <a:r>
              <a:rPr lang="en-US" sz="4400" b="1" i="0" u="none" strike="noStrike" cap="none" dirty="0">
                <a:solidFill>
                  <a:srgbClr val="EF9152"/>
                </a:solidFill>
                <a:latin typeface="Arial"/>
                <a:ea typeface="Arial"/>
                <a:cs typeface="Arial"/>
                <a:sym typeface="Arial"/>
              </a:rPr>
              <a:t>Instructions</a:t>
            </a:r>
            <a:endParaRPr sz="4400" b="1" i="0" u="none" strike="noStrike" cap="none" dirty="0">
              <a:solidFill>
                <a:srgbClr val="EF9152"/>
              </a:solidFill>
              <a:latin typeface="Arial"/>
              <a:ea typeface="Arial"/>
              <a:cs typeface="Arial"/>
              <a:sym typeface="Arial"/>
            </a:endParaRPr>
          </a:p>
        </p:txBody>
      </p:sp>
      <p:sp>
        <p:nvSpPr>
          <p:cNvPr id="132" name="Google Shape;132;g2509756c21b_0_77"/>
          <p:cNvSpPr txBox="1"/>
          <p:nvPr/>
        </p:nvSpPr>
        <p:spPr>
          <a:xfrm>
            <a:off x="5126025" y="1709078"/>
            <a:ext cx="7188600" cy="825600"/>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0"/>
              </a:spcBef>
              <a:spcAft>
                <a:spcPts val="0"/>
              </a:spcAft>
              <a:buClr>
                <a:schemeClr val="dk1"/>
              </a:buClr>
              <a:buSzPts val="1100"/>
              <a:buFont typeface="Arial"/>
              <a:buNone/>
            </a:pPr>
            <a:r>
              <a:rPr lang="en-GB" sz="2000" dirty="0">
                <a:solidFill>
                  <a:srgbClr val="7F7F7F"/>
                </a:solidFill>
              </a:rPr>
              <a:t>Participants gather around in a circle</a:t>
            </a:r>
          </a:p>
        </p:txBody>
      </p:sp>
      <p:cxnSp>
        <p:nvCxnSpPr>
          <p:cNvPr id="133" name="Google Shape;133;g2509756c21b_0_77"/>
          <p:cNvCxnSpPr/>
          <p:nvPr/>
        </p:nvCxnSpPr>
        <p:spPr>
          <a:xfrm>
            <a:off x="4586989" y="1092591"/>
            <a:ext cx="1255800" cy="0"/>
          </a:xfrm>
          <a:prstGeom prst="straightConnector1">
            <a:avLst/>
          </a:prstGeom>
          <a:noFill/>
          <a:ln w="28575" cap="flat" cmpd="sng">
            <a:solidFill>
              <a:srgbClr val="92C340"/>
            </a:solidFill>
            <a:prstDash val="solid"/>
            <a:miter lim="800000"/>
            <a:headEnd type="none" w="sm" len="sm"/>
            <a:tailEnd type="none" w="sm" len="sm"/>
          </a:ln>
        </p:spPr>
      </p:cxnSp>
      <p:sp>
        <p:nvSpPr>
          <p:cNvPr id="134" name="Google Shape;134;g2509756c21b_0_77"/>
          <p:cNvSpPr txBox="1"/>
          <p:nvPr/>
        </p:nvSpPr>
        <p:spPr>
          <a:xfrm>
            <a:off x="5756038" y="2249430"/>
            <a:ext cx="1558800" cy="292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US" sz="2000" b="1" i="0" u="none" strike="noStrike" cap="none" dirty="0">
                <a:solidFill>
                  <a:srgbClr val="595959"/>
                </a:solidFill>
                <a:latin typeface="Arial"/>
                <a:ea typeface="Arial"/>
                <a:cs typeface="Arial"/>
                <a:sym typeface="Arial"/>
              </a:rPr>
              <a:t>Step 2</a:t>
            </a:r>
            <a:endParaRPr sz="2000" b="1" i="0" u="none" strike="noStrike" cap="none" dirty="0">
              <a:solidFill>
                <a:srgbClr val="000000"/>
              </a:solidFill>
              <a:latin typeface="Arial"/>
              <a:ea typeface="Arial"/>
              <a:cs typeface="Arial"/>
              <a:sym typeface="Arial"/>
            </a:endParaRPr>
          </a:p>
        </p:txBody>
      </p:sp>
      <p:sp>
        <p:nvSpPr>
          <p:cNvPr id="135" name="Google Shape;135;g2509756c21b_0_77"/>
          <p:cNvSpPr txBox="1"/>
          <p:nvPr/>
        </p:nvSpPr>
        <p:spPr>
          <a:xfrm>
            <a:off x="5126025" y="2671666"/>
            <a:ext cx="6611700" cy="96810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r>
              <a:rPr lang="en-US" sz="2000" dirty="0">
                <a:solidFill>
                  <a:srgbClr val="7F7F7F"/>
                </a:solidFill>
              </a:rPr>
              <a:t>One participant completes the sentence “I am unique because…”</a:t>
            </a:r>
            <a:endParaRPr sz="2000" dirty="0">
              <a:solidFill>
                <a:srgbClr val="7F7F7F"/>
              </a:solidFill>
            </a:endParaRPr>
          </a:p>
        </p:txBody>
      </p:sp>
      <p:sp>
        <p:nvSpPr>
          <p:cNvPr id="136" name="Google Shape;136;g2509756c21b_0_77"/>
          <p:cNvSpPr txBox="1"/>
          <p:nvPr/>
        </p:nvSpPr>
        <p:spPr>
          <a:xfrm>
            <a:off x="5756038" y="1381155"/>
            <a:ext cx="1148100" cy="292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US" sz="2000" b="1" i="0" u="none" strike="noStrike" cap="none" dirty="0">
                <a:solidFill>
                  <a:srgbClr val="595959"/>
                </a:solidFill>
                <a:latin typeface="Arial"/>
                <a:ea typeface="Arial"/>
                <a:cs typeface="Arial"/>
                <a:sym typeface="Arial"/>
              </a:rPr>
              <a:t>Step 1</a:t>
            </a:r>
            <a:endParaRPr sz="2000" b="1" i="0" u="none" strike="noStrike" cap="none" dirty="0">
              <a:solidFill>
                <a:srgbClr val="000000"/>
              </a:solidFill>
              <a:latin typeface="Arial"/>
              <a:ea typeface="Arial"/>
              <a:cs typeface="Arial"/>
              <a:sym typeface="Arial"/>
            </a:endParaRPr>
          </a:p>
        </p:txBody>
      </p:sp>
      <p:pic>
        <p:nvPicPr>
          <p:cNvPr id="137" name="Google Shape;137;g2509756c21b_0_77" descr="Text&#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99791" y="6228842"/>
            <a:ext cx="1562100" cy="327721"/>
          </a:xfrm>
          <a:prstGeom prst="rect">
            <a:avLst/>
          </a:prstGeom>
          <a:noFill/>
          <a:ln>
            <a:noFill/>
          </a:ln>
        </p:spPr>
      </p:pic>
      <p:pic>
        <p:nvPicPr>
          <p:cNvPr id="138" name="Google Shape;138;g2509756c21b_0_77" descr="Logo&#10;&#10;Description automatically generated"/>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0561841" y="37876"/>
            <a:ext cx="1250520" cy="1250520"/>
          </a:xfrm>
          <a:prstGeom prst="rect">
            <a:avLst/>
          </a:prstGeom>
          <a:noFill/>
          <a:ln>
            <a:noFill/>
          </a:ln>
        </p:spPr>
      </p:pic>
      <p:sp>
        <p:nvSpPr>
          <p:cNvPr id="139" name="Google Shape;139;g2509756c21b_0_77"/>
          <p:cNvSpPr txBox="1"/>
          <p:nvPr/>
        </p:nvSpPr>
        <p:spPr>
          <a:xfrm>
            <a:off x="5713038" y="3393678"/>
            <a:ext cx="1558800" cy="292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US" sz="2000" b="1" i="0" u="none" strike="noStrike" cap="none" dirty="0">
                <a:solidFill>
                  <a:srgbClr val="595959"/>
                </a:solidFill>
                <a:latin typeface="Arial"/>
                <a:ea typeface="Arial"/>
                <a:cs typeface="Arial"/>
                <a:sym typeface="Arial"/>
              </a:rPr>
              <a:t>Step 3</a:t>
            </a:r>
            <a:endParaRPr sz="2000" b="1" i="0" u="none" strike="noStrike" cap="none" dirty="0">
              <a:solidFill>
                <a:srgbClr val="000000"/>
              </a:solidFill>
              <a:latin typeface="Arial"/>
              <a:ea typeface="Arial"/>
              <a:cs typeface="Arial"/>
              <a:sym typeface="Arial"/>
            </a:endParaRPr>
          </a:p>
        </p:txBody>
      </p:sp>
      <p:sp>
        <p:nvSpPr>
          <p:cNvPr id="140" name="Google Shape;140;g2509756c21b_0_77"/>
          <p:cNvSpPr txBox="1"/>
          <p:nvPr/>
        </p:nvSpPr>
        <p:spPr>
          <a:xfrm>
            <a:off x="5161875" y="3788076"/>
            <a:ext cx="6540000" cy="96810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r>
              <a:rPr lang="en-US" sz="2000" dirty="0">
                <a:solidFill>
                  <a:srgbClr val="7F7F7F"/>
                </a:solidFill>
              </a:rPr>
              <a:t>Step 2 is repeated with each person in turn.</a:t>
            </a:r>
            <a:endParaRPr sz="2000" dirty="0">
              <a:solidFill>
                <a:srgbClr val="7F7F7F"/>
              </a:solidFill>
            </a:endParaRPr>
          </a:p>
        </p:txBody>
      </p:sp>
      <p:sp>
        <p:nvSpPr>
          <p:cNvPr id="141" name="Google Shape;141;g2509756c21b_0_77"/>
          <p:cNvSpPr txBox="1"/>
          <p:nvPr/>
        </p:nvSpPr>
        <p:spPr>
          <a:xfrm>
            <a:off x="5776213" y="4266519"/>
            <a:ext cx="1558800" cy="292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US" sz="2000" b="1" i="0" u="none" strike="noStrike" cap="none" dirty="0">
                <a:solidFill>
                  <a:srgbClr val="595959"/>
                </a:solidFill>
                <a:latin typeface="Arial"/>
                <a:ea typeface="Arial"/>
                <a:cs typeface="Arial"/>
                <a:sym typeface="Arial"/>
              </a:rPr>
              <a:t>Step </a:t>
            </a:r>
            <a:r>
              <a:rPr lang="en-US" sz="2000" b="1" dirty="0">
                <a:solidFill>
                  <a:srgbClr val="595959"/>
                </a:solidFill>
              </a:rPr>
              <a:t>4</a:t>
            </a:r>
            <a:endParaRPr sz="2000" b="1" i="0" u="none" strike="noStrike" cap="none" dirty="0">
              <a:solidFill>
                <a:srgbClr val="000000"/>
              </a:solidFill>
              <a:latin typeface="Arial"/>
              <a:ea typeface="Arial"/>
              <a:cs typeface="Arial"/>
              <a:sym typeface="Arial"/>
            </a:endParaRPr>
          </a:p>
        </p:txBody>
      </p:sp>
      <p:sp>
        <p:nvSpPr>
          <p:cNvPr id="142" name="Google Shape;142;g2509756c21b_0_77"/>
          <p:cNvSpPr txBox="1"/>
          <p:nvPr/>
        </p:nvSpPr>
        <p:spPr>
          <a:xfrm>
            <a:off x="5225050" y="4660917"/>
            <a:ext cx="6540000" cy="96810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r>
              <a:rPr lang="en-US" sz="2000" dirty="0">
                <a:solidFill>
                  <a:srgbClr val="7F7F7F"/>
                </a:solidFill>
              </a:rPr>
              <a:t>Once everyone has said what makes them unique, the person who started repeats what the person to their left said was unique about them.</a:t>
            </a:r>
            <a:endParaRPr sz="2000" dirty="0">
              <a:solidFill>
                <a:srgbClr val="7F7F7F"/>
              </a:solidFill>
            </a:endParaRPr>
          </a:p>
        </p:txBody>
      </p:sp>
      <p:sp>
        <p:nvSpPr>
          <p:cNvPr id="3" name="Google Shape;141;g2509756c21b_0_77">
            <a:extLst>
              <a:ext uri="{FF2B5EF4-FFF2-40B4-BE49-F238E27FC236}">
                <a16:creationId xmlns:a16="http://schemas.microsoft.com/office/drawing/2014/main" id="{17D591E0-320C-F1BC-A4F7-061953162541}"/>
              </a:ext>
            </a:extLst>
          </p:cNvPr>
          <p:cNvSpPr txBox="1"/>
          <p:nvPr/>
        </p:nvSpPr>
        <p:spPr>
          <a:xfrm>
            <a:off x="5781856" y="5615545"/>
            <a:ext cx="1558800" cy="292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US" sz="2000" b="1" i="0" u="none" strike="noStrike" cap="none" dirty="0">
                <a:solidFill>
                  <a:srgbClr val="595959"/>
                </a:solidFill>
                <a:latin typeface="Arial"/>
                <a:ea typeface="Arial"/>
                <a:cs typeface="Arial"/>
                <a:sym typeface="Arial"/>
              </a:rPr>
              <a:t>Step 5</a:t>
            </a:r>
            <a:endParaRPr sz="2000" b="1" i="0" u="none" strike="noStrike" cap="none" dirty="0">
              <a:solidFill>
                <a:srgbClr val="000000"/>
              </a:solidFill>
              <a:latin typeface="Arial"/>
              <a:ea typeface="Arial"/>
              <a:cs typeface="Arial"/>
              <a:sym typeface="Arial"/>
            </a:endParaRPr>
          </a:p>
        </p:txBody>
      </p:sp>
      <p:sp>
        <p:nvSpPr>
          <p:cNvPr id="4" name="Google Shape;142;g2509756c21b_0_77">
            <a:extLst>
              <a:ext uri="{FF2B5EF4-FFF2-40B4-BE49-F238E27FC236}">
                <a16:creationId xmlns:a16="http://schemas.microsoft.com/office/drawing/2014/main" id="{9B3D0878-1D76-380B-E174-D175E286BF37}"/>
              </a:ext>
            </a:extLst>
          </p:cNvPr>
          <p:cNvSpPr txBox="1"/>
          <p:nvPr/>
        </p:nvSpPr>
        <p:spPr>
          <a:xfrm>
            <a:off x="5230693" y="6009943"/>
            <a:ext cx="6540000" cy="757471"/>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r>
              <a:rPr lang="en-US" sz="2000" dirty="0">
                <a:solidFill>
                  <a:srgbClr val="7F7F7F"/>
                </a:solidFill>
              </a:rPr>
              <a:t>Group reflection on what they have learnt about each other and how this makes them feel.</a:t>
            </a:r>
            <a:endParaRPr sz="2000" dirty="0">
              <a:solidFill>
                <a:srgbClr val="7F7F7F"/>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g2509756c21b_0_36"/>
          <p:cNvSpPr txBox="1"/>
          <p:nvPr/>
        </p:nvSpPr>
        <p:spPr>
          <a:xfrm>
            <a:off x="5630724" y="425850"/>
            <a:ext cx="6561275" cy="1712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4400" b="1" i="0" u="none" strike="noStrike" cap="none" dirty="0">
                <a:solidFill>
                  <a:schemeClr val="lt1"/>
                </a:solidFill>
                <a:latin typeface="Arial"/>
                <a:ea typeface="Arial"/>
                <a:cs typeface="Arial"/>
                <a:sym typeface="Arial"/>
              </a:rPr>
              <a:t>Activity 3:</a:t>
            </a:r>
            <a:r>
              <a:rPr lang="en-US" sz="4400" b="1" dirty="0">
                <a:solidFill>
                  <a:schemeClr val="lt1"/>
                </a:solidFill>
              </a:rPr>
              <a:t> Misperceptions</a:t>
            </a:r>
            <a:endParaRPr sz="4400" b="1" dirty="0">
              <a:solidFill>
                <a:schemeClr val="lt1"/>
              </a:solidFill>
            </a:endParaRPr>
          </a:p>
        </p:txBody>
      </p:sp>
      <p:sp>
        <p:nvSpPr>
          <p:cNvPr id="120" name="Google Shape;120;g2509756c21b_0_36"/>
          <p:cNvSpPr txBox="1"/>
          <p:nvPr/>
        </p:nvSpPr>
        <p:spPr>
          <a:xfrm>
            <a:off x="5708079" y="2608800"/>
            <a:ext cx="5555400" cy="1640400"/>
          </a:xfrm>
          <a:prstGeom prst="rect">
            <a:avLst/>
          </a:prstGeom>
          <a:noFill/>
          <a:ln>
            <a:noFill/>
          </a:ln>
        </p:spPr>
        <p:txBody>
          <a:bodyPr spcFirstLastPara="1" wrap="square" lIns="91425" tIns="45700" rIns="91425" bIns="45700" anchor="t" anchorCtr="0">
            <a:noAutofit/>
          </a:bodyPr>
          <a:lstStyle/>
          <a:p>
            <a:pPr marL="0" marR="0" lvl="0" indent="0" algn="just" rtl="0">
              <a:lnSpc>
                <a:spcPct val="150000"/>
              </a:lnSpc>
              <a:spcBef>
                <a:spcPts val="0"/>
              </a:spcBef>
              <a:spcAft>
                <a:spcPts val="0"/>
              </a:spcAft>
              <a:buClr>
                <a:srgbClr val="000000"/>
              </a:buClr>
              <a:buSzPts val="1100"/>
              <a:buFont typeface="Arial"/>
              <a:buNone/>
            </a:pPr>
            <a:r>
              <a:rPr lang="en-US" sz="2000" dirty="0">
                <a:solidFill>
                  <a:schemeClr val="dk1"/>
                </a:solidFill>
              </a:rPr>
              <a:t>This activity will mainly serve to raise awareness of </a:t>
            </a:r>
            <a:r>
              <a:rPr lang="en-GB" sz="2000" dirty="0">
                <a:solidFill>
                  <a:schemeClr val="dk1"/>
                </a:solidFill>
              </a:rPr>
              <a:t>how easy it is to make assumptions about somebody based on what you think you know about them.</a:t>
            </a:r>
            <a:endParaRPr sz="2000" dirty="0">
              <a:solidFill>
                <a:schemeClr val="dk1"/>
              </a:solidFill>
            </a:endParaRPr>
          </a:p>
          <a:p>
            <a:pPr marL="0" marR="0" lvl="0" indent="0" algn="just" rtl="0">
              <a:lnSpc>
                <a:spcPct val="150000"/>
              </a:lnSpc>
              <a:spcBef>
                <a:spcPts val="0"/>
              </a:spcBef>
              <a:spcAft>
                <a:spcPts val="0"/>
              </a:spcAft>
              <a:buClr>
                <a:srgbClr val="000000"/>
              </a:buClr>
              <a:buSzPts val="1100"/>
              <a:buFont typeface="Arial"/>
              <a:buNone/>
            </a:pPr>
            <a:endParaRPr sz="2000" dirty="0">
              <a:solidFill>
                <a:schemeClr val="dk1"/>
              </a:solidFill>
            </a:endParaRPr>
          </a:p>
        </p:txBody>
      </p:sp>
      <p:cxnSp>
        <p:nvCxnSpPr>
          <p:cNvPr id="121" name="Google Shape;121;g2509756c21b_0_36"/>
          <p:cNvCxnSpPr/>
          <p:nvPr/>
        </p:nvCxnSpPr>
        <p:spPr>
          <a:xfrm>
            <a:off x="6385110" y="2161353"/>
            <a:ext cx="1255800" cy="0"/>
          </a:xfrm>
          <a:prstGeom prst="straightConnector1">
            <a:avLst/>
          </a:prstGeom>
          <a:noFill/>
          <a:ln w="28575" cap="flat" cmpd="sng">
            <a:solidFill>
              <a:srgbClr val="92C340"/>
            </a:solidFill>
            <a:prstDash val="solid"/>
            <a:miter lim="800000"/>
            <a:headEnd type="none" w="sm" len="sm"/>
            <a:tailEnd type="none" w="sm" len="sm"/>
          </a:ln>
        </p:spPr>
      </p:cxnSp>
      <p:pic>
        <p:nvPicPr>
          <p:cNvPr id="122" name="Google Shape;122;g2509756c21b_0_36" descr="Person writing on board"/>
          <p:cNvPicPr preferRelativeResize="0"/>
          <p:nvPr/>
        </p:nvPicPr>
        <p:blipFill>
          <a:blip r:embed="rId3"/>
          <a:srcRect l="16660" r="16660"/>
          <a:stretch/>
        </p:blipFill>
        <p:spPr>
          <a:xfrm>
            <a:off x="669677" y="1184315"/>
            <a:ext cx="4506300" cy="4505400"/>
          </a:xfrm>
          <a:prstGeom prst="ellipse">
            <a:avLst/>
          </a:prstGeom>
          <a:noFill/>
          <a:ln w="38100" cap="flat" cmpd="sng">
            <a:solidFill>
              <a:schemeClr val="lt1"/>
            </a:solidFill>
            <a:prstDash val="solid"/>
            <a:round/>
            <a:headEnd type="none" w="sm" len="sm"/>
            <a:tailEnd type="none" w="sm" len="sm"/>
          </a:ln>
        </p:spPr>
      </p:pic>
      <p:pic>
        <p:nvPicPr>
          <p:cNvPr id="123" name="Google Shape;123;g2509756c21b_0_36" descr="Text&#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99791" y="6228842"/>
            <a:ext cx="1562100" cy="327721"/>
          </a:xfrm>
          <a:prstGeom prst="rect">
            <a:avLst/>
          </a:prstGeom>
          <a:noFill/>
          <a:ln>
            <a:noFill/>
          </a:ln>
        </p:spPr>
      </p:pic>
      <p:pic>
        <p:nvPicPr>
          <p:cNvPr id="124" name="Google Shape;124;g2509756c21b_0_36" descr="Logo&#10;&#10;Description automatically generated"/>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99791" y="19881"/>
            <a:ext cx="1250520" cy="1250520"/>
          </a:xfrm>
          <a:prstGeom prst="rect">
            <a:avLst/>
          </a:prstGeom>
          <a:noFill/>
          <a:ln>
            <a:noFill/>
          </a:ln>
        </p:spPr>
      </p:pic>
    </p:spTree>
    <p:extLst>
      <p:ext uri="{BB962C8B-B14F-4D97-AF65-F5344CB8AC3E}">
        <p14:creationId xmlns:p14="http://schemas.microsoft.com/office/powerpoint/2010/main" val="19045638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Google Shape;129;g2509756c21b_0_77" descr="Round stone on desert"/>
          <p:cNvPicPr preferRelativeResize="0"/>
          <p:nvPr/>
        </p:nvPicPr>
        <p:blipFill>
          <a:blip r:embed="rId3"/>
          <a:srcRect/>
          <a:stretch/>
        </p:blipFill>
        <p:spPr>
          <a:xfrm>
            <a:off x="748044" y="2022262"/>
            <a:ext cx="4298750" cy="2860130"/>
          </a:xfrm>
          <a:custGeom>
            <a:avLst/>
            <a:gdLst/>
            <a:ahLst/>
            <a:cxnLst/>
            <a:rect l="l" t="t" r="r" b="b"/>
            <a:pathLst>
              <a:path w="4926934" h="4926427" extrusionOk="0">
                <a:moveTo>
                  <a:pt x="2427844" y="14"/>
                </a:moveTo>
                <a:cubicBezTo>
                  <a:pt x="2591185" y="-1028"/>
                  <a:pt x="2754923" y="60243"/>
                  <a:pt x="2880342" y="184073"/>
                </a:cubicBezTo>
                <a:lnTo>
                  <a:pt x="4737106" y="2017302"/>
                </a:lnTo>
                <a:cubicBezTo>
                  <a:pt x="4987945" y="2264962"/>
                  <a:pt x="4990522" y="2669075"/>
                  <a:pt x="4742863" y="2919914"/>
                </a:cubicBezTo>
                <a:lnTo>
                  <a:pt x="2949204" y="4736599"/>
                </a:lnTo>
                <a:cubicBezTo>
                  <a:pt x="2701544" y="4987438"/>
                  <a:pt x="2297431" y="4990015"/>
                  <a:pt x="2046592" y="4742356"/>
                </a:cubicBezTo>
                <a:lnTo>
                  <a:pt x="189829" y="2909126"/>
                </a:lnTo>
                <a:cubicBezTo>
                  <a:pt x="-61010" y="2661466"/>
                  <a:pt x="-63588" y="2257353"/>
                  <a:pt x="184072" y="2006514"/>
                </a:cubicBezTo>
                <a:lnTo>
                  <a:pt x="1977730" y="189830"/>
                </a:lnTo>
                <a:cubicBezTo>
                  <a:pt x="2101560" y="64410"/>
                  <a:pt x="2264504" y="1056"/>
                  <a:pt x="2427844" y="14"/>
                </a:cubicBezTo>
                <a:close/>
              </a:path>
            </a:pathLst>
          </a:custGeom>
          <a:noFill/>
          <a:ln>
            <a:noFill/>
          </a:ln>
        </p:spPr>
      </p:pic>
      <p:sp>
        <p:nvSpPr>
          <p:cNvPr id="130" name="Google Shape;130;g2509756c21b_0_77"/>
          <p:cNvSpPr/>
          <p:nvPr/>
        </p:nvSpPr>
        <p:spPr>
          <a:xfrm rot="2678082" flipH="1">
            <a:off x="1179570" y="3760242"/>
            <a:ext cx="865092" cy="852575"/>
          </a:xfrm>
          <a:prstGeom prst="roundRect">
            <a:avLst>
              <a:gd name="adj" fmla="val 16667"/>
            </a:avLst>
          </a:prstGeom>
          <a:solidFill>
            <a:srgbClr val="92C3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131" name="Google Shape;131;g2509756c21b_0_77"/>
          <p:cNvSpPr txBox="1"/>
          <p:nvPr/>
        </p:nvSpPr>
        <p:spPr>
          <a:xfrm>
            <a:off x="4134613" y="272424"/>
            <a:ext cx="6400800" cy="1338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700"/>
              <a:buFont typeface="Arial"/>
              <a:buNone/>
            </a:pPr>
            <a:r>
              <a:rPr lang="en-US" sz="4400" b="1" i="0" u="none" strike="noStrike" cap="none" dirty="0">
                <a:solidFill>
                  <a:srgbClr val="3F3F3F"/>
                </a:solidFill>
                <a:latin typeface="Arial"/>
                <a:ea typeface="Arial"/>
                <a:cs typeface="Arial"/>
                <a:sym typeface="Arial"/>
              </a:rPr>
              <a:t>Activity 3 </a:t>
            </a:r>
            <a:r>
              <a:rPr lang="en-US" sz="4400" b="1" i="0" u="none" strike="noStrike" cap="none" dirty="0">
                <a:solidFill>
                  <a:srgbClr val="EF9152"/>
                </a:solidFill>
                <a:latin typeface="Arial"/>
                <a:ea typeface="Arial"/>
                <a:cs typeface="Arial"/>
                <a:sym typeface="Arial"/>
              </a:rPr>
              <a:t>Instructions</a:t>
            </a:r>
            <a:endParaRPr sz="4400" b="1" i="0" u="none" strike="noStrike" cap="none" dirty="0">
              <a:solidFill>
                <a:srgbClr val="EF9152"/>
              </a:solidFill>
              <a:latin typeface="Arial"/>
              <a:ea typeface="Arial"/>
              <a:cs typeface="Arial"/>
              <a:sym typeface="Arial"/>
            </a:endParaRPr>
          </a:p>
        </p:txBody>
      </p:sp>
      <p:sp>
        <p:nvSpPr>
          <p:cNvPr id="132" name="Google Shape;132;g2509756c21b_0_77"/>
          <p:cNvSpPr txBox="1"/>
          <p:nvPr/>
        </p:nvSpPr>
        <p:spPr>
          <a:xfrm>
            <a:off x="5126025" y="1662778"/>
            <a:ext cx="7188600" cy="82560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Clr>
                <a:schemeClr val="dk1"/>
              </a:buClr>
              <a:buSzPts val="1100"/>
              <a:buFont typeface="Arial"/>
              <a:buNone/>
            </a:pPr>
            <a:r>
              <a:rPr lang="en-GB" sz="2000" dirty="0">
                <a:solidFill>
                  <a:srgbClr val="7F7F7F"/>
                </a:solidFill>
              </a:rPr>
              <a:t>Working in pairs, think about a time when somebody made an assumption about you that was totally wrong.</a:t>
            </a:r>
          </a:p>
        </p:txBody>
      </p:sp>
      <p:cxnSp>
        <p:nvCxnSpPr>
          <p:cNvPr id="133" name="Google Shape;133;g2509756c21b_0_77"/>
          <p:cNvCxnSpPr/>
          <p:nvPr/>
        </p:nvCxnSpPr>
        <p:spPr>
          <a:xfrm>
            <a:off x="4586989" y="1092591"/>
            <a:ext cx="1255800" cy="0"/>
          </a:xfrm>
          <a:prstGeom prst="straightConnector1">
            <a:avLst/>
          </a:prstGeom>
          <a:noFill/>
          <a:ln w="28575" cap="flat" cmpd="sng">
            <a:solidFill>
              <a:srgbClr val="92C340"/>
            </a:solidFill>
            <a:prstDash val="solid"/>
            <a:miter lim="800000"/>
            <a:headEnd type="none" w="sm" len="sm"/>
            <a:tailEnd type="none" w="sm" len="sm"/>
          </a:ln>
        </p:spPr>
      </p:cxnSp>
      <p:sp>
        <p:nvSpPr>
          <p:cNvPr id="134" name="Google Shape;134;g2509756c21b_0_77"/>
          <p:cNvSpPr txBox="1"/>
          <p:nvPr/>
        </p:nvSpPr>
        <p:spPr>
          <a:xfrm>
            <a:off x="5756038" y="2561948"/>
            <a:ext cx="1558800" cy="292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US" sz="2000" b="1" i="0" u="none" strike="noStrike" cap="none" dirty="0">
                <a:solidFill>
                  <a:srgbClr val="595959"/>
                </a:solidFill>
                <a:latin typeface="Arial"/>
                <a:ea typeface="Arial"/>
                <a:cs typeface="Arial"/>
                <a:sym typeface="Arial"/>
              </a:rPr>
              <a:t>Step 2</a:t>
            </a:r>
            <a:endParaRPr sz="2000" b="1" i="0" u="none" strike="noStrike" cap="none" dirty="0">
              <a:solidFill>
                <a:srgbClr val="000000"/>
              </a:solidFill>
              <a:latin typeface="Arial"/>
              <a:ea typeface="Arial"/>
              <a:cs typeface="Arial"/>
              <a:sym typeface="Arial"/>
            </a:endParaRPr>
          </a:p>
        </p:txBody>
      </p:sp>
      <p:sp>
        <p:nvSpPr>
          <p:cNvPr id="135" name="Google Shape;135;g2509756c21b_0_77"/>
          <p:cNvSpPr txBox="1"/>
          <p:nvPr/>
        </p:nvSpPr>
        <p:spPr>
          <a:xfrm>
            <a:off x="5126025" y="2984184"/>
            <a:ext cx="6611700" cy="96810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r>
              <a:rPr lang="en-US" sz="2000" dirty="0">
                <a:solidFill>
                  <a:srgbClr val="7F7F7F"/>
                </a:solidFill>
              </a:rPr>
              <a:t>Explain the assumption to your partner (make sure its something you don’t mind talking about!)</a:t>
            </a:r>
            <a:endParaRPr sz="2000" dirty="0">
              <a:solidFill>
                <a:srgbClr val="7F7F7F"/>
              </a:solidFill>
            </a:endParaRPr>
          </a:p>
        </p:txBody>
      </p:sp>
      <p:sp>
        <p:nvSpPr>
          <p:cNvPr id="136" name="Google Shape;136;g2509756c21b_0_77"/>
          <p:cNvSpPr txBox="1"/>
          <p:nvPr/>
        </p:nvSpPr>
        <p:spPr>
          <a:xfrm>
            <a:off x="5756038" y="1334855"/>
            <a:ext cx="1148100" cy="292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US" sz="2000" b="1" i="0" u="none" strike="noStrike" cap="none" dirty="0">
                <a:solidFill>
                  <a:srgbClr val="595959"/>
                </a:solidFill>
                <a:latin typeface="Arial"/>
                <a:ea typeface="Arial"/>
                <a:cs typeface="Arial"/>
                <a:sym typeface="Arial"/>
              </a:rPr>
              <a:t>Step 1</a:t>
            </a:r>
            <a:endParaRPr sz="2000" b="1" i="0" u="none" strike="noStrike" cap="none" dirty="0">
              <a:solidFill>
                <a:srgbClr val="000000"/>
              </a:solidFill>
              <a:latin typeface="Arial"/>
              <a:ea typeface="Arial"/>
              <a:cs typeface="Arial"/>
              <a:sym typeface="Arial"/>
            </a:endParaRPr>
          </a:p>
        </p:txBody>
      </p:sp>
      <p:pic>
        <p:nvPicPr>
          <p:cNvPr id="137" name="Google Shape;137;g2509756c21b_0_77" descr="Text&#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99791" y="6228842"/>
            <a:ext cx="1562100" cy="327721"/>
          </a:xfrm>
          <a:prstGeom prst="rect">
            <a:avLst/>
          </a:prstGeom>
          <a:noFill/>
          <a:ln>
            <a:noFill/>
          </a:ln>
        </p:spPr>
      </p:pic>
      <p:pic>
        <p:nvPicPr>
          <p:cNvPr id="138" name="Google Shape;138;g2509756c21b_0_77" descr="Logo&#10;&#10;Description automatically generated"/>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0561841" y="37876"/>
            <a:ext cx="1250520" cy="1250520"/>
          </a:xfrm>
          <a:prstGeom prst="rect">
            <a:avLst/>
          </a:prstGeom>
          <a:noFill/>
          <a:ln>
            <a:noFill/>
          </a:ln>
        </p:spPr>
      </p:pic>
      <p:sp>
        <p:nvSpPr>
          <p:cNvPr id="139" name="Google Shape;139;g2509756c21b_0_77"/>
          <p:cNvSpPr txBox="1"/>
          <p:nvPr/>
        </p:nvSpPr>
        <p:spPr>
          <a:xfrm>
            <a:off x="5713038" y="3891388"/>
            <a:ext cx="1558800" cy="292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US" sz="2000" b="1" i="0" u="none" strike="noStrike" cap="none" dirty="0">
                <a:solidFill>
                  <a:srgbClr val="595959"/>
                </a:solidFill>
                <a:latin typeface="Arial"/>
                <a:ea typeface="Arial"/>
                <a:cs typeface="Arial"/>
                <a:sym typeface="Arial"/>
              </a:rPr>
              <a:t>Step 3</a:t>
            </a:r>
            <a:endParaRPr sz="2000" b="1" i="0" u="none" strike="noStrike" cap="none" dirty="0">
              <a:solidFill>
                <a:srgbClr val="000000"/>
              </a:solidFill>
              <a:latin typeface="Arial"/>
              <a:ea typeface="Arial"/>
              <a:cs typeface="Arial"/>
              <a:sym typeface="Arial"/>
            </a:endParaRPr>
          </a:p>
        </p:txBody>
      </p:sp>
      <p:sp>
        <p:nvSpPr>
          <p:cNvPr id="140" name="Google Shape;140;g2509756c21b_0_77"/>
          <p:cNvSpPr txBox="1"/>
          <p:nvPr/>
        </p:nvSpPr>
        <p:spPr>
          <a:xfrm>
            <a:off x="5161875" y="4285786"/>
            <a:ext cx="6540000" cy="96810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r>
              <a:rPr lang="en-US" sz="2000" dirty="0">
                <a:solidFill>
                  <a:srgbClr val="7F7F7F"/>
                </a:solidFill>
              </a:rPr>
              <a:t>Now explain the assumption made about your partner to the rest of the group, explaining why you think the assumption was made.</a:t>
            </a:r>
            <a:endParaRPr sz="2000" dirty="0">
              <a:solidFill>
                <a:srgbClr val="7F7F7F"/>
              </a:solidFill>
            </a:endParaRPr>
          </a:p>
        </p:txBody>
      </p:sp>
      <p:sp>
        <p:nvSpPr>
          <p:cNvPr id="141" name="Google Shape;141;g2509756c21b_0_77"/>
          <p:cNvSpPr txBox="1"/>
          <p:nvPr/>
        </p:nvSpPr>
        <p:spPr>
          <a:xfrm>
            <a:off x="5776213" y="5423989"/>
            <a:ext cx="1558800" cy="292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US" sz="2000" b="1" i="0" u="none" strike="noStrike" cap="none" dirty="0">
                <a:solidFill>
                  <a:srgbClr val="595959"/>
                </a:solidFill>
                <a:latin typeface="Arial"/>
                <a:ea typeface="Arial"/>
                <a:cs typeface="Arial"/>
                <a:sym typeface="Arial"/>
              </a:rPr>
              <a:t>Step </a:t>
            </a:r>
            <a:r>
              <a:rPr lang="en-US" sz="2000" b="1" dirty="0">
                <a:solidFill>
                  <a:srgbClr val="595959"/>
                </a:solidFill>
              </a:rPr>
              <a:t>4</a:t>
            </a:r>
            <a:endParaRPr sz="2000" b="1" i="0" u="none" strike="noStrike" cap="none" dirty="0">
              <a:solidFill>
                <a:srgbClr val="000000"/>
              </a:solidFill>
              <a:latin typeface="Arial"/>
              <a:ea typeface="Arial"/>
              <a:cs typeface="Arial"/>
              <a:sym typeface="Arial"/>
            </a:endParaRPr>
          </a:p>
        </p:txBody>
      </p:sp>
      <p:sp>
        <p:nvSpPr>
          <p:cNvPr id="142" name="Google Shape;142;g2509756c21b_0_77"/>
          <p:cNvSpPr txBox="1"/>
          <p:nvPr/>
        </p:nvSpPr>
        <p:spPr>
          <a:xfrm>
            <a:off x="5225050" y="5818387"/>
            <a:ext cx="6540000" cy="96810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r>
              <a:rPr lang="en-US" sz="2000" dirty="0">
                <a:solidFill>
                  <a:srgbClr val="7F7F7F"/>
                </a:solidFill>
              </a:rPr>
              <a:t>Reflect on your own and the group’s experiences. How easy is it to pre-judge somebody based on what you think you know about them?</a:t>
            </a:r>
            <a:endParaRPr sz="2000" dirty="0">
              <a:solidFill>
                <a:srgbClr val="7F7F7F"/>
              </a:solidFill>
            </a:endParaRPr>
          </a:p>
        </p:txBody>
      </p:sp>
    </p:spTree>
    <p:extLst>
      <p:ext uri="{BB962C8B-B14F-4D97-AF65-F5344CB8AC3E}">
        <p14:creationId xmlns:p14="http://schemas.microsoft.com/office/powerpoint/2010/main" val="7499338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g2509756c21b_0_36"/>
          <p:cNvSpPr txBox="1"/>
          <p:nvPr/>
        </p:nvSpPr>
        <p:spPr>
          <a:xfrm>
            <a:off x="5630724" y="425850"/>
            <a:ext cx="6561275" cy="1712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4400" b="1" i="0" u="none" strike="noStrike" cap="none" dirty="0">
                <a:solidFill>
                  <a:schemeClr val="lt1"/>
                </a:solidFill>
                <a:latin typeface="Arial"/>
                <a:ea typeface="Arial"/>
                <a:cs typeface="Arial"/>
                <a:sym typeface="Arial"/>
              </a:rPr>
              <a:t>Activity </a:t>
            </a:r>
            <a:r>
              <a:rPr lang="en-US" sz="4400" b="1" dirty="0">
                <a:solidFill>
                  <a:schemeClr val="lt1"/>
                </a:solidFill>
              </a:rPr>
              <a:t>4</a:t>
            </a:r>
            <a:r>
              <a:rPr lang="en-US" sz="4400" b="1" i="0" u="none" strike="noStrike" cap="none" dirty="0">
                <a:solidFill>
                  <a:schemeClr val="lt1"/>
                </a:solidFill>
                <a:latin typeface="Arial"/>
                <a:ea typeface="Arial"/>
                <a:cs typeface="Arial"/>
                <a:sym typeface="Arial"/>
              </a:rPr>
              <a:t>:</a:t>
            </a:r>
            <a:r>
              <a:rPr lang="en-US" sz="4400" b="1" dirty="0">
                <a:solidFill>
                  <a:schemeClr val="lt1"/>
                </a:solidFill>
              </a:rPr>
              <a:t> Role-play</a:t>
            </a:r>
            <a:endParaRPr sz="4400" b="1" dirty="0">
              <a:solidFill>
                <a:schemeClr val="lt1"/>
              </a:solidFill>
            </a:endParaRPr>
          </a:p>
        </p:txBody>
      </p:sp>
      <p:sp>
        <p:nvSpPr>
          <p:cNvPr id="120" name="Google Shape;120;g2509756c21b_0_36"/>
          <p:cNvSpPr txBox="1"/>
          <p:nvPr/>
        </p:nvSpPr>
        <p:spPr>
          <a:xfrm>
            <a:off x="5708079" y="2608800"/>
            <a:ext cx="5555400" cy="1640400"/>
          </a:xfrm>
          <a:prstGeom prst="rect">
            <a:avLst/>
          </a:prstGeom>
          <a:noFill/>
          <a:ln>
            <a:noFill/>
          </a:ln>
        </p:spPr>
        <p:txBody>
          <a:bodyPr spcFirstLastPara="1" wrap="square" lIns="91425" tIns="45700" rIns="91425" bIns="45700" anchor="t" anchorCtr="0">
            <a:noAutofit/>
          </a:bodyPr>
          <a:lstStyle/>
          <a:p>
            <a:pPr marL="0" marR="0" lvl="0" indent="0" algn="just" rtl="0">
              <a:lnSpc>
                <a:spcPct val="150000"/>
              </a:lnSpc>
              <a:spcBef>
                <a:spcPts val="0"/>
              </a:spcBef>
              <a:spcAft>
                <a:spcPts val="0"/>
              </a:spcAft>
              <a:buClr>
                <a:srgbClr val="000000"/>
              </a:buClr>
              <a:buSzPts val="1100"/>
              <a:buFont typeface="Arial"/>
              <a:buNone/>
            </a:pPr>
            <a:r>
              <a:rPr lang="en-US" sz="2000" dirty="0">
                <a:solidFill>
                  <a:schemeClr val="dk1"/>
                </a:solidFill>
              </a:rPr>
              <a:t>This activity will </a:t>
            </a:r>
            <a:r>
              <a:rPr lang="en-GB" sz="2000" dirty="0">
                <a:solidFill>
                  <a:schemeClr val="dk1"/>
                </a:solidFill>
              </a:rPr>
              <a:t>help you consider how you might manage a diverse group of people with differing cultural backgrounds in a real life situation.</a:t>
            </a:r>
            <a:endParaRPr sz="2000" dirty="0">
              <a:solidFill>
                <a:schemeClr val="dk1"/>
              </a:solidFill>
            </a:endParaRPr>
          </a:p>
          <a:p>
            <a:pPr marL="0" marR="0" lvl="0" indent="0" algn="just" rtl="0">
              <a:lnSpc>
                <a:spcPct val="150000"/>
              </a:lnSpc>
              <a:spcBef>
                <a:spcPts val="0"/>
              </a:spcBef>
              <a:spcAft>
                <a:spcPts val="0"/>
              </a:spcAft>
              <a:buClr>
                <a:srgbClr val="000000"/>
              </a:buClr>
              <a:buSzPts val="1100"/>
              <a:buFont typeface="Arial"/>
              <a:buNone/>
            </a:pPr>
            <a:endParaRPr sz="2000" dirty="0">
              <a:solidFill>
                <a:schemeClr val="dk1"/>
              </a:solidFill>
            </a:endParaRPr>
          </a:p>
        </p:txBody>
      </p:sp>
      <p:cxnSp>
        <p:nvCxnSpPr>
          <p:cNvPr id="121" name="Google Shape;121;g2509756c21b_0_36"/>
          <p:cNvCxnSpPr/>
          <p:nvPr/>
        </p:nvCxnSpPr>
        <p:spPr>
          <a:xfrm>
            <a:off x="6385110" y="2161353"/>
            <a:ext cx="1255800" cy="0"/>
          </a:xfrm>
          <a:prstGeom prst="straightConnector1">
            <a:avLst/>
          </a:prstGeom>
          <a:noFill/>
          <a:ln w="28575" cap="flat" cmpd="sng">
            <a:solidFill>
              <a:srgbClr val="92C340"/>
            </a:solidFill>
            <a:prstDash val="solid"/>
            <a:miter lim="800000"/>
            <a:headEnd type="none" w="sm" len="sm"/>
            <a:tailEnd type="none" w="sm" len="sm"/>
          </a:ln>
        </p:spPr>
      </p:cxnSp>
      <p:pic>
        <p:nvPicPr>
          <p:cNvPr id="122" name="Google Shape;122;g2509756c21b_0_36" descr="Two business people communicating"/>
          <p:cNvPicPr preferRelativeResize="0"/>
          <p:nvPr/>
        </p:nvPicPr>
        <p:blipFill>
          <a:blip r:embed="rId3"/>
          <a:srcRect l="16668" r="16668"/>
          <a:stretch/>
        </p:blipFill>
        <p:spPr>
          <a:xfrm>
            <a:off x="669677" y="1184315"/>
            <a:ext cx="4506300" cy="4505400"/>
          </a:xfrm>
          <a:prstGeom prst="ellipse">
            <a:avLst/>
          </a:prstGeom>
          <a:noFill/>
          <a:ln w="38100" cap="flat" cmpd="sng">
            <a:solidFill>
              <a:schemeClr val="lt1"/>
            </a:solidFill>
            <a:prstDash val="solid"/>
            <a:round/>
            <a:headEnd type="none" w="sm" len="sm"/>
            <a:tailEnd type="none" w="sm" len="sm"/>
          </a:ln>
        </p:spPr>
      </p:pic>
      <p:pic>
        <p:nvPicPr>
          <p:cNvPr id="123" name="Google Shape;123;g2509756c21b_0_36" descr="Text&#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99791" y="6228842"/>
            <a:ext cx="1562100" cy="327721"/>
          </a:xfrm>
          <a:prstGeom prst="rect">
            <a:avLst/>
          </a:prstGeom>
          <a:noFill/>
          <a:ln>
            <a:noFill/>
          </a:ln>
        </p:spPr>
      </p:pic>
      <p:pic>
        <p:nvPicPr>
          <p:cNvPr id="124" name="Google Shape;124;g2509756c21b_0_36" descr="Logo&#10;&#10;Description automatically generated"/>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99791" y="19881"/>
            <a:ext cx="1250520" cy="1250520"/>
          </a:xfrm>
          <a:prstGeom prst="rect">
            <a:avLst/>
          </a:prstGeom>
          <a:noFill/>
          <a:ln>
            <a:noFill/>
          </a:ln>
        </p:spPr>
      </p:pic>
    </p:spTree>
    <p:extLst>
      <p:ext uri="{BB962C8B-B14F-4D97-AF65-F5344CB8AC3E}">
        <p14:creationId xmlns:p14="http://schemas.microsoft.com/office/powerpoint/2010/main" val="23347906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pic>
        <p:nvPicPr>
          <p:cNvPr id="41" name="Google Shape;41;p2" descr="Logo&#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525125" y="85725"/>
            <a:ext cx="1125984" cy="1125984"/>
          </a:xfrm>
          <a:prstGeom prst="rect">
            <a:avLst/>
          </a:prstGeom>
          <a:noFill/>
          <a:ln>
            <a:noFill/>
          </a:ln>
        </p:spPr>
      </p:pic>
      <p:pic>
        <p:nvPicPr>
          <p:cNvPr id="42" name="Google Shape;42;p2" descr="Text&#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00075" y="6076743"/>
            <a:ext cx="1562100" cy="327721"/>
          </a:xfrm>
          <a:prstGeom prst="rect">
            <a:avLst/>
          </a:prstGeom>
          <a:noFill/>
          <a:ln>
            <a:noFill/>
          </a:ln>
        </p:spPr>
      </p:pic>
      <p:sp>
        <p:nvSpPr>
          <p:cNvPr id="43" name="Google Shape;43;p2"/>
          <p:cNvSpPr/>
          <p:nvPr/>
        </p:nvSpPr>
        <p:spPr>
          <a:xfrm>
            <a:off x="159805" y="1563463"/>
            <a:ext cx="4575607" cy="1292662"/>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1400"/>
              <a:buFont typeface="Arial"/>
              <a:buNone/>
            </a:pPr>
            <a:r>
              <a:rPr lang="en-US" b="1" dirty="0"/>
              <a:t>Working hours</a:t>
            </a:r>
            <a:r>
              <a:rPr lang="en-US" dirty="0"/>
              <a:t>: 9:30 – 17:00</a:t>
            </a:r>
          </a:p>
          <a:p>
            <a:pPr marL="0" marR="0" lvl="0" indent="0" algn="l" rtl="0">
              <a:lnSpc>
                <a:spcPct val="150000"/>
              </a:lnSpc>
              <a:spcBef>
                <a:spcPts val="0"/>
              </a:spcBef>
              <a:spcAft>
                <a:spcPts val="0"/>
              </a:spcAft>
              <a:buClr>
                <a:srgbClr val="000000"/>
              </a:buClr>
              <a:buSzPts val="1400"/>
              <a:buFont typeface="Arial"/>
              <a:buNone/>
            </a:pPr>
            <a:r>
              <a:rPr lang="en-US" sz="1400" b="1" i="0" u="none" strike="noStrike" cap="none" dirty="0">
                <a:solidFill>
                  <a:srgbClr val="000000"/>
                </a:solidFill>
                <a:latin typeface="Arial"/>
                <a:ea typeface="Arial"/>
                <a:cs typeface="Arial"/>
                <a:sym typeface="Arial"/>
              </a:rPr>
              <a:t>Lunch: </a:t>
            </a:r>
            <a:r>
              <a:rPr lang="en-US" sz="1400" b="0" i="0" u="none" strike="noStrike" cap="none" dirty="0">
                <a:solidFill>
                  <a:srgbClr val="000000"/>
                </a:solidFill>
                <a:latin typeface="Arial"/>
                <a:ea typeface="Arial"/>
                <a:cs typeface="Arial"/>
                <a:sym typeface="Arial"/>
              </a:rPr>
              <a:t>13:00 – 1</a:t>
            </a:r>
            <a:r>
              <a:rPr lang="en-US" dirty="0"/>
              <a:t>4:00</a:t>
            </a:r>
          </a:p>
          <a:p>
            <a:pPr marL="0" marR="0" lvl="0" indent="0" algn="l" rtl="0">
              <a:lnSpc>
                <a:spcPct val="150000"/>
              </a:lnSpc>
              <a:spcBef>
                <a:spcPts val="0"/>
              </a:spcBef>
              <a:spcAft>
                <a:spcPts val="0"/>
              </a:spcAft>
              <a:buClr>
                <a:srgbClr val="000000"/>
              </a:buClr>
              <a:buSzPts val="1400"/>
              <a:buFont typeface="Arial"/>
              <a:buNone/>
            </a:pPr>
            <a:r>
              <a:rPr lang="en-US" sz="1400" b="1" i="0" u="none" strike="noStrike" cap="none" dirty="0">
                <a:solidFill>
                  <a:srgbClr val="000000"/>
                </a:solidFill>
                <a:latin typeface="Arial"/>
                <a:ea typeface="Arial"/>
                <a:cs typeface="Arial"/>
                <a:sym typeface="Arial"/>
              </a:rPr>
              <a:t>Commitments</a:t>
            </a:r>
            <a:r>
              <a:rPr lang="en-US" sz="1400" b="0" i="0" u="none" strike="noStrike" cap="none" dirty="0">
                <a:solidFill>
                  <a:srgbClr val="000000"/>
                </a:solidFill>
                <a:latin typeface="Arial"/>
                <a:ea typeface="Arial"/>
                <a:cs typeface="Arial"/>
                <a:sym typeface="Arial"/>
              </a:rPr>
              <a:t>: Standing daily 1 hour meeting at 10:00am</a:t>
            </a:r>
          </a:p>
          <a:p>
            <a:pPr marL="0" marR="0" lvl="0" indent="0" algn="l" rtl="0">
              <a:lnSpc>
                <a:spcPct val="150000"/>
              </a:lnSpc>
              <a:spcBef>
                <a:spcPts val="0"/>
              </a:spcBef>
              <a:spcAft>
                <a:spcPts val="0"/>
              </a:spcAft>
              <a:buClr>
                <a:srgbClr val="000000"/>
              </a:buClr>
              <a:buSzPts val="1400"/>
              <a:buFont typeface="Arial"/>
              <a:buNone/>
            </a:pPr>
            <a:r>
              <a:rPr lang="en-US" dirty="0"/>
              <a:t>Jane is </a:t>
            </a:r>
            <a:r>
              <a:rPr lang="en-IE" dirty="0"/>
              <a:t>organising</a:t>
            </a:r>
            <a:r>
              <a:rPr lang="en-US" dirty="0"/>
              <a:t> this 1 hour pan-European meeting.</a:t>
            </a:r>
            <a:r>
              <a:rPr lang="en-US"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
        <p:nvSpPr>
          <p:cNvPr id="44" name="Google Shape;44;p2"/>
          <p:cNvSpPr/>
          <p:nvPr/>
        </p:nvSpPr>
        <p:spPr>
          <a:xfrm>
            <a:off x="600075" y="162066"/>
            <a:ext cx="6850592" cy="67710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dirty="0">
                <a:solidFill>
                  <a:srgbClr val="333132"/>
                </a:solidFill>
                <a:latin typeface="Arial"/>
                <a:ea typeface="Arial"/>
                <a:cs typeface="Arial"/>
                <a:sym typeface="Arial"/>
              </a:rPr>
              <a:t>Role-play Scenarios</a:t>
            </a:r>
            <a:endParaRPr sz="1400" b="0" i="0" u="none" strike="noStrike" cap="none" dirty="0">
              <a:solidFill>
                <a:srgbClr val="000000"/>
              </a:solidFill>
              <a:latin typeface="Arial"/>
              <a:ea typeface="Arial"/>
              <a:cs typeface="Arial"/>
              <a:sym typeface="Arial"/>
            </a:endParaRPr>
          </a:p>
        </p:txBody>
      </p:sp>
      <p:sp>
        <p:nvSpPr>
          <p:cNvPr id="45" name="Google Shape;45;p2"/>
          <p:cNvSpPr/>
          <p:nvPr/>
        </p:nvSpPr>
        <p:spPr>
          <a:xfrm>
            <a:off x="159804" y="1095732"/>
            <a:ext cx="4762148" cy="30777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rgbClr val="8FC7E1"/>
                </a:solidFill>
                <a:latin typeface="Arial"/>
                <a:ea typeface="Arial"/>
                <a:cs typeface="Arial"/>
                <a:sym typeface="Arial"/>
              </a:rPr>
              <a:t>Jane from the UK (time zone CET -1)</a:t>
            </a:r>
            <a:endParaRPr sz="2000" b="1" i="0" u="none" strike="noStrike" cap="none" dirty="0">
              <a:solidFill>
                <a:srgbClr val="8FC7E1"/>
              </a:solidFill>
              <a:latin typeface="Arial"/>
              <a:ea typeface="Arial"/>
              <a:cs typeface="Arial"/>
              <a:sym typeface="Arial"/>
            </a:endParaRPr>
          </a:p>
        </p:txBody>
      </p:sp>
      <p:sp>
        <p:nvSpPr>
          <p:cNvPr id="46" name="Google Shape;46;p2"/>
          <p:cNvSpPr/>
          <p:nvPr/>
        </p:nvSpPr>
        <p:spPr>
          <a:xfrm>
            <a:off x="159805" y="5334456"/>
            <a:ext cx="5286300" cy="646331"/>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1400"/>
              <a:buFont typeface="Arial"/>
              <a:buNone/>
            </a:pPr>
            <a:r>
              <a:rPr lang="en-US" b="1" dirty="0"/>
              <a:t>Working hours</a:t>
            </a:r>
            <a:r>
              <a:rPr lang="en-US" dirty="0"/>
              <a:t>: 8:00 – 16:00</a:t>
            </a:r>
          </a:p>
          <a:p>
            <a:pPr marL="0" marR="0" lvl="0" indent="0" algn="l" rtl="0">
              <a:lnSpc>
                <a:spcPct val="150000"/>
              </a:lnSpc>
              <a:spcBef>
                <a:spcPts val="0"/>
              </a:spcBef>
              <a:spcAft>
                <a:spcPts val="0"/>
              </a:spcAft>
              <a:buClr>
                <a:srgbClr val="000000"/>
              </a:buClr>
              <a:buSzPts val="1400"/>
              <a:buFont typeface="Arial"/>
              <a:buNone/>
            </a:pPr>
            <a:r>
              <a:rPr lang="en-US" sz="1400" b="1" i="0" u="none" strike="noStrike" cap="none" dirty="0">
                <a:solidFill>
                  <a:srgbClr val="000000"/>
                </a:solidFill>
                <a:latin typeface="Arial"/>
                <a:ea typeface="Arial"/>
                <a:cs typeface="Arial"/>
                <a:sym typeface="Arial"/>
              </a:rPr>
              <a:t>Lunch</a:t>
            </a:r>
            <a:r>
              <a:rPr lang="en-US" sz="1400" b="0" i="0" u="none" strike="noStrike" cap="none" dirty="0">
                <a:solidFill>
                  <a:srgbClr val="000000"/>
                </a:solidFill>
                <a:latin typeface="Arial"/>
                <a:ea typeface="Arial"/>
                <a:cs typeface="Arial"/>
                <a:sym typeface="Arial"/>
              </a:rPr>
              <a:t>: 13:30 – 1</a:t>
            </a:r>
            <a:r>
              <a:rPr lang="en-US" dirty="0"/>
              <a:t>4:30</a:t>
            </a:r>
          </a:p>
        </p:txBody>
      </p:sp>
      <p:sp>
        <p:nvSpPr>
          <p:cNvPr id="47" name="Google Shape;47;p2"/>
          <p:cNvSpPr/>
          <p:nvPr/>
        </p:nvSpPr>
        <p:spPr>
          <a:xfrm>
            <a:off x="159804" y="4876715"/>
            <a:ext cx="5495925" cy="30777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rgbClr val="EF9152"/>
                </a:solidFill>
                <a:latin typeface="Arial"/>
                <a:ea typeface="Arial"/>
                <a:cs typeface="Arial"/>
                <a:sym typeface="Arial"/>
              </a:rPr>
              <a:t>Elena from Romania (time zone CET +1)</a:t>
            </a:r>
            <a:endParaRPr sz="2000" b="1" i="0" u="none" strike="noStrike" cap="none" dirty="0">
              <a:solidFill>
                <a:srgbClr val="EF9152"/>
              </a:solidFill>
              <a:latin typeface="Arial"/>
              <a:ea typeface="Arial"/>
              <a:cs typeface="Arial"/>
              <a:sym typeface="Arial"/>
            </a:endParaRPr>
          </a:p>
        </p:txBody>
      </p:sp>
      <p:sp>
        <p:nvSpPr>
          <p:cNvPr id="48" name="Google Shape;48;p2"/>
          <p:cNvSpPr/>
          <p:nvPr/>
        </p:nvSpPr>
        <p:spPr>
          <a:xfrm>
            <a:off x="6922056" y="1563469"/>
            <a:ext cx="5066745" cy="1292662"/>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1400"/>
              <a:buFont typeface="Arial"/>
              <a:buNone/>
            </a:pPr>
            <a:r>
              <a:rPr lang="en-GB" b="1" dirty="0"/>
              <a:t>Working hours: </a:t>
            </a:r>
            <a:r>
              <a:rPr lang="en-GB" dirty="0"/>
              <a:t>8:00 – 18:30</a:t>
            </a:r>
          </a:p>
          <a:p>
            <a:pPr marL="0" marR="0" lvl="0" indent="0" algn="l" rtl="0">
              <a:lnSpc>
                <a:spcPct val="150000"/>
              </a:lnSpc>
              <a:spcBef>
                <a:spcPts val="0"/>
              </a:spcBef>
              <a:spcAft>
                <a:spcPts val="0"/>
              </a:spcAft>
              <a:buClr>
                <a:srgbClr val="000000"/>
              </a:buClr>
              <a:buSzPts val="1400"/>
              <a:buFont typeface="Arial"/>
              <a:buNone/>
            </a:pPr>
            <a:r>
              <a:rPr lang="en-GB" sz="1400" b="1" i="0" u="none" strike="noStrike" cap="none" dirty="0">
                <a:solidFill>
                  <a:srgbClr val="000000"/>
                </a:solidFill>
                <a:latin typeface="Arial"/>
                <a:ea typeface="Arial"/>
                <a:cs typeface="Arial"/>
                <a:sym typeface="Arial"/>
              </a:rPr>
              <a:t>Lunch: </a:t>
            </a:r>
            <a:r>
              <a:rPr lang="en-GB" sz="1400" b="0" i="0" u="none" strike="noStrike" cap="none" dirty="0">
                <a:solidFill>
                  <a:srgbClr val="000000"/>
                </a:solidFill>
                <a:latin typeface="Arial"/>
                <a:ea typeface="Arial"/>
                <a:cs typeface="Arial"/>
                <a:sym typeface="Arial"/>
              </a:rPr>
              <a:t>13:00 – 15</a:t>
            </a:r>
            <a:r>
              <a:rPr lang="en-GB" dirty="0"/>
              <a:t>:00</a:t>
            </a:r>
          </a:p>
          <a:p>
            <a:pPr marL="0" marR="0" lvl="0" indent="0" algn="l" rtl="0">
              <a:lnSpc>
                <a:spcPct val="150000"/>
              </a:lnSpc>
              <a:spcBef>
                <a:spcPts val="0"/>
              </a:spcBef>
              <a:spcAft>
                <a:spcPts val="0"/>
              </a:spcAft>
              <a:buClr>
                <a:srgbClr val="000000"/>
              </a:buClr>
              <a:buSzPts val="1400"/>
              <a:buFont typeface="Arial"/>
              <a:buNone/>
            </a:pPr>
            <a:r>
              <a:rPr lang="en-GB" sz="1400" b="1" i="0" u="none" strike="noStrike" cap="none" dirty="0">
                <a:solidFill>
                  <a:srgbClr val="000000"/>
                </a:solidFill>
                <a:latin typeface="Arial"/>
                <a:ea typeface="Arial"/>
                <a:cs typeface="Arial"/>
                <a:sym typeface="Arial"/>
              </a:rPr>
              <a:t>Commitments: </a:t>
            </a:r>
            <a:r>
              <a:rPr lang="en-GB" sz="1400" b="0" i="0" u="none" strike="noStrike" cap="none" dirty="0">
                <a:solidFill>
                  <a:srgbClr val="000000"/>
                </a:solidFill>
                <a:latin typeface="Arial"/>
                <a:ea typeface="Arial"/>
                <a:cs typeface="Arial"/>
                <a:sym typeface="Arial"/>
              </a:rPr>
              <a:t>Muslim prayer at 13:11 and 17:34 (approximately 15-20 minutes prayer time required)</a:t>
            </a:r>
          </a:p>
        </p:txBody>
      </p:sp>
      <p:sp>
        <p:nvSpPr>
          <p:cNvPr id="49" name="Google Shape;49;p2"/>
          <p:cNvSpPr/>
          <p:nvPr/>
        </p:nvSpPr>
        <p:spPr>
          <a:xfrm>
            <a:off x="6922056" y="1095732"/>
            <a:ext cx="4575606" cy="30777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000" b="1" dirty="0">
                <a:solidFill>
                  <a:srgbClr val="92C340"/>
                </a:solidFill>
              </a:rPr>
              <a:t>Sajid from Germany (time zone CET)</a:t>
            </a:r>
            <a:endParaRPr sz="2000" b="1" i="0" u="none" strike="noStrike" cap="none" dirty="0">
              <a:solidFill>
                <a:srgbClr val="92C340"/>
              </a:solidFill>
              <a:latin typeface="Arial"/>
              <a:ea typeface="Arial"/>
              <a:cs typeface="Arial"/>
              <a:sym typeface="Arial"/>
            </a:endParaRPr>
          </a:p>
        </p:txBody>
      </p:sp>
      <p:sp>
        <p:nvSpPr>
          <p:cNvPr id="50" name="Google Shape;50;p2"/>
          <p:cNvSpPr/>
          <p:nvPr/>
        </p:nvSpPr>
        <p:spPr>
          <a:xfrm>
            <a:off x="6841069" y="5344446"/>
            <a:ext cx="5286300" cy="969496"/>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1400"/>
              <a:buFont typeface="Arial"/>
              <a:buNone/>
            </a:pPr>
            <a:r>
              <a:rPr lang="en-GB" b="1" dirty="0"/>
              <a:t>Working hours: </a:t>
            </a:r>
            <a:r>
              <a:rPr lang="en-GB" dirty="0"/>
              <a:t>10:00 – 16:30</a:t>
            </a:r>
          </a:p>
          <a:p>
            <a:pPr marL="0" marR="0" lvl="0" indent="0" algn="l" rtl="0">
              <a:lnSpc>
                <a:spcPct val="150000"/>
              </a:lnSpc>
              <a:spcBef>
                <a:spcPts val="0"/>
              </a:spcBef>
              <a:spcAft>
                <a:spcPts val="0"/>
              </a:spcAft>
              <a:buClr>
                <a:srgbClr val="000000"/>
              </a:buClr>
              <a:buSzPts val="1400"/>
              <a:buFont typeface="Arial"/>
              <a:buNone/>
            </a:pPr>
            <a:r>
              <a:rPr lang="en-GB" sz="1400" b="1" i="0" u="none" strike="noStrike" cap="none" dirty="0">
                <a:solidFill>
                  <a:srgbClr val="000000"/>
                </a:solidFill>
                <a:latin typeface="Arial"/>
                <a:ea typeface="Arial"/>
                <a:cs typeface="Arial"/>
                <a:sym typeface="Arial"/>
              </a:rPr>
              <a:t>Lunch: </a:t>
            </a:r>
            <a:r>
              <a:rPr lang="en-GB" sz="1400" b="0" i="0" u="none" strike="noStrike" cap="none" dirty="0">
                <a:solidFill>
                  <a:srgbClr val="000000"/>
                </a:solidFill>
                <a:latin typeface="Arial"/>
                <a:ea typeface="Arial"/>
                <a:cs typeface="Arial"/>
                <a:sym typeface="Arial"/>
              </a:rPr>
              <a:t>14:00 – 15</a:t>
            </a:r>
            <a:r>
              <a:rPr lang="en-GB" dirty="0"/>
              <a:t>:00</a:t>
            </a:r>
          </a:p>
          <a:p>
            <a:pPr marL="0" marR="0" lvl="0" indent="0" algn="l" rtl="0">
              <a:lnSpc>
                <a:spcPct val="150000"/>
              </a:lnSpc>
              <a:spcBef>
                <a:spcPts val="0"/>
              </a:spcBef>
              <a:spcAft>
                <a:spcPts val="0"/>
              </a:spcAft>
              <a:buClr>
                <a:srgbClr val="000000"/>
              </a:buClr>
              <a:buSzPts val="1400"/>
              <a:buFont typeface="Arial"/>
              <a:buNone/>
            </a:pPr>
            <a:r>
              <a:rPr lang="en-GB" sz="1400" b="1" i="0" u="none" strike="noStrike" cap="none" dirty="0">
                <a:solidFill>
                  <a:srgbClr val="000000"/>
                </a:solidFill>
                <a:latin typeface="Arial"/>
                <a:ea typeface="Arial"/>
                <a:cs typeface="Arial"/>
                <a:sym typeface="Arial"/>
              </a:rPr>
              <a:t>Commitments: </a:t>
            </a:r>
            <a:r>
              <a:rPr lang="en-GB" sz="1400" b="0" i="0" u="none" strike="noStrike" cap="none" dirty="0">
                <a:solidFill>
                  <a:srgbClr val="000000"/>
                </a:solidFill>
                <a:latin typeface="Arial"/>
                <a:ea typeface="Arial"/>
                <a:cs typeface="Arial"/>
                <a:sym typeface="Arial"/>
              </a:rPr>
              <a:t>Needs to leave at 16:30 sharp to pick up his kids</a:t>
            </a:r>
          </a:p>
        </p:txBody>
      </p:sp>
      <p:sp>
        <p:nvSpPr>
          <p:cNvPr id="51" name="Google Shape;51;p2"/>
          <p:cNvSpPr/>
          <p:nvPr/>
        </p:nvSpPr>
        <p:spPr>
          <a:xfrm>
            <a:off x="6841068" y="4876715"/>
            <a:ext cx="4938183" cy="30777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rgbClr val="54AE93"/>
                </a:solidFill>
                <a:latin typeface="Arial"/>
                <a:ea typeface="Arial"/>
                <a:cs typeface="Arial"/>
                <a:sym typeface="Arial"/>
              </a:rPr>
              <a:t>João from Portugal (time zone CET -1)</a:t>
            </a:r>
            <a:endParaRPr sz="1400" b="0" i="0" u="none" strike="noStrike" cap="none" dirty="0">
              <a:solidFill>
                <a:srgbClr val="000000"/>
              </a:solidFill>
              <a:latin typeface="Arial"/>
              <a:ea typeface="Arial"/>
              <a:cs typeface="Arial"/>
              <a:sym typeface="Arial"/>
            </a:endParaRPr>
          </a:p>
        </p:txBody>
      </p:sp>
      <p:sp>
        <p:nvSpPr>
          <p:cNvPr id="5" name="Rectangle: Rounded Corners 4">
            <a:extLst>
              <a:ext uri="{FF2B5EF4-FFF2-40B4-BE49-F238E27FC236}">
                <a16:creationId xmlns:a16="http://schemas.microsoft.com/office/drawing/2014/main" id="{4F970AD1-F8E0-8677-213A-3B8C65CA8292}"/>
              </a:ext>
            </a:extLst>
          </p:cNvPr>
          <p:cNvSpPr/>
          <p:nvPr/>
        </p:nvSpPr>
        <p:spPr>
          <a:xfrm>
            <a:off x="3888745" y="2957689"/>
            <a:ext cx="3561922" cy="1755373"/>
          </a:xfrm>
          <a:prstGeom prst="roundRect">
            <a:avLst>
              <a:gd name="adj" fmla="val 50000"/>
            </a:avLst>
          </a:prstGeom>
          <a:solidFill>
            <a:srgbClr val="EF915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b="1" dirty="0">
                <a:solidFill>
                  <a:schemeClr val="bg1"/>
                </a:solidFill>
                <a:latin typeface="+mj-lt"/>
              </a:rPr>
              <a:t>Scenario</a:t>
            </a:r>
          </a:p>
          <a:p>
            <a:pPr algn="ctr"/>
            <a:r>
              <a:rPr lang="en-GB" sz="1800" dirty="0">
                <a:solidFill>
                  <a:schemeClr val="bg1"/>
                </a:solidFill>
                <a:latin typeface="+mj-lt"/>
              </a:rPr>
              <a:t>You have to organise a 1-hour meeting with European colleagues with varying cultural backgrounds and from different time-zones</a:t>
            </a:r>
            <a:r>
              <a:rPr lang="en-GB" sz="1800" dirty="0">
                <a:solidFill>
                  <a:schemeClr val="tx1"/>
                </a:solidFill>
                <a:latin typeface="+mj-lt"/>
              </a:rPr>
              <a:t>.</a:t>
            </a:r>
          </a:p>
        </p:txBody>
      </p:sp>
    </p:spTree>
    <p:extLst>
      <p:ext uri="{BB962C8B-B14F-4D97-AF65-F5344CB8AC3E}">
        <p14:creationId xmlns:p14="http://schemas.microsoft.com/office/powerpoint/2010/main" val="28854636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Google Shape;129;g2509756c21b_0_7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48044" y="1303173"/>
            <a:ext cx="4298750" cy="4298308"/>
          </a:xfrm>
          <a:custGeom>
            <a:avLst/>
            <a:gdLst/>
            <a:ahLst/>
            <a:cxnLst/>
            <a:rect l="l" t="t" r="r" b="b"/>
            <a:pathLst>
              <a:path w="4926934" h="4926427" extrusionOk="0">
                <a:moveTo>
                  <a:pt x="2427844" y="14"/>
                </a:moveTo>
                <a:cubicBezTo>
                  <a:pt x="2591185" y="-1028"/>
                  <a:pt x="2754923" y="60243"/>
                  <a:pt x="2880342" y="184073"/>
                </a:cubicBezTo>
                <a:lnTo>
                  <a:pt x="4737106" y="2017302"/>
                </a:lnTo>
                <a:cubicBezTo>
                  <a:pt x="4987945" y="2264962"/>
                  <a:pt x="4990522" y="2669075"/>
                  <a:pt x="4742863" y="2919914"/>
                </a:cubicBezTo>
                <a:lnTo>
                  <a:pt x="2949204" y="4736599"/>
                </a:lnTo>
                <a:cubicBezTo>
                  <a:pt x="2701544" y="4987438"/>
                  <a:pt x="2297431" y="4990015"/>
                  <a:pt x="2046592" y="4742356"/>
                </a:cubicBezTo>
                <a:lnTo>
                  <a:pt x="189829" y="2909126"/>
                </a:lnTo>
                <a:cubicBezTo>
                  <a:pt x="-61010" y="2661466"/>
                  <a:pt x="-63588" y="2257353"/>
                  <a:pt x="184072" y="2006514"/>
                </a:cubicBezTo>
                <a:lnTo>
                  <a:pt x="1977730" y="189830"/>
                </a:lnTo>
                <a:cubicBezTo>
                  <a:pt x="2101560" y="64410"/>
                  <a:pt x="2264504" y="1056"/>
                  <a:pt x="2427844" y="14"/>
                </a:cubicBezTo>
                <a:close/>
              </a:path>
            </a:pathLst>
          </a:custGeom>
          <a:noFill/>
          <a:ln>
            <a:noFill/>
          </a:ln>
        </p:spPr>
      </p:pic>
      <p:sp>
        <p:nvSpPr>
          <p:cNvPr id="130" name="Google Shape;130;g2509756c21b_0_77"/>
          <p:cNvSpPr/>
          <p:nvPr/>
        </p:nvSpPr>
        <p:spPr>
          <a:xfrm rot="2678082" flipH="1">
            <a:off x="1179570" y="3760242"/>
            <a:ext cx="865092" cy="852575"/>
          </a:xfrm>
          <a:prstGeom prst="roundRect">
            <a:avLst>
              <a:gd name="adj" fmla="val 16667"/>
            </a:avLst>
          </a:prstGeom>
          <a:solidFill>
            <a:srgbClr val="92C3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131" name="Google Shape;131;g2509756c21b_0_77"/>
          <p:cNvSpPr txBox="1"/>
          <p:nvPr/>
        </p:nvSpPr>
        <p:spPr>
          <a:xfrm>
            <a:off x="4134613" y="272424"/>
            <a:ext cx="6400800" cy="1338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700"/>
              <a:buFont typeface="Arial"/>
              <a:buNone/>
            </a:pPr>
            <a:r>
              <a:rPr lang="en-US" sz="4400" b="1" i="0" u="none" strike="noStrike" cap="none" dirty="0">
                <a:solidFill>
                  <a:srgbClr val="3F3F3F"/>
                </a:solidFill>
                <a:latin typeface="Arial"/>
                <a:ea typeface="Arial"/>
                <a:cs typeface="Arial"/>
                <a:sym typeface="Arial"/>
              </a:rPr>
              <a:t>Activity </a:t>
            </a:r>
            <a:r>
              <a:rPr lang="en-US" sz="4400" b="1" dirty="0">
                <a:solidFill>
                  <a:srgbClr val="3F3F3F"/>
                </a:solidFill>
              </a:rPr>
              <a:t>4</a:t>
            </a:r>
            <a:r>
              <a:rPr lang="en-US" sz="4400" b="1" i="0" u="none" strike="noStrike" cap="none" dirty="0">
                <a:solidFill>
                  <a:srgbClr val="3F3F3F"/>
                </a:solidFill>
                <a:latin typeface="Arial"/>
                <a:ea typeface="Arial"/>
                <a:cs typeface="Arial"/>
                <a:sym typeface="Arial"/>
              </a:rPr>
              <a:t> </a:t>
            </a:r>
            <a:r>
              <a:rPr lang="en-US" sz="4400" b="1" i="0" u="none" strike="noStrike" cap="none" dirty="0">
                <a:solidFill>
                  <a:srgbClr val="EF9152"/>
                </a:solidFill>
                <a:latin typeface="Arial"/>
                <a:ea typeface="Arial"/>
                <a:cs typeface="Arial"/>
                <a:sym typeface="Arial"/>
              </a:rPr>
              <a:t>Instructions</a:t>
            </a:r>
            <a:endParaRPr sz="4400" b="1" i="0" u="none" strike="noStrike" cap="none" dirty="0">
              <a:solidFill>
                <a:srgbClr val="EF9152"/>
              </a:solidFill>
              <a:latin typeface="Arial"/>
              <a:ea typeface="Arial"/>
              <a:cs typeface="Arial"/>
              <a:sym typeface="Arial"/>
            </a:endParaRPr>
          </a:p>
        </p:txBody>
      </p:sp>
      <p:sp>
        <p:nvSpPr>
          <p:cNvPr id="132" name="Google Shape;132;g2509756c21b_0_77"/>
          <p:cNvSpPr txBox="1"/>
          <p:nvPr/>
        </p:nvSpPr>
        <p:spPr>
          <a:xfrm>
            <a:off x="5126025" y="1628911"/>
            <a:ext cx="6731442" cy="82560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Clr>
                <a:schemeClr val="dk1"/>
              </a:buClr>
              <a:buSzPts val="1100"/>
              <a:buFont typeface="Arial"/>
              <a:buNone/>
            </a:pPr>
            <a:r>
              <a:rPr lang="en-GB" sz="2000" dirty="0">
                <a:solidFill>
                  <a:srgbClr val="7F7F7F"/>
                </a:solidFill>
              </a:rPr>
              <a:t>In groups of 4, each person takes on the identity of one of the people outlined (Jane, Elena, Sajid and João)</a:t>
            </a:r>
          </a:p>
        </p:txBody>
      </p:sp>
      <p:cxnSp>
        <p:nvCxnSpPr>
          <p:cNvPr id="133" name="Google Shape;133;g2509756c21b_0_77"/>
          <p:cNvCxnSpPr/>
          <p:nvPr/>
        </p:nvCxnSpPr>
        <p:spPr>
          <a:xfrm>
            <a:off x="4586989" y="1092591"/>
            <a:ext cx="1255800" cy="0"/>
          </a:xfrm>
          <a:prstGeom prst="straightConnector1">
            <a:avLst/>
          </a:prstGeom>
          <a:noFill/>
          <a:ln w="28575" cap="flat" cmpd="sng">
            <a:solidFill>
              <a:srgbClr val="92C340"/>
            </a:solidFill>
            <a:prstDash val="solid"/>
            <a:miter lim="800000"/>
            <a:headEnd type="none" w="sm" len="sm"/>
            <a:tailEnd type="none" w="sm" len="sm"/>
          </a:ln>
        </p:spPr>
      </p:cxnSp>
      <p:sp>
        <p:nvSpPr>
          <p:cNvPr id="134" name="Google Shape;134;g2509756c21b_0_77"/>
          <p:cNvSpPr txBox="1"/>
          <p:nvPr/>
        </p:nvSpPr>
        <p:spPr>
          <a:xfrm>
            <a:off x="5756038" y="2426480"/>
            <a:ext cx="1558800" cy="292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US" sz="2000" b="1" i="0" u="none" strike="noStrike" cap="none" dirty="0">
                <a:solidFill>
                  <a:srgbClr val="595959"/>
                </a:solidFill>
                <a:latin typeface="Arial"/>
                <a:ea typeface="Arial"/>
                <a:cs typeface="Arial"/>
                <a:sym typeface="Arial"/>
              </a:rPr>
              <a:t>Step 2</a:t>
            </a:r>
            <a:endParaRPr sz="2000" b="1" i="0" u="none" strike="noStrike" cap="none" dirty="0">
              <a:solidFill>
                <a:srgbClr val="000000"/>
              </a:solidFill>
              <a:latin typeface="Arial"/>
              <a:ea typeface="Arial"/>
              <a:cs typeface="Arial"/>
              <a:sym typeface="Arial"/>
            </a:endParaRPr>
          </a:p>
        </p:txBody>
      </p:sp>
      <p:sp>
        <p:nvSpPr>
          <p:cNvPr id="135" name="Google Shape;135;g2509756c21b_0_77"/>
          <p:cNvSpPr txBox="1"/>
          <p:nvPr/>
        </p:nvSpPr>
        <p:spPr>
          <a:xfrm>
            <a:off x="5126025" y="2848716"/>
            <a:ext cx="6611700" cy="96810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r>
              <a:rPr lang="en-US" sz="2000" dirty="0">
                <a:solidFill>
                  <a:srgbClr val="7F7F7F"/>
                </a:solidFill>
              </a:rPr>
              <a:t>Discuss what time to schedule your meeting for. You should consider your own priorities and try to use elements of your persona’s culture to back-up your case</a:t>
            </a:r>
            <a:endParaRPr sz="2000" dirty="0">
              <a:solidFill>
                <a:srgbClr val="7F7F7F"/>
              </a:solidFill>
            </a:endParaRPr>
          </a:p>
        </p:txBody>
      </p:sp>
      <p:sp>
        <p:nvSpPr>
          <p:cNvPr id="136" name="Google Shape;136;g2509756c21b_0_77"/>
          <p:cNvSpPr txBox="1"/>
          <p:nvPr/>
        </p:nvSpPr>
        <p:spPr>
          <a:xfrm>
            <a:off x="5756038" y="1300988"/>
            <a:ext cx="1148100" cy="292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US" sz="2000" b="1" i="0" u="none" strike="noStrike" cap="none" dirty="0">
                <a:solidFill>
                  <a:srgbClr val="595959"/>
                </a:solidFill>
                <a:latin typeface="Arial"/>
                <a:ea typeface="Arial"/>
                <a:cs typeface="Arial"/>
                <a:sym typeface="Arial"/>
              </a:rPr>
              <a:t>Step 1</a:t>
            </a:r>
            <a:endParaRPr sz="2000" b="1" i="0" u="none" strike="noStrike" cap="none" dirty="0">
              <a:solidFill>
                <a:srgbClr val="000000"/>
              </a:solidFill>
              <a:latin typeface="Arial"/>
              <a:ea typeface="Arial"/>
              <a:cs typeface="Arial"/>
              <a:sym typeface="Arial"/>
            </a:endParaRPr>
          </a:p>
        </p:txBody>
      </p:sp>
      <p:pic>
        <p:nvPicPr>
          <p:cNvPr id="137" name="Google Shape;137;g2509756c21b_0_77" descr="Text&#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99791" y="6228842"/>
            <a:ext cx="1562100" cy="327721"/>
          </a:xfrm>
          <a:prstGeom prst="rect">
            <a:avLst/>
          </a:prstGeom>
          <a:noFill/>
          <a:ln>
            <a:noFill/>
          </a:ln>
        </p:spPr>
      </p:pic>
      <p:pic>
        <p:nvPicPr>
          <p:cNvPr id="138" name="Google Shape;138;g2509756c21b_0_77" descr="Logo&#10;&#10;Description automatically generated"/>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0561841" y="37876"/>
            <a:ext cx="1250520" cy="1250520"/>
          </a:xfrm>
          <a:prstGeom prst="rect">
            <a:avLst/>
          </a:prstGeom>
          <a:noFill/>
          <a:ln>
            <a:noFill/>
          </a:ln>
        </p:spPr>
      </p:pic>
      <p:sp>
        <p:nvSpPr>
          <p:cNvPr id="139" name="Google Shape;139;g2509756c21b_0_77"/>
          <p:cNvSpPr txBox="1"/>
          <p:nvPr/>
        </p:nvSpPr>
        <p:spPr>
          <a:xfrm>
            <a:off x="5713038" y="3891388"/>
            <a:ext cx="1558800" cy="292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US" sz="2000" b="1" i="0" u="none" strike="noStrike" cap="none" dirty="0">
                <a:solidFill>
                  <a:srgbClr val="595959"/>
                </a:solidFill>
                <a:latin typeface="Arial"/>
                <a:ea typeface="Arial"/>
                <a:cs typeface="Arial"/>
                <a:sym typeface="Arial"/>
              </a:rPr>
              <a:t>Step 3</a:t>
            </a:r>
            <a:endParaRPr sz="2000" b="1" i="0" u="none" strike="noStrike" cap="none" dirty="0">
              <a:solidFill>
                <a:srgbClr val="000000"/>
              </a:solidFill>
              <a:latin typeface="Arial"/>
              <a:ea typeface="Arial"/>
              <a:cs typeface="Arial"/>
              <a:sym typeface="Arial"/>
            </a:endParaRPr>
          </a:p>
        </p:txBody>
      </p:sp>
      <p:sp>
        <p:nvSpPr>
          <p:cNvPr id="140" name="Google Shape;140;g2509756c21b_0_77"/>
          <p:cNvSpPr txBox="1"/>
          <p:nvPr/>
        </p:nvSpPr>
        <p:spPr>
          <a:xfrm>
            <a:off x="5161875" y="4285786"/>
            <a:ext cx="6540000" cy="96810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r>
              <a:rPr lang="en-US" sz="2000" dirty="0">
                <a:solidFill>
                  <a:srgbClr val="7F7F7F"/>
                </a:solidFill>
              </a:rPr>
              <a:t>Jane has the ultimate decision on which time to schedule the meeting for and should report the decision and reasoning back to the whole class.</a:t>
            </a:r>
            <a:endParaRPr sz="2000" dirty="0">
              <a:solidFill>
                <a:srgbClr val="7F7F7F"/>
              </a:solidFill>
            </a:endParaRPr>
          </a:p>
        </p:txBody>
      </p:sp>
      <p:sp>
        <p:nvSpPr>
          <p:cNvPr id="141" name="Google Shape;141;g2509756c21b_0_77"/>
          <p:cNvSpPr txBox="1"/>
          <p:nvPr/>
        </p:nvSpPr>
        <p:spPr>
          <a:xfrm>
            <a:off x="5776213" y="5423989"/>
            <a:ext cx="1558800" cy="292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US" sz="2000" b="1" i="0" u="none" strike="noStrike" cap="none" dirty="0">
                <a:solidFill>
                  <a:srgbClr val="595959"/>
                </a:solidFill>
                <a:latin typeface="Arial"/>
                <a:ea typeface="Arial"/>
                <a:cs typeface="Arial"/>
                <a:sym typeface="Arial"/>
              </a:rPr>
              <a:t>Step </a:t>
            </a:r>
            <a:r>
              <a:rPr lang="en-US" sz="2000" b="1" dirty="0">
                <a:solidFill>
                  <a:srgbClr val="595959"/>
                </a:solidFill>
              </a:rPr>
              <a:t>4</a:t>
            </a:r>
            <a:endParaRPr sz="2000" b="1" i="0" u="none" strike="noStrike" cap="none" dirty="0">
              <a:solidFill>
                <a:srgbClr val="000000"/>
              </a:solidFill>
              <a:latin typeface="Arial"/>
              <a:ea typeface="Arial"/>
              <a:cs typeface="Arial"/>
              <a:sym typeface="Arial"/>
            </a:endParaRPr>
          </a:p>
        </p:txBody>
      </p:sp>
      <p:sp>
        <p:nvSpPr>
          <p:cNvPr id="142" name="Google Shape;142;g2509756c21b_0_77"/>
          <p:cNvSpPr txBox="1"/>
          <p:nvPr/>
        </p:nvSpPr>
        <p:spPr>
          <a:xfrm>
            <a:off x="5225050" y="5818387"/>
            <a:ext cx="6540000" cy="96810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r>
              <a:rPr lang="en-US" sz="2000" dirty="0">
                <a:solidFill>
                  <a:srgbClr val="7F7F7F"/>
                </a:solidFill>
              </a:rPr>
              <a:t>Reflect on how cultural diversity impacts on working groups and how we can ensure that </a:t>
            </a:r>
            <a:r>
              <a:rPr lang="en-GB" sz="2000" dirty="0">
                <a:solidFill>
                  <a:srgbClr val="7F7F7F"/>
                </a:solidFill>
              </a:rPr>
              <a:t>organisational</a:t>
            </a:r>
            <a:r>
              <a:rPr lang="en-US" sz="2000" dirty="0">
                <a:solidFill>
                  <a:srgbClr val="7F7F7F"/>
                </a:solidFill>
              </a:rPr>
              <a:t> culture remains inclusive of all different backgrounds.</a:t>
            </a:r>
            <a:endParaRPr sz="2000" dirty="0">
              <a:solidFill>
                <a:srgbClr val="7F7F7F"/>
              </a:solidFill>
            </a:endParaRPr>
          </a:p>
        </p:txBody>
      </p:sp>
    </p:spTree>
    <p:extLst>
      <p:ext uri="{BB962C8B-B14F-4D97-AF65-F5344CB8AC3E}">
        <p14:creationId xmlns:p14="http://schemas.microsoft.com/office/powerpoint/2010/main" val="10090838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pic>
        <p:nvPicPr>
          <p:cNvPr id="41" name="Google Shape;41;p2" descr="Logo&#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525125" y="85725"/>
            <a:ext cx="1125984" cy="1125984"/>
          </a:xfrm>
          <a:prstGeom prst="rect">
            <a:avLst/>
          </a:prstGeom>
          <a:noFill/>
          <a:ln>
            <a:noFill/>
          </a:ln>
        </p:spPr>
      </p:pic>
      <p:pic>
        <p:nvPicPr>
          <p:cNvPr id="42" name="Google Shape;42;p2" descr="Text&#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00075" y="6076743"/>
            <a:ext cx="1562100" cy="327721"/>
          </a:xfrm>
          <a:prstGeom prst="rect">
            <a:avLst/>
          </a:prstGeom>
          <a:noFill/>
          <a:ln>
            <a:noFill/>
          </a:ln>
        </p:spPr>
      </p:pic>
      <p:sp>
        <p:nvSpPr>
          <p:cNvPr id="43" name="Google Shape;43;p2"/>
          <p:cNvSpPr/>
          <p:nvPr/>
        </p:nvSpPr>
        <p:spPr>
          <a:xfrm>
            <a:off x="600075" y="2308537"/>
            <a:ext cx="4575607" cy="32316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The concepts that learners will learn through t</a:t>
            </a:r>
            <a:r>
              <a:rPr lang="en-US" dirty="0"/>
              <a:t>he inclusion and the diversity management</a:t>
            </a:r>
            <a:endParaRPr sz="1400" b="0" i="0" u="none" strike="noStrike" cap="none" dirty="0">
              <a:solidFill>
                <a:srgbClr val="000000"/>
              </a:solidFill>
              <a:latin typeface="Arial"/>
              <a:ea typeface="Arial"/>
              <a:cs typeface="Arial"/>
              <a:sym typeface="Arial"/>
            </a:endParaRPr>
          </a:p>
        </p:txBody>
      </p:sp>
      <p:sp>
        <p:nvSpPr>
          <p:cNvPr id="44" name="Google Shape;44;p2"/>
          <p:cNvSpPr/>
          <p:nvPr/>
        </p:nvSpPr>
        <p:spPr>
          <a:xfrm>
            <a:off x="600075" y="534601"/>
            <a:ext cx="4451540" cy="67710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dirty="0">
                <a:solidFill>
                  <a:srgbClr val="333132"/>
                </a:solidFill>
                <a:latin typeface="Arial"/>
                <a:ea typeface="Arial"/>
                <a:cs typeface="Arial"/>
                <a:sym typeface="Arial"/>
              </a:rPr>
              <a:t>Table of Content</a:t>
            </a:r>
            <a:endParaRPr sz="1400" b="0" i="0" u="none" strike="noStrike" cap="none" dirty="0">
              <a:solidFill>
                <a:srgbClr val="000000"/>
              </a:solidFill>
              <a:latin typeface="Arial"/>
              <a:ea typeface="Arial"/>
              <a:cs typeface="Arial"/>
              <a:sym typeface="Arial"/>
            </a:endParaRPr>
          </a:p>
        </p:txBody>
      </p:sp>
      <p:sp>
        <p:nvSpPr>
          <p:cNvPr id="45" name="Google Shape;45;p2"/>
          <p:cNvSpPr/>
          <p:nvPr/>
        </p:nvSpPr>
        <p:spPr>
          <a:xfrm>
            <a:off x="600074" y="1853582"/>
            <a:ext cx="3377121" cy="30777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rgbClr val="8FC7E1"/>
                </a:solidFill>
                <a:latin typeface="Arial"/>
                <a:ea typeface="Arial"/>
                <a:cs typeface="Arial"/>
                <a:sym typeface="Arial"/>
              </a:rPr>
              <a:t>01</a:t>
            </a:r>
            <a:r>
              <a:rPr lang="en-US" sz="2000" b="1" i="0" u="none" strike="noStrike" cap="none" dirty="0">
                <a:solidFill>
                  <a:srgbClr val="EF9152"/>
                </a:solidFill>
                <a:latin typeface="Arial"/>
                <a:ea typeface="Arial"/>
                <a:cs typeface="Arial"/>
                <a:sym typeface="Arial"/>
              </a:rPr>
              <a:t> </a:t>
            </a:r>
            <a:r>
              <a:rPr lang="en-US" sz="2000" b="1" dirty="0">
                <a:solidFill>
                  <a:srgbClr val="8FC7E1"/>
                </a:solidFill>
              </a:rPr>
              <a:t>INTRODUCTION</a:t>
            </a:r>
            <a:endParaRPr sz="2000" b="1" i="0" u="none" strike="noStrike" cap="none" dirty="0">
              <a:solidFill>
                <a:srgbClr val="8FC7E1"/>
              </a:solidFill>
              <a:latin typeface="Arial"/>
              <a:ea typeface="Arial"/>
              <a:cs typeface="Arial"/>
              <a:sym typeface="Arial"/>
            </a:endParaRPr>
          </a:p>
        </p:txBody>
      </p:sp>
      <p:sp>
        <p:nvSpPr>
          <p:cNvPr id="46" name="Google Shape;46;p2"/>
          <p:cNvSpPr/>
          <p:nvPr/>
        </p:nvSpPr>
        <p:spPr>
          <a:xfrm>
            <a:off x="600075" y="3886741"/>
            <a:ext cx="5286300" cy="615600"/>
          </a:xfrm>
          <a:prstGeom prst="rect">
            <a:avLst/>
          </a:prstGeom>
          <a:noFill/>
          <a:ln>
            <a:noFill/>
          </a:ln>
        </p:spPr>
        <p:txBody>
          <a:bodyPr spcFirstLastPara="1" wrap="square" lIns="0" tIns="0" rIns="0" bIns="0" anchor="t" anchorCtr="0">
            <a:spAutoFit/>
          </a:bodyPr>
          <a:lstStyle/>
          <a:p>
            <a:pPr marL="0" lvl="0" indent="0" algn="l" rtl="0">
              <a:lnSpc>
                <a:spcPct val="150000"/>
              </a:lnSpc>
              <a:spcBef>
                <a:spcPts val="0"/>
              </a:spcBef>
              <a:spcAft>
                <a:spcPts val="0"/>
              </a:spcAft>
              <a:buClr>
                <a:schemeClr val="dk1"/>
              </a:buClr>
              <a:buSzPts val="1400"/>
              <a:buFont typeface="Arial"/>
              <a:buNone/>
            </a:pPr>
            <a:r>
              <a:rPr lang="en-US" dirty="0">
                <a:solidFill>
                  <a:schemeClr val="dk1"/>
                </a:solidFill>
              </a:rPr>
              <a:t>Descriptions of the activities included in the lesson to help learners understand the topic and instructions on how to carry them out.</a:t>
            </a:r>
            <a:endParaRPr dirty="0"/>
          </a:p>
        </p:txBody>
      </p:sp>
      <p:sp>
        <p:nvSpPr>
          <p:cNvPr id="47" name="Google Shape;47;p2"/>
          <p:cNvSpPr/>
          <p:nvPr/>
        </p:nvSpPr>
        <p:spPr>
          <a:xfrm>
            <a:off x="600074" y="3429000"/>
            <a:ext cx="5495925" cy="615553"/>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rgbClr val="EF9152"/>
                </a:solidFill>
                <a:latin typeface="Arial"/>
                <a:ea typeface="Arial"/>
                <a:cs typeface="Arial"/>
                <a:sym typeface="Arial"/>
              </a:rPr>
              <a:t>02 </a:t>
            </a:r>
            <a:r>
              <a:rPr lang="en-US" sz="2000" b="1" dirty="0">
                <a:solidFill>
                  <a:srgbClr val="EF9152"/>
                </a:solidFill>
              </a:rPr>
              <a:t>ACTIVITIES</a:t>
            </a:r>
            <a:endParaRPr sz="2000" b="1" i="0" u="none" strike="noStrike" cap="none" dirty="0">
              <a:solidFill>
                <a:srgbClr val="EF9152"/>
              </a:solidFill>
              <a:latin typeface="Arial"/>
              <a:ea typeface="Arial"/>
              <a:cs typeface="Arial"/>
              <a:sym typeface="Arial"/>
            </a:endParaRPr>
          </a:p>
        </p:txBody>
      </p:sp>
      <p:sp>
        <p:nvSpPr>
          <p:cNvPr id="48" name="Google Shape;48;p2"/>
          <p:cNvSpPr/>
          <p:nvPr/>
        </p:nvSpPr>
        <p:spPr>
          <a:xfrm>
            <a:off x="6305550" y="2308537"/>
            <a:ext cx="5066745" cy="323165"/>
          </a:xfrm>
          <a:prstGeom prst="rect">
            <a:avLst/>
          </a:prstGeom>
          <a:noFill/>
          <a:ln>
            <a:noFill/>
          </a:ln>
        </p:spPr>
        <p:txBody>
          <a:bodyPr spcFirstLastPara="1" wrap="square" lIns="0" tIns="0" rIns="0" bIns="0" anchor="t" anchorCtr="0">
            <a:spAutoFit/>
          </a:bodyPr>
          <a:lstStyle/>
          <a:p>
            <a:pPr marL="0" lvl="0" indent="0" algn="l" rtl="0">
              <a:lnSpc>
                <a:spcPct val="150000"/>
              </a:lnSpc>
              <a:spcBef>
                <a:spcPts val="0"/>
              </a:spcBef>
              <a:spcAft>
                <a:spcPts val="0"/>
              </a:spcAft>
              <a:buClr>
                <a:schemeClr val="dk1"/>
              </a:buClr>
              <a:buSzPts val="1400"/>
              <a:buFont typeface="Arial"/>
              <a:buNone/>
            </a:pPr>
            <a:r>
              <a:rPr lang="en-US" dirty="0">
                <a:solidFill>
                  <a:schemeClr val="dk1"/>
                </a:solidFill>
              </a:rPr>
              <a:t>Reflection on the topics covered and the knowledge acquired by the learners during the lesson.   </a:t>
            </a:r>
            <a:endParaRPr sz="1400" b="0" i="0" u="none" strike="noStrike" cap="none" dirty="0">
              <a:solidFill>
                <a:srgbClr val="000000"/>
              </a:solidFill>
              <a:latin typeface="Arial"/>
              <a:ea typeface="Arial"/>
              <a:cs typeface="Arial"/>
              <a:sym typeface="Arial"/>
            </a:endParaRPr>
          </a:p>
        </p:txBody>
      </p:sp>
      <p:sp>
        <p:nvSpPr>
          <p:cNvPr id="49" name="Google Shape;49;p2"/>
          <p:cNvSpPr/>
          <p:nvPr/>
        </p:nvSpPr>
        <p:spPr>
          <a:xfrm>
            <a:off x="6305550" y="1853582"/>
            <a:ext cx="3149168" cy="30777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000" b="1" i="0" u="none" strike="noStrike" cap="none" dirty="0">
                <a:solidFill>
                  <a:srgbClr val="92C340"/>
                </a:solidFill>
                <a:latin typeface="Arial"/>
                <a:ea typeface="Arial"/>
                <a:cs typeface="Arial"/>
                <a:sym typeface="Arial"/>
              </a:rPr>
              <a:t>03 </a:t>
            </a:r>
            <a:r>
              <a:rPr lang="en-US" sz="2000" b="1" dirty="0">
                <a:solidFill>
                  <a:srgbClr val="92C340"/>
                </a:solidFill>
              </a:rPr>
              <a:t>REFLECTION</a:t>
            </a:r>
            <a:endParaRPr sz="2000" b="1" i="0" u="none" strike="noStrike" cap="none" dirty="0">
              <a:solidFill>
                <a:srgbClr val="92C340"/>
              </a:solidFill>
              <a:latin typeface="Arial"/>
              <a:ea typeface="Arial"/>
              <a:cs typeface="Arial"/>
              <a:sym typeface="Arial"/>
            </a:endParaRPr>
          </a:p>
        </p:txBody>
      </p:sp>
      <p:sp>
        <p:nvSpPr>
          <p:cNvPr id="50" name="Google Shape;50;p2"/>
          <p:cNvSpPr/>
          <p:nvPr/>
        </p:nvSpPr>
        <p:spPr>
          <a:xfrm>
            <a:off x="6305550" y="3886741"/>
            <a:ext cx="5066745" cy="323165"/>
          </a:xfrm>
          <a:prstGeom prst="rect">
            <a:avLst/>
          </a:prstGeom>
          <a:noFill/>
          <a:ln>
            <a:noFill/>
          </a:ln>
        </p:spPr>
        <p:txBody>
          <a:bodyPr spcFirstLastPara="1" wrap="square" lIns="0" tIns="0" rIns="0" bIns="0" anchor="t" anchorCtr="0">
            <a:spAutoFit/>
          </a:bodyPr>
          <a:lstStyle/>
          <a:p>
            <a:pPr marL="0" lvl="0" indent="0" algn="l" rtl="0">
              <a:lnSpc>
                <a:spcPct val="150000"/>
              </a:lnSpc>
              <a:spcBef>
                <a:spcPts val="0"/>
              </a:spcBef>
              <a:spcAft>
                <a:spcPts val="0"/>
              </a:spcAft>
              <a:buClr>
                <a:schemeClr val="dk1"/>
              </a:buClr>
              <a:buSzPts val="1400"/>
              <a:buFont typeface="Arial"/>
              <a:buNone/>
            </a:pPr>
            <a:r>
              <a:rPr lang="en-US" dirty="0">
                <a:solidFill>
                  <a:schemeClr val="dk1"/>
                </a:solidFill>
              </a:rPr>
              <a:t>A brief summary of the knowledge, skills and attitudes acquired during the lesson. </a:t>
            </a:r>
            <a:endParaRPr dirty="0"/>
          </a:p>
        </p:txBody>
      </p:sp>
      <p:sp>
        <p:nvSpPr>
          <p:cNvPr id="51" name="Google Shape;51;p2"/>
          <p:cNvSpPr/>
          <p:nvPr/>
        </p:nvSpPr>
        <p:spPr>
          <a:xfrm>
            <a:off x="6305550" y="3429000"/>
            <a:ext cx="4463064" cy="30777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rgbClr val="54AE93"/>
                </a:solidFill>
                <a:latin typeface="Arial"/>
                <a:ea typeface="Arial"/>
                <a:cs typeface="Arial"/>
                <a:sym typeface="Arial"/>
              </a:rPr>
              <a:t>04 C</a:t>
            </a:r>
            <a:r>
              <a:rPr lang="en-US" sz="2000" b="1" dirty="0">
                <a:solidFill>
                  <a:srgbClr val="54AE93"/>
                </a:solidFill>
              </a:rPr>
              <a:t>ONCLUSION</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g2509756c21b_0_96"/>
          <p:cNvSpPr/>
          <p:nvPr/>
        </p:nvSpPr>
        <p:spPr>
          <a:xfrm>
            <a:off x="0" y="0"/>
            <a:ext cx="12192000" cy="6858000"/>
          </a:xfrm>
          <a:prstGeom prst="rect">
            <a:avLst/>
          </a:prstGeom>
          <a:solidFill>
            <a:srgbClr val="92C3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pic>
        <p:nvPicPr>
          <p:cNvPr id="148" name="Google Shape;148;g2509756c21b_0_96" descr="Text&#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00075" y="6076743"/>
            <a:ext cx="1562100" cy="327721"/>
          </a:xfrm>
          <a:prstGeom prst="rect">
            <a:avLst/>
          </a:prstGeom>
          <a:noFill/>
          <a:ln>
            <a:noFill/>
          </a:ln>
        </p:spPr>
      </p:pic>
      <p:pic>
        <p:nvPicPr>
          <p:cNvPr id="149" name="Google Shape;149;g2509756c21b_0_96" descr="Logo&#10;&#10;Description automatically generated with medium confidence"/>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572751" y="57568"/>
            <a:ext cx="1247775" cy="1247775"/>
          </a:xfrm>
          <a:prstGeom prst="rect">
            <a:avLst/>
          </a:prstGeom>
          <a:noFill/>
          <a:ln>
            <a:noFill/>
          </a:ln>
        </p:spPr>
      </p:pic>
      <p:sp>
        <p:nvSpPr>
          <p:cNvPr id="150" name="Google Shape;150;g2509756c21b_0_96"/>
          <p:cNvSpPr txBox="1"/>
          <p:nvPr/>
        </p:nvSpPr>
        <p:spPr>
          <a:xfrm>
            <a:off x="838200" y="1305342"/>
            <a:ext cx="7543800" cy="2124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1" i="0" u="none" strike="noStrike" cap="none" dirty="0">
                <a:solidFill>
                  <a:schemeClr val="lt1"/>
                </a:solidFill>
                <a:latin typeface="Arial"/>
                <a:ea typeface="Arial"/>
                <a:cs typeface="Arial"/>
                <a:sym typeface="Arial"/>
              </a:rPr>
              <a:t>03.</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600"/>
              <a:buFont typeface="Arial"/>
              <a:buNone/>
            </a:pPr>
            <a:r>
              <a:rPr lang="en-US" sz="6600" b="1" i="0" u="none" strike="noStrike" cap="none" dirty="0">
                <a:solidFill>
                  <a:schemeClr val="lt1"/>
                </a:solidFill>
                <a:latin typeface="Arial"/>
                <a:ea typeface="Arial"/>
                <a:cs typeface="Arial"/>
                <a:sym typeface="Arial"/>
              </a:rPr>
              <a:t>REFLECTION</a:t>
            </a:r>
            <a:endParaRPr sz="6600" b="1" i="0" u="none" strike="noStrike" cap="none" dirty="0">
              <a:solidFill>
                <a:schemeClr val="lt1"/>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155" name="Google Shape;155;g2509756c21b_0_10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702" y="1"/>
            <a:ext cx="5678124" cy="5734195"/>
          </a:xfrm>
          <a:custGeom>
            <a:avLst/>
            <a:gdLst/>
            <a:ahLst/>
            <a:cxnLst/>
            <a:rect l="l" t="t" r="r" b="b"/>
            <a:pathLst>
              <a:path w="5678124" h="5734195" extrusionOk="0">
                <a:moveTo>
                  <a:pt x="1" y="0"/>
                </a:moveTo>
                <a:lnTo>
                  <a:pt x="4133909" y="0"/>
                </a:lnTo>
                <a:lnTo>
                  <a:pt x="4250543" y="40510"/>
                </a:lnTo>
                <a:cubicBezTo>
                  <a:pt x="6107642" y="747047"/>
                  <a:pt x="5709275" y="2485431"/>
                  <a:pt x="5464733" y="3376998"/>
                </a:cubicBezTo>
                <a:cubicBezTo>
                  <a:pt x="5203889" y="4328003"/>
                  <a:pt x="4596377" y="6217523"/>
                  <a:pt x="2283271" y="5619542"/>
                </a:cubicBezTo>
                <a:lnTo>
                  <a:pt x="0" y="5036728"/>
                </a:lnTo>
                <a:close/>
              </a:path>
            </a:pathLst>
          </a:custGeom>
          <a:noFill/>
          <a:ln>
            <a:noFill/>
          </a:ln>
        </p:spPr>
      </p:pic>
      <p:grpSp>
        <p:nvGrpSpPr>
          <p:cNvPr id="156" name="Google Shape;156;g2509756c21b_0_103"/>
          <p:cNvGrpSpPr/>
          <p:nvPr/>
        </p:nvGrpSpPr>
        <p:grpSpPr>
          <a:xfrm>
            <a:off x="1252632" y="439584"/>
            <a:ext cx="4440439" cy="5835023"/>
            <a:chOff x="1187308" y="493776"/>
            <a:chExt cx="4440439" cy="5835023"/>
          </a:xfrm>
        </p:grpSpPr>
        <p:sp>
          <p:nvSpPr>
            <p:cNvPr id="157" name="Google Shape;157;g2509756c21b_0_103"/>
            <p:cNvSpPr/>
            <p:nvPr/>
          </p:nvSpPr>
          <p:spPr>
            <a:xfrm flipH="1">
              <a:off x="1187308" y="4738499"/>
              <a:ext cx="1613700" cy="1590300"/>
            </a:xfrm>
            <a:prstGeom prst="ellipse">
              <a:avLst/>
            </a:prstGeom>
            <a:solidFill>
              <a:srgbClr val="54AE9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158" name="Google Shape;158;g2509756c21b_0_103"/>
            <p:cNvSpPr/>
            <p:nvPr/>
          </p:nvSpPr>
          <p:spPr>
            <a:xfrm flipH="1">
              <a:off x="4739147" y="493776"/>
              <a:ext cx="888600" cy="875700"/>
            </a:xfrm>
            <a:prstGeom prst="ellipse">
              <a:avLst/>
            </a:prstGeom>
            <a:solidFill>
              <a:srgbClr val="54AE9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grpSp>
      <p:sp>
        <p:nvSpPr>
          <p:cNvPr id="159" name="Google Shape;159;g2509756c21b_0_103"/>
          <p:cNvSpPr txBox="1"/>
          <p:nvPr/>
        </p:nvSpPr>
        <p:spPr>
          <a:xfrm>
            <a:off x="6020657" y="1576871"/>
            <a:ext cx="61635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4400" b="1" i="0" u="none" strike="noStrike" cap="none" dirty="0">
                <a:solidFill>
                  <a:srgbClr val="3F3F3F"/>
                </a:solidFill>
                <a:latin typeface="Arial"/>
                <a:ea typeface="Arial"/>
                <a:cs typeface="Arial"/>
                <a:sym typeface="Arial"/>
              </a:rPr>
              <a:t>What Did We </a:t>
            </a:r>
            <a:r>
              <a:rPr lang="en-US" sz="4400" b="1" i="0" u="none" strike="noStrike" cap="none" dirty="0">
                <a:solidFill>
                  <a:srgbClr val="92C340"/>
                </a:solidFill>
                <a:latin typeface="Arial"/>
                <a:ea typeface="Arial"/>
                <a:cs typeface="Arial"/>
                <a:sym typeface="Arial"/>
              </a:rPr>
              <a:t>Learn?</a:t>
            </a:r>
            <a:endParaRPr sz="4400" b="1" i="0" u="none" strike="noStrike" cap="none" dirty="0">
              <a:solidFill>
                <a:srgbClr val="92C340"/>
              </a:solidFill>
              <a:latin typeface="Arial"/>
              <a:ea typeface="Arial"/>
              <a:cs typeface="Arial"/>
              <a:sym typeface="Arial"/>
            </a:endParaRPr>
          </a:p>
        </p:txBody>
      </p:sp>
      <p:cxnSp>
        <p:nvCxnSpPr>
          <p:cNvPr id="160" name="Google Shape;160;g2509756c21b_0_103"/>
          <p:cNvCxnSpPr/>
          <p:nvPr/>
        </p:nvCxnSpPr>
        <p:spPr>
          <a:xfrm>
            <a:off x="6248475" y="2567266"/>
            <a:ext cx="1181400" cy="0"/>
          </a:xfrm>
          <a:prstGeom prst="straightConnector1">
            <a:avLst/>
          </a:prstGeom>
          <a:noFill/>
          <a:ln w="28575" cap="flat" cmpd="sng">
            <a:solidFill>
              <a:srgbClr val="54AE93"/>
            </a:solidFill>
            <a:prstDash val="solid"/>
            <a:miter lim="800000"/>
            <a:headEnd type="none" w="sm" len="sm"/>
            <a:tailEnd type="none" w="sm" len="sm"/>
          </a:ln>
        </p:spPr>
      </p:cxnSp>
      <p:sp>
        <p:nvSpPr>
          <p:cNvPr id="161" name="Google Shape;161;g2509756c21b_0_103"/>
          <p:cNvSpPr txBox="1"/>
          <p:nvPr/>
        </p:nvSpPr>
        <p:spPr>
          <a:xfrm>
            <a:off x="7273811" y="3125464"/>
            <a:ext cx="4155900" cy="408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US" sz="2000" b="1" i="0" u="none" strike="noStrike" cap="none" dirty="0">
                <a:solidFill>
                  <a:srgbClr val="595959"/>
                </a:solidFill>
                <a:latin typeface="Arial"/>
                <a:ea typeface="Arial"/>
                <a:cs typeface="Arial"/>
                <a:sym typeface="Arial"/>
              </a:rPr>
              <a:t>What is your most important insight from this workshop?</a:t>
            </a:r>
            <a:endParaRPr sz="2000" b="1" i="0" u="none" strike="noStrike" cap="none" dirty="0">
              <a:solidFill>
                <a:srgbClr val="000000"/>
              </a:solidFill>
              <a:latin typeface="Arial"/>
              <a:ea typeface="Arial"/>
              <a:cs typeface="Arial"/>
              <a:sym typeface="Arial"/>
            </a:endParaRPr>
          </a:p>
        </p:txBody>
      </p:sp>
      <p:sp>
        <p:nvSpPr>
          <p:cNvPr id="162" name="Google Shape;162;g2509756c21b_0_103"/>
          <p:cNvSpPr txBox="1"/>
          <p:nvPr/>
        </p:nvSpPr>
        <p:spPr>
          <a:xfrm>
            <a:off x="7273810" y="4210693"/>
            <a:ext cx="4737600" cy="408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2000" b="1" i="0" u="none" strike="noStrike" cap="none" dirty="0">
                <a:solidFill>
                  <a:srgbClr val="595959"/>
                </a:solidFill>
                <a:latin typeface="Arial"/>
                <a:ea typeface="Arial"/>
                <a:cs typeface="Arial"/>
                <a:sym typeface="Arial"/>
              </a:rPr>
              <a:t>How will you apply what you have learned in your workplace?</a:t>
            </a:r>
            <a:endParaRPr sz="2000" b="1" i="0" u="none" strike="noStrike" cap="none" dirty="0">
              <a:solidFill>
                <a:srgbClr val="000000"/>
              </a:solidFill>
              <a:latin typeface="Arial"/>
              <a:ea typeface="Arial"/>
              <a:cs typeface="Arial"/>
              <a:sym typeface="Arial"/>
            </a:endParaRPr>
          </a:p>
        </p:txBody>
      </p:sp>
      <p:sp>
        <p:nvSpPr>
          <p:cNvPr id="163" name="Google Shape;163;g2509756c21b_0_103"/>
          <p:cNvSpPr/>
          <p:nvPr/>
        </p:nvSpPr>
        <p:spPr>
          <a:xfrm flipH="1">
            <a:off x="6248501" y="2986394"/>
            <a:ext cx="695100" cy="685200"/>
          </a:xfrm>
          <a:prstGeom prst="ellipse">
            <a:avLst/>
          </a:prstGeom>
          <a:solidFill>
            <a:srgbClr val="54AE9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164" name="Google Shape;164;g2509756c21b_0_103"/>
          <p:cNvSpPr/>
          <p:nvPr/>
        </p:nvSpPr>
        <p:spPr>
          <a:xfrm flipH="1">
            <a:off x="6254204" y="4062828"/>
            <a:ext cx="695100" cy="685200"/>
          </a:xfrm>
          <a:prstGeom prst="ellipse">
            <a:avLst/>
          </a:prstGeom>
          <a:solidFill>
            <a:srgbClr val="92C3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pic>
        <p:nvPicPr>
          <p:cNvPr id="165" name="Google Shape;165;g2509756c21b_0_103" descr="Text&#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282858" y="6184670"/>
            <a:ext cx="1562100" cy="327721"/>
          </a:xfrm>
          <a:prstGeom prst="rect">
            <a:avLst/>
          </a:prstGeom>
          <a:noFill/>
          <a:ln>
            <a:noFill/>
          </a:ln>
        </p:spPr>
      </p:pic>
      <p:pic>
        <p:nvPicPr>
          <p:cNvPr id="166" name="Google Shape;166;g2509756c21b_0_103" descr="Logo&#10;&#10;Description automatically generated"/>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0438649" y="79892"/>
            <a:ext cx="1250520" cy="125052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g2509756c21b_0_118"/>
          <p:cNvSpPr/>
          <p:nvPr/>
        </p:nvSpPr>
        <p:spPr>
          <a:xfrm>
            <a:off x="0" y="0"/>
            <a:ext cx="12192000" cy="6858000"/>
          </a:xfrm>
          <a:prstGeom prst="rect">
            <a:avLst/>
          </a:prstGeom>
          <a:solidFill>
            <a:srgbClr val="54AE9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pic>
        <p:nvPicPr>
          <p:cNvPr id="172" name="Google Shape;172;g2509756c21b_0_118" descr="Text&#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00075" y="6076743"/>
            <a:ext cx="1562100" cy="327721"/>
          </a:xfrm>
          <a:prstGeom prst="rect">
            <a:avLst/>
          </a:prstGeom>
          <a:noFill/>
          <a:ln>
            <a:noFill/>
          </a:ln>
        </p:spPr>
      </p:pic>
      <p:pic>
        <p:nvPicPr>
          <p:cNvPr id="173" name="Google Shape;173;g2509756c21b_0_118" descr="Logo&#10;&#10;Description automatically generated with medium confidence"/>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572751" y="57568"/>
            <a:ext cx="1247775" cy="1247775"/>
          </a:xfrm>
          <a:prstGeom prst="rect">
            <a:avLst/>
          </a:prstGeom>
          <a:noFill/>
          <a:ln>
            <a:noFill/>
          </a:ln>
        </p:spPr>
      </p:pic>
      <p:sp>
        <p:nvSpPr>
          <p:cNvPr id="174" name="Google Shape;174;g2509756c21b_0_118"/>
          <p:cNvSpPr txBox="1"/>
          <p:nvPr/>
        </p:nvSpPr>
        <p:spPr>
          <a:xfrm>
            <a:off x="838200" y="1305342"/>
            <a:ext cx="7543800" cy="2124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1" i="0" u="none" strike="noStrike" cap="none" dirty="0">
                <a:solidFill>
                  <a:schemeClr val="lt1"/>
                </a:solidFill>
                <a:latin typeface="Arial"/>
                <a:ea typeface="Arial"/>
                <a:cs typeface="Arial"/>
                <a:sym typeface="Arial"/>
              </a:rPr>
              <a:t>04.</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600"/>
              <a:buFont typeface="Arial"/>
              <a:buNone/>
            </a:pPr>
            <a:r>
              <a:rPr lang="en-US" sz="6600" b="1" i="0" u="none" strike="noStrike" cap="none" dirty="0">
                <a:solidFill>
                  <a:schemeClr val="lt1"/>
                </a:solidFill>
                <a:latin typeface="Arial"/>
                <a:ea typeface="Arial"/>
                <a:cs typeface="Arial"/>
                <a:sym typeface="Arial"/>
              </a:rPr>
              <a:t>CONCLUSION</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g2509756c21b_0_125"/>
          <p:cNvSpPr txBox="1"/>
          <p:nvPr/>
        </p:nvSpPr>
        <p:spPr>
          <a:xfrm>
            <a:off x="5611525" y="1128205"/>
            <a:ext cx="6580500" cy="1338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700"/>
              <a:buFont typeface="Arial"/>
              <a:buNone/>
            </a:pPr>
            <a:r>
              <a:rPr lang="en-US" sz="4400" b="1" i="0" u="none" strike="noStrike" cap="none" dirty="0">
                <a:solidFill>
                  <a:srgbClr val="3F3F3F"/>
                </a:solidFill>
                <a:latin typeface="Arial"/>
                <a:ea typeface="Arial"/>
                <a:cs typeface="Arial"/>
                <a:sym typeface="Arial"/>
              </a:rPr>
              <a:t>What do we now know?</a:t>
            </a:r>
            <a:endParaRPr sz="4400" b="1" i="0" u="none" strike="noStrike" cap="none" dirty="0">
              <a:solidFill>
                <a:srgbClr val="000000"/>
              </a:solidFill>
              <a:latin typeface="Arial"/>
              <a:ea typeface="Arial"/>
              <a:cs typeface="Arial"/>
              <a:sym typeface="Arial"/>
            </a:endParaRPr>
          </a:p>
        </p:txBody>
      </p:sp>
      <p:sp>
        <p:nvSpPr>
          <p:cNvPr id="180" name="Google Shape;180;g2509756c21b_0_125"/>
          <p:cNvSpPr txBox="1"/>
          <p:nvPr/>
        </p:nvSpPr>
        <p:spPr>
          <a:xfrm>
            <a:off x="5737996" y="2354409"/>
            <a:ext cx="6085500" cy="37446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dk1"/>
              </a:buClr>
              <a:buSzPts val="1100"/>
              <a:buFont typeface="Arial"/>
              <a:buNone/>
            </a:pPr>
            <a:r>
              <a:rPr lang="en-US" sz="2000" dirty="0">
                <a:solidFill>
                  <a:srgbClr val="7F7F7F"/>
                </a:solidFill>
              </a:rPr>
              <a:t>Having explored inclusion and diversity management in an introductory way, we better understand how they influence our actions. </a:t>
            </a:r>
            <a:endParaRPr sz="2000" dirty="0">
              <a:solidFill>
                <a:srgbClr val="7F7F7F"/>
              </a:solidFill>
            </a:endParaRPr>
          </a:p>
          <a:p>
            <a:pPr marL="0" marR="0" lvl="0" indent="0" algn="just" rtl="0">
              <a:lnSpc>
                <a:spcPct val="100000"/>
              </a:lnSpc>
              <a:spcBef>
                <a:spcPts val="0"/>
              </a:spcBef>
              <a:spcAft>
                <a:spcPts val="0"/>
              </a:spcAft>
              <a:buClr>
                <a:schemeClr val="dk1"/>
              </a:buClr>
              <a:buSzPts val="1100"/>
              <a:buFont typeface="Arial"/>
              <a:buNone/>
            </a:pPr>
            <a:r>
              <a:rPr lang="en-US" sz="2000" dirty="0">
                <a:solidFill>
                  <a:srgbClr val="7F7F7F"/>
                </a:solidFill>
              </a:rPr>
              <a:t>We have noted that inclusivity in any area of life and specifically in work are critical to being able to live in a safe and welcoming environment.  Now you have the tools and insights to be able to increase inclusion in your workplace. </a:t>
            </a:r>
            <a:endParaRPr sz="2000" dirty="0">
              <a:solidFill>
                <a:srgbClr val="7F7F7F"/>
              </a:solidFill>
            </a:endParaRPr>
          </a:p>
          <a:p>
            <a:pPr marL="0" marR="0" lvl="0" indent="0" algn="just" rtl="0">
              <a:lnSpc>
                <a:spcPct val="100000"/>
              </a:lnSpc>
              <a:spcBef>
                <a:spcPts val="0"/>
              </a:spcBef>
              <a:spcAft>
                <a:spcPts val="0"/>
              </a:spcAft>
              <a:buClr>
                <a:srgbClr val="000000"/>
              </a:buClr>
              <a:buSzPts val="1100"/>
              <a:buFont typeface="Arial"/>
              <a:buNone/>
            </a:pPr>
            <a:endParaRPr sz="2000" dirty="0">
              <a:solidFill>
                <a:srgbClr val="7F7F7F"/>
              </a:solidFill>
            </a:endParaRPr>
          </a:p>
        </p:txBody>
      </p:sp>
      <p:cxnSp>
        <p:nvCxnSpPr>
          <p:cNvPr id="181" name="Google Shape;181;g2509756c21b_0_125"/>
          <p:cNvCxnSpPr/>
          <p:nvPr/>
        </p:nvCxnSpPr>
        <p:spPr>
          <a:xfrm>
            <a:off x="5762107" y="2234227"/>
            <a:ext cx="1181400" cy="0"/>
          </a:xfrm>
          <a:prstGeom prst="straightConnector1">
            <a:avLst/>
          </a:prstGeom>
          <a:noFill/>
          <a:ln w="28575" cap="flat" cmpd="sng">
            <a:solidFill>
              <a:srgbClr val="FFC000"/>
            </a:solidFill>
            <a:prstDash val="solid"/>
            <a:miter lim="800000"/>
            <a:headEnd type="none" w="sm" len="sm"/>
            <a:tailEnd type="none" w="sm" len="sm"/>
          </a:ln>
        </p:spPr>
      </p:cxnSp>
      <p:pic>
        <p:nvPicPr>
          <p:cNvPr id="182" name="Google Shape;182;g2509756c21b_0_12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00099" y="1095376"/>
            <a:ext cx="4911300" cy="3384300"/>
          </a:xfrm>
          <a:prstGeom prst="roundRect">
            <a:avLst>
              <a:gd name="adj" fmla="val 16667"/>
            </a:avLst>
          </a:prstGeom>
          <a:noFill/>
          <a:ln w="38100" cap="flat" cmpd="sng">
            <a:solidFill>
              <a:schemeClr val="lt1"/>
            </a:solidFill>
            <a:prstDash val="solid"/>
            <a:round/>
            <a:headEnd type="none" w="sm" len="sm"/>
            <a:tailEnd type="none" w="sm" len="sm"/>
          </a:ln>
        </p:spPr>
      </p:pic>
      <p:pic>
        <p:nvPicPr>
          <p:cNvPr id="183" name="Google Shape;183;g2509756c21b_0_125" descr="Text&#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35094" y="6320782"/>
            <a:ext cx="1562100" cy="327721"/>
          </a:xfrm>
          <a:prstGeom prst="rect">
            <a:avLst/>
          </a:prstGeom>
          <a:noFill/>
          <a:ln>
            <a:noFill/>
          </a:ln>
        </p:spPr>
      </p:pic>
      <p:pic>
        <p:nvPicPr>
          <p:cNvPr id="184" name="Google Shape;184;g2509756c21b_0_125" descr="Logo&#10;&#10;Description automatically generated"/>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0573021" y="30485"/>
            <a:ext cx="1250520" cy="125052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89" name="Google Shape;189;p22"/>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0" y="1"/>
            <a:ext cx="12192000" cy="6858000"/>
          </a:xfrm>
          <a:prstGeom prst="rect">
            <a:avLst/>
          </a:prstGeom>
          <a:noFill/>
          <a:ln>
            <a:noFill/>
          </a:ln>
        </p:spPr>
      </p:pic>
      <p:sp>
        <p:nvSpPr>
          <p:cNvPr id="190" name="Google Shape;190;p22"/>
          <p:cNvSpPr txBox="1"/>
          <p:nvPr/>
        </p:nvSpPr>
        <p:spPr>
          <a:xfrm>
            <a:off x="3131887" y="2658992"/>
            <a:ext cx="5928226" cy="116955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7000"/>
              <a:buFont typeface="Arial"/>
              <a:buNone/>
            </a:pPr>
            <a:r>
              <a:rPr lang="en-US" sz="7000" b="1" i="0" u="none" strike="noStrike" cap="none" dirty="0">
                <a:solidFill>
                  <a:schemeClr val="dk1"/>
                </a:solidFill>
                <a:latin typeface="Arial"/>
                <a:ea typeface="Arial"/>
                <a:cs typeface="Arial"/>
                <a:sym typeface="Arial"/>
              </a:rPr>
              <a:t>THANK</a:t>
            </a:r>
            <a:r>
              <a:rPr lang="en-US" sz="7000" b="1" i="0" u="none" strike="noStrike" cap="none" dirty="0">
                <a:solidFill>
                  <a:schemeClr val="lt1"/>
                </a:solidFill>
                <a:latin typeface="Arial"/>
                <a:ea typeface="Arial"/>
                <a:cs typeface="Arial"/>
                <a:sym typeface="Arial"/>
              </a:rPr>
              <a:t> </a:t>
            </a:r>
            <a:r>
              <a:rPr lang="en-US" sz="7000" b="1" i="0" u="none" strike="noStrike" cap="none" dirty="0">
                <a:solidFill>
                  <a:srgbClr val="54AE93"/>
                </a:solidFill>
                <a:latin typeface="Arial"/>
                <a:ea typeface="Arial"/>
                <a:cs typeface="Arial"/>
                <a:sym typeface="Arial"/>
              </a:rPr>
              <a:t>YOU</a:t>
            </a:r>
            <a:endParaRPr sz="1400" b="1" i="0" u="none" strike="noStrike" cap="none" dirty="0">
              <a:solidFill>
                <a:srgbClr val="54AE93"/>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p23" descr="Logo&#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439132" y="-585881"/>
            <a:ext cx="5029200" cy="5029200"/>
          </a:xfrm>
          <a:prstGeom prst="rect">
            <a:avLst/>
          </a:prstGeom>
          <a:noFill/>
          <a:ln>
            <a:noFill/>
          </a:ln>
        </p:spPr>
      </p:pic>
      <p:pic>
        <p:nvPicPr>
          <p:cNvPr id="196" name="Google Shape;196;p23" descr="Text&#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28650" y="6048169"/>
            <a:ext cx="2038350" cy="427636"/>
          </a:xfrm>
          <a:prstGeom prst="rect">
            <a:avLst/>
          </a:prstGeom>
          <a:noFill/>
          <a:ln>
            <a:noFill/>
          </a:ln>
        </p:spPr>
      </p:pic>
      <p:sp>
        <p:nvSpPr>
          <p:cNvPr id="197" name="Google Shape;197;p23"/>
          <p:cNvSpPr txBox="1"/>
          <p:nvPr/>
        </p:nvSpPr>
        <p:spPr>
          <a:xfrm>
            <a:off x="5048250" y="6048168"/>
            <a:ext cx="6096000" cy="41549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700"/>
              <a:buFont typeface="Arial"/>
              <a:buNone/>
            </a:pPr>
            <a:r>
              <a:rPr lang="en-US" sz="700" b="0" i="0" u="none" strike="noStrike" cap="none" dirty="0">
                <a:solidFill>
                  <a:schemeClr val="dk1"/>
                </a:solidFill>
                <a:latin typeface="Arial"/>
                <a:ea typeface="Arial"/>
                <a:cs typeface="Arial"/>
                <a:sym typeface="Arial"/>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Project Number: 2022-1-BG01-KA220-VET-000089293</a:t>
            </a:r>
            <a:endParaRPr sz="1400" b="0" i="0" u="none" strike="noStrike" cap="none" dirty="0">
              <a:solidFill>
                <a:srgbClr val="000000"/>
              </a:solidFill>
              <a:latin typeface="Arial"/>
              <a:ea typeface="Arial"/>
              <a:cs typeface="Arial"/>
              <a:sym typeface="Arial"/>
            </a:endParaRPr>
          </a:p>
        </p:txBody>
      </p:sp>
      <p:pic>
        <p:nvPicPr>
          <p:cNvPr id="198" name="Google Shape;198;p23" descr="Logo&#10;&#10;Description automatically generated with low confidence"/>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979489" y="4887314"/>
            <a:ext cx="1944975" cy="353632"/>
          </a:xfrm>
          <a:prstGeom prst="rect">
            <a:avLst/>
          </a:prstGeom>
          <a:noFill/>
          <a:ln>
            <a:noFill/>
          </a:ln>
        </p:spPr>
      </p:pic>
      <p:pic>
        <p:nvPicPr>
          <p:cNvPr id="199" name="Google Shape;199;p23" descr="Logo&#10;&#10;Description automatically generated"/>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563231" y="4034033"/>
            <a:ext cx="649488" cy="433192"/>
          </a:xfrm>
          <a:prstGeom prst="rect">
            <a:avLst/>
          </a:prstGeom>
          <a:noFill/>
          <a:ln>
            <a:noFill/>
          </a:ln>
        </p:spPr>
      </p:pic>
      <p:pic>
        <p:nvPicPr>
          <p:cNvPr id="200" name="Google Shape;200;p23" descr="Logo&#10;&#10;Description automatically generated"/>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5727628" y="4069846"/>
            <a:ext cx="872637" cy="397379"/>
          </a:xfrm>
          <a:prstGeom prst="rect">
            <a:avLst/>
          </a:prstGeom>
          <a:noFill/>
          <a:ln>
            <a:noFill/>
          </a:ln>
        </p:spPr>
      </p:pic>
      <p:pic>
        <p:nvPicPr>
          <p:cNvPr id="201" name="Google Shape;201;p23" descr="Text&#10;&#10;Description automatically generated"/>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7053439" y="4069846"/>
            <a:ext cx="1099961" cy="392579"/>
          </a:xfrm>
          <a:prstGeom prst="rect">
            <a:avLst/>
          </a:prstGeom>
          <a:noFill/>
          <a:ln>
            <a:noFill/>
          </a:ln>
        </p:spPr>
      </p:pic>
      <p:pic>
        <p:nvPicPr>
          <p:cNvPr id="202" name="Google Shape;202;p23" descr="Shape&#10;&#10;Description automatically generated"/>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8606574" y="3958298"/>
            <a:ext cx="366535" cy="504127"/>
          </a:xfrm>
          <a:prstGeom prst="rect">
            <a:avLst/>
          </a:prstGeom>
          <a:noFill/>
          <a:ln>
            <a:noFill/>
          </a:ln>
        </p:spPr>
      </p:pic>
      <p:pic>
        <p:nvPicPr>
          <p:cNvPr id="203" name="Google Shape;203;p23" descr="Graphical user interface, application&#10;&#10;Description automatically generated"/>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4428866" y="3804155"/>
            <a:ext cx="3901224" cy="2439180"/>
          </a:xfrm>
          <a:prstGeom prst="rect">
            <a:avLst/>
          </a:prstGeom>
          <a:noFill/>
          <a:ln>
            <a:noFill/>
          </a:ln>
        </p:spPr>
      </p:pic>
      <p:pic>
        <p:nvPicPr>
          <p:cNvPr id="204" name="Google Shape;204;p23" descr="Icon&#10;&#10;Description automatically generated"/>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7834491" y="4887314"/>
            <a:ext cx="1813360" cy="272863"/>
          </a:xfrm>
          <a:prstGeom prst="rect">
            <a:avLst/>
          </a:prstGeom>
          <a:noFill/>
          <a:ln>
            <a:noFill/>
          </a:ln>
        </p:spPr>
      </p:pic>
      <p:pic>
        <p:nvPicPr>
          <p:cNvPr id="205" name="Google Shape;205;p23" descr="Graphical user interface, text&#10;&#10;Description automatically generated with medium confidence"/>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3338466" y="3900082"/>
            <a:ext cx="935964" cy="78115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3"/>
          <p:cNvSpPr/>
          <p:nvPr/>
        </p:nvSpPr>
        <p:spPr>
          <a:xfrm>
            <a:off x="0" y="0"/>
            <a:ext cx="12192000" cy="6858000"/>
          </a:xfrm>
          <a:prstGeom prst="rect">
            <a:avLst/>
          </a:prstGeom>
          <a:solidFill>
            <a:srgbClr val="8FC7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pic>
        <p:nvPicPr>
          <p:cNvPr id="57" name="Google Shape;57;p3" descr="Text&#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00075" y="6076743"/>
            <a:ext cx="1562100" cy="327721"/>
          </a:xfrm>
          <a:prstGeom prst="rect">
            <a:avLst/>
          </a:prstGeom>
          <a:noFill/>
          <a:ln>
            <a:noFill/>
          </a:ln>
        </p:spPr>
      </p:pic>
      <p:pic>
        <p:nvPicPr>
          <p:cNvPr id="58" name="Google Shape;58;p3" descr="Logo&#10;&#10;Description automatically generated with medium confidence"/>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572751" y="57568"/>
            <a:ext cx="1247774" cy="1247774"/>
          </a:xfrm>
          <a:prstGeom prst="rect">
            <a:avLst/>
          </a:prstGeom>
          <a:noFill/>
          <a:ln>
            <a:noFill/>
          </a:ln>
        </p:spPr>
      </p:pic>
      <p:sp>
        <p:nvSpPr>
          <p:cNvPr id="59" name="Google Shape;59;p3"/>
          <p:cNvSpPr txBox="1"/>
          <p:nvPr/>
        </p:nvSpPr>
        <p:spPr>
          <a:xfrm>
            <a:off x="838200" y="1305342"/>
            <a:ext cx="7543800" cy="2124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1" i="0" u="none" strike="noStrike" cap="none" dirty="0">
                <a:solidFill>
                  <a:schemeClr val="lt1"/>
                </a:solidFill>
                <a:latin typeface="Arial"/>
                <a:ea typeface="Arial"/>
                <a:cs typeface="Arial"/>
                <a:sym typeface="Arial"/>
              </a:rPr>
              <a:t>01. </a:t>
            </a:r>
            <a:r>
              <a:rPr lang="en-US" sz="6600" b="1" dirty="0">
                <a:solidFill>
                  <a:schemeClr val="lt1"/>
                </a:solidFill>
              </a:rPr>
              <a:t>INTRODUCTION</a:t>
            </a:r>
            <a:endParaRPr sz="6600" b="1" i="0" u="none" strike="noStrike" cap="none" dirty="0">
              <a:solidFill>
                <a:schemeClr val="lt1"/>
              </a:solidFill>
              <a:latin typeface="Arial"/>
              <a:ea typeface="Arial"/>
              <a:cs typeface="Arial"/>
              <a:sym typeface="Arial"/>
            </a:endParaRPr>
          </a:p>
        </p:txBody>
      </p:sp>
      <p:sp>
        <p:nvSpPr>
          <p:cNvPr id="60" name="Google Shape;60;p3"/>
          <p:cNvSpPr txBox="1"/>
          <p:nvPr/>
        </p:nvSpPr>
        <p:spPr>
          <a:xfrm>
            <a:off x="971550" y="3759621"/>
            <a:ext cx="6876310" cy="553957"/>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000000"/>
              </a:buClr>
              <a:buSzPts val="2000"/>
              <a:buFont typeface="Arial"/>
              <a:buNone/>
            </a:pPr>
            <a:r>
              <a:rPr lang="en-US" sz="2000" b="0" i="0" u="none" strike="noStrike" cap="none" dirty="0">
                <a:solidFill>
                  <a:schemeClr val="lt1"/>
                </a:solidFill>
                <a:latin typeface="Arial"/>
                <a:ea typeface="Arial"/>
                <a:cs typeface="Arial"/>
                <a:sym typeface="Arial"/>
              </a:rPr>
              <a:t>Inclusion and Diversity Management in the workplace</a:t>
            </a: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g250577eea74_0_0"/>
          <p:cNvSpPr txBox="1"/>
          <p:nvPr/>
        </p:nvSpPr>
        <p:spPr>
          <a:xfrm>
            <a:off x="5975737" y="964406"/>
            <a:ext cx="5362500" cy="1338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700"/>
              <a:buFont typeface="Arial"/>
              <a:buNone/>
            </a:pPr>
            <a:r>
              <a:rPr lang="en-US" sz="4000" b="1" i="0" u="none" strike="noStrike" cap="none" dirty="0">
                <a:solidFill>
                  <a:srgbClr val="3F3F3F"/>
                </a:solidFill>
                <a:latin typeface="Arial"/>
                <a:ea typeface="Arial"/>
                <a:cs typeface="Arial"/>
                <a:sym typeface="Arial"/>
              </a:rPr>
              <a:t>Learning Outcome</a:t>
            </a:r>
            <a:endParaRPr sz="4000" b="1" i="0" u="none" strike="noStrike" cap="none" dirty="0">
              <a:solidFill>
                <a:srgbClr val="000000"/>
              </a:solidFill>
              <a:latin typeface="Arial"/>
              <a:ea typeface="Arial"/>
              <a:cs typeface="Arial"/>
              <a:sym typeface="Arial"/>
            </a:endParaRPr>
          </a:p>
        </p:txBody>
      </p:sp>
      <p:sp>
        <p:nvSpPr>
          <p:cNvPr id="66" name="Google Shape;66;g250577eea74_0_0"/>
          <p:cNvSpPr txBox="1"/>
          <p:nvPr/>
        </p:nvSpPr>
        <p:spPr>
          <a:xfrm>
            <a:off x="6096001" y="2102456"/>
            <a:ext cx="5727600" cy="10746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1100"/>
              <a:buFont typeface="Arial"/>
              <a:buNone/>
            </a:pPr>
            <a:r>
              <a:rPr lang="en-US" sz="1800" b="1" i="0" u="none" strike="noStrike" cap="none" dirty="0">
                <a:solidFill>
                  <a:srgbClr val="7F7F7F"/>
                </a:solidFill>
                <a:latin typeface="Arial"/>
                <a:ea typeface="Arial"/>
                <a:cs typeface="Arial"/>
                <a:sym typeface="Arial"/>
              </a:rPr>
              <a:t>What You Will Learn Today? </a:t>
            </a:r>
            <a:endParaRPr dirty="0"/>
          </a:p>
          <a:p>
            <a:pPr marL="0" marR="0" lvl="0" indent="0" algn="just" rtl="0">
              <a:lnSpc>
                <a:spcPct val="150000"/>
              </a:lnSpc>
              <a:spcBef>
                <a:spcPts val="0"/>
              </a:spcBef>
              <a:spcAft>
                <a:spcPts val="0"/>
              </a:spcAft>
              <a:buClr>
                <a:srgbClr val="000000"/>
              </a:buClr>
              <a:buSzPts val="1100"/>
              <a:buFont typeface="Arial"/>
              <a:buNone/>
            </a:pPr>
            <a:r>
              <a:rPr lang="en-US" sz="1800" b="0" i="0" u="none" strike="noStrike" cap="none" dirty="0">
                <a:solidFill>
                  <a:srgbClr val="7F7F7F"/>
                </a:solidFill>
                <a:latin typeface="Arial"/>
                <a:ea typeface="Arial"/>
                <a:cs typeface="Arial"/>
                <a:sym typeface="Arial"/>
              </a:rPr>
              <a:t>T</a:t>
            </a:r>
            <a:r>
              <a:rPr lang="en-US" sz="1800" dirty="0">
                <a:solidFill>
                  <a:srgbClr val="7F7F7F"/>
                </a:solidFill>
              </a:rPr>
              <a:t>his lesson will introduce the topic of inclusion and diversity management in the workplace, how the workplace greatly influences both employee well-being and company earnings. It will illustrate relevant data, problems and possible solutions that European SMEs can implement to improve themselves and their environment.</a:t>
            </a:r>
            <a:endParaRPr dirty="0"/>
          </a:p>
        </p:txBody>
      </p:sp>
      <p:cxnSp>
        <p:nvCxnSpPr>
          <p:cNvPr id="67" name="Google Shape;67;g250577eea74_0_0"/>
          <p:cNvCxnSpPr/>
          <p:nvPr/>
        </p:nvCxnSpPr>
        <p:spPr>
          <a:xfrm>
            <a:off x="6333654" y="1802078"/>
            <a:ext cx="1181400" cy="0"/>
          </a:xfrm>
          <a:prstGeom prst="straightConnector1">
            <a:avLst/>
          </a:prstGeom>
          <a:noFill/>
          <a:ln w="28575" cap="flat" cmpd="sng">
            <a:solidFill>
              <a:srgbClr val="FFC000"/>
            </a:solidFill>
            <a:prstDash val="solid"/>
            <a:miter lim="800000"/>
            <a:headEnd type="none" w="sm" len="sm"/>
            <a:tailEnd type="none" w="sm" len="sm"/>
          </a:ln>
        </p:spPr>
      </p:cxnSp>
      <p:pic>
        <p:nvPicPr>
          <p:cNvPr id="68" name="Google Shape;68;g250577eea74_0_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00099" y="1095376"/>
            <a:ext cx="4911300" cy="3384300"/>
          </a:xfrm>
          <a:prstGeom prst="roundRect">
            <a:avLst>
              <a:gd name="adj" fmla="val 16667"/>
            </a:avLst>
          </a:prstGeom>
          <a:noFill/>
          <a:ln w="38100" cap="flat" cmpd="sng">
            <a:solidFill>
              <a:schemeClr val="lt1"/>
            </a:solidFill>
            <a:prstDash val="solid"/>
            <a:round/>
            <a:headEnd type="none" w="sm" len="sm"/>
            <a:tailEnd type="none" w="sm" len="sm"/>
          </a:ln>
        </p:spPr>
      </p:pic>
      <p:pic>
        <p:nvPicPr>
          <p:cNvPr id="69" name="Google Shape;69;g250577eea74_0_0" descr="Text&#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35094" y="6320782"/>
            <a:ext cx="1562100" cy="327721"/>
          </a:xfrm>
          <a:prstGeom prst="rect">
            <a:avLst/>
          </a:prstGeom>
          <a:noFill/>
          <a:ln>
            <a:noFill/>
          </a:ln>
        </p:spPr>
      </p:pic>
      <p:pic>
        <p:nvPicPr>
          <p:cNvPr id="70" name="Google Shape;70;g250577eea74_0_0" descr="Logo&#10;&#10;Description automatically generated"/>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0573021" y="30485"/>
            <a:ext cx="1250520" cy="125052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pic>
        <p:nvPicPr>
          <p:cNvPr id="75" name="Google Shape;75;g250577eea74_0_6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309742" y="1184108"/>
            <a:ext cx="4168200" cy="4167300"/>
          </a:xfrm>
          <a:prstGeom prst="ellipse">
            <a:avLst/>
          </a:prstGeom>
          <a:noFill/>
          <a:ln w="38100" cap="flat" cmpd="sng">
            <a:solidFill>
              <a:schemeClr val="lt1"/>
            </a:solidFill>
            <a:prstDash val="solid"/>
            <a:round/>
            <a:headEnd type="none" w="sm" len="sm"/>
            <a:tailEnd type="none" w="sm" len="sm"/>
          </a:ln>
        </p:spPr>
      </p:pic>
      <p:sp>
        <p:nvSpPr>
          <p:cNvPr id="76" name="Google Shape;76;g250577eea74_0_66"/>
          <p:cNvSpPr txBox="1"/>
          <p:nvPr/>
        </p:nvSpPr>
        <p:spPr>
          <a:xfrm>
            <a:off x="205700" y="1118075"/>
            <a:ext cx="6688200" cy="954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4400" b="1" i="0" u="none" strike="noStrike" cap="none" dirty="0">
                <a:solidFill>
                  <a:srgbClr val="3F3F3F"/>
                </a:solidFill>
                <a:latin typeface="Arial"/>
                <a:ea typeface="Arial"/>
                <a:cs typeface="Arial"/>
                <a:sym typeface="Arial"/>
              </a:rPr>
              <a:t>Lesson Headings</a:t>
            </a:r>
            <a:endParaRPr sz="4400" b="1" i="0" u="none" strike="noStrike" cap="none" dirty="0">
              <a:solidFill>
                <a:srgbClr val="000000"/>
              </a:solidFill>
              <a:latin typeface="Arial"/>
              <a:ea typeface="Arial"/>
              <a:cs typeface="Arial"/>
              <a:sym typeface="Arial"/>
            </a:endParaRPr>
          </a:p>
        </p:txBody>
      </p:sp>
      <p:cxnSp>
        <p:nvCxnSpPr>
          <p:cNvPr id="77" name="Google Shape;77;g250577eea74_0_66"/>
          <p:cNvCxnSpPr/>
          <p:nvPr/>
        </p:nvCxnSpPr>
        <p:spPr>
          <a:xfrm>
            <a:off x="385232" y="2072174"/>
            <a:ext cx="1255800" cy="0"/>
          </a:xfrm>
          <a:prstGeom prst="straightConnector1">
            <a:avLst/>
          </a:prstGeom>
          <a:noFill/>
          <a:ln w="28575" cap="flat" cmpd="sng">
            <a:solidFill>
              <a:srgbClr val="FFC000"/>
            </a:solidFill>
            <a:prstDash val="solid"/>
            <a:miter lim="800000"/>
            <a:headEnd type="none" w="sm" len="sm"/>
            <a:tailEnd type="none" w="sm" len="sm"/>
          </a:ln>
        </p:spPr>
      </p:cxnSp>
      <p:pic>
        <p:nvPicPr>
          <p:cNvPr id="78" name="Google Shape;78;g250577eea74_0_66" descr="Text&#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71216" y="6061842"/>
            <a:ext cx="1562100" cy="327721"/>
          </a:xfrm>
          <a:prstGeom prst="rect">
            <a:avLst/>
          </a:prstGeom>
          <a:noFill/>
          <a:ln>
            <a:noFill/>
          </a:ln>
        </p:spPr>
      </p:pic>
      <p:pic>
        <p:nvPicPr>
          <p:cNvPr id="79" name="Google Shape;79;g250577eea74_0_66" descr="Logo&#10;&#10;Description automatically generated"/>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83622" y="45102"/>
            <a:ext cx="1250520" cy="1250520"/>
          </a:xfrm>
          <a:prstGeom prst="rect">
            <a:avLst/>
          </a:prstGeom>
          <a:noFill/>
          <a:ln>
            <a:noFill/>
          </a:ln>
        </p:spPr>
      </p:pic>
      <p:sp>
        <p:nvSpPr>
          <p:cNvPr id="80" name="Google Shape;80;g250577eea74_0_66"/>
          <p:cNvSpPr txBox="1"/>
          <p:nvPr/>
        </p:nvSpPr>
        <p:spPr>
          <a:xfrm>
            <a:off x="303350" y="2300675"/>
            <a:ext cx="6182100" cy="4155900"/>
          </a:xfrm>
          <a:prstGeom prst="rect">
            <a:avLst/>
          </a:prstGeom>
          <a:noFill/>
          <a:ln>
            <a:noFill/>
          </a:ln>
        </p:spPr>
        <p:txBody>
          <a:bodyPr spcFirstLastPara="1" wrap="square" lIns="91425" tIns="45700" rIns="91425" bIns="45700" anchor="t" anchorCtr="0">
            <a:noAutofit/>
          </a:bodyPr>
          <a:lstStyle/>
          <a:p>
            <a:pPr marL="0" marR="0" lvl="0" indent="0" algn="just" rtl="0">
              <a:lnSpc>
                <a:spcPct val="150000"/>
              </a:lnSpc>
              <a:spcBef>
                <a:spcPts val="0"/>
              </a:spcBef>
              <a:spcAft>
                <a:spcPts val="0"/>
              </a:spcAft>
              <a:buClr>
                <a:srgbClr val="000000"/>
              </a:buClr>
              <a:buSzPts val="1100"/>
              <a:buFont typeface="Arial"/>
              <a:buNone/>
            </a:pPr>
            <a:r>
              <a:rPr lang="en-US" sz="1800" b="1" i="0" u="none" strike="noStrike" cap="none" dirty="0">
                <a:solidFill>
                  <a:srgbClr val="7F7F7F"/>
                </a:solidFill>
                <a:latin typeface="Arial"/>
                <a:ea typeface="Arial"/>
                <a:cs typeface="Arial"/>
                <a:sym typeface="Arial"/>
              </a:rPr>
              <a:t>The following topics are covered in this lesson:</a:t>
            </a:r>
            <a:endParaRPr sz="1800" b="1" i="0" u="none" strike="noStrike" cap="none" dirty="0">
              <a:solidFill>
                <a:srgbClr val="7F7F7F"/>
              </a:solidFill>
              <a:latin typeface="Arial"/>
              <a:ea typeface="Arial"/>
              <a:cs typeface="Arial"/>
              <a:sym typeface="Arial"/>
            </a:endParaRPr>
          </a:p>
          <a:p>
            <a:pPr marL="0" marR="0" lvl="0" indent="0" algn="just" rtl="0">
              <a:lnSpc>
                <a:spcPct val="150000"/>
              </a:lnSpc>
              <a:spcBef>
                <a:spcPts val="0"/>
              </a:spcBef>
              <a:spcAft>
                <a:spcPts val="0"/>
              </a:spcAft>
              <a:buClr>
                <a:srgbClr val="000000"/>
              </a:buClr>
              <a:buSzPts val="1100"/>
              <a:buFont typeface="Arial"/>
              <a:buNone/>
            </a:pPr>
            <a:endParaRPr sz="1800" b="1" dirty="0">
              <a:solidFill>
                <a:srgbClr val="7F7F7F"/>
              </a:solidFill>
            </a:endParaRPr>
          </a:p>
          <a:p>
            <a:pPr marL="342900" marR="0" lvl="0" indent="-342900" algn="just" rtl="0">
              <a:lnSpc>
                <a:spcPct val="150000"/>
              </a:lnSpc>
              <a:spcBef>
                <a:spcPts val="0"/>
              </a:spcBef>
              <a:spcAft>
                <a:spcPts val="0"/>
              </a:spcAft>
              <a:buClr>
                <a:srgbClr val="000000"/>
              </a:buClr>
              <a:buSzPts val="1100"/>
              <a:buFont typeface="Arial"/>
              <a:buChar char="•"/>
            </a:pPr>
            <a:r>
              <a:rPr lang="en-US" sz="2000" b="0" i="0" u="none" strike="noStrike" cap="none" dirty="0">
                <a:solidFill>
                  <a:srgbClr val="7F7F7F"/>
                </a:solidFill>
                <a:latin typeface="Arial"/>
                <a:ea typeface="Arial"/>
                <a:cs typeface="Arial"/>
                <a:sym typeface="Arial"/>
              </a:rPr>
              <a:t>Introduction to </a:t>
            </a:r>
            <a:r>
              <a:rPr lang="en-US" sz="2000" dirty="0">
                <a:solidFill>
                  <a:srgbClr val="7F7F7F"/>
                </a:solidFill>
              </a:rPr>
              <a:t>inclusion in the workplace</a:t>
            </a:r>
            <a:r>
              <a:rPr lang="en-US" sz="2000" b="0" i="0" u="none" strike="noStrike" cap="none" dirty="0">
                <a:solidFill>
                  <a:srgbClr val="7F7F7F"/>
                </a:solidFill>
                <a:latin typeface="Arial"/>
                <a:ea typeface="Arial"/>
                <a:cs typeface="Arial"/>
                <a:sym typeface="Arial"/>
              </a:rPr>
              <a:t>;</a:t>
            </a:r>
            <a:endParaRPr dirty="0"/>
          </a:p>
          <a:p>
            <a:pPr marL="342900" marR="0" lvl="0" indent="-342900" algn="just" rtl="0">
              <a:lnSpc>
                <a:spcPct val="150000"/>
              </a:lnSpc>
              <a:spcBef>
                <a:spcPts val="0"/>
              </a:spcBef>
              <a:spcAft>
                <a:spcPts val="0"/>
              </a:spcAft>
              <a:buClr>
                <a:srgbClr val="000000"/>
              </a:buClr>
              <a:buSzPts val="1100"/>
              <a:buFont typeface="Arial"/>
              <a:buChar char="•"/>
            </a:pPr>
            <a:r>
              <a:rPr lang="en-US" sz="2000" dirty="0">
                <a:solidFill>
                  <a:srgbClr val="7F7F7F"/>
                </a:solidFill>
              </a:rPr>
              <a:t>Diversity management </a:t>
            </a:r>
            <a:endParaRPr sz="2000" b="0" i="0" u="none" strike="noStrike" cap="none" dirty="0">
              <a:solidFill>
                <a:srgbClr val="7F7F7F"/>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g2509756c21b_0_125"/>
          <p:cNvSpPr txBox="1"/>
          <p:nvPr/>
        </p:nvSpPr>
        <p:spPr>
          <a:xfrm>
            <a:off x="1782894" y="816366"/>
            <a:ext cx="7265881" cy="1338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700"/>
              <a:buFont typeface="Arial"/>
              <a:buNone/>
            </a:pPr>
            <a:r>
              <a:rPr lang="en-US" sz="4400" b="1" i="0" u="none" strike="noStrike" cap="none" dirty="0">
                <a:solidFill>
                  <a:srgbClr val="3F3F3F"/>
                </a:solidFill>
                <a:latin typeface="Arial"/>
                <a:ea typeface="Arial"/>
                <a:cs typeface="Arial"/>
                <a:sym typeface="Arial"/>
              </a:rPr>
              <a:t>Inclusion in the workplace</a:t>
            </a:r>
            <a:endParaRPr sz="4400" b="1" i="0" u="none" strike="noStrike" cap="none" dirty="0">
              <a:solidFill>
                <a:srgbClr val="000000"/>
              </a:solidFill>
              <a:latin typeface="Arial"/>
              <a:ea typeface="Arial"/>
              <a:cs typeface="Arial"/>
              <a:sym typeface="Arial"/>
            </a:endParaRPr>
          </a:p>
        </p:txBody>
      </p:sp>
      <p:sp>
        <p:nvSpPr>
          <p:cNvPr id="180" name="Google Shape;180;g2509756c21b_0_125"/>
          <p:cNvSpPr txBox="1"/>
          <p:nvPr/>
        </p:nvSpPr>
        <p:spPr>
          <a:xfrm>
            <a:off x="1382192" y="2720086"/>
            <a:ext cx="6046751" cy="3203408"/>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dk1"/>
              </a:buClr>
              <a:buSzPts val="1100"/>
              <a:buFont typeface="Arial"/>
              <a:buNone/>
            </a:pPr>
            <a:r>
              <a:rPr lang="en-US" sz="2000" dirty="0">
                <a:solidFill>
                  <a:srgbClr val="7F7F7F"/>
                </a:solidFill>
              </a:rPr>
              <a:t>Inclusion in the workplace is defined as: “the culture in which the mix of people can come to work, feel comfortable and confident to be themselves and work in a way that suits them and delivers the business needs. Inclusion will ensure that everyone feels valued and importantly, adds value.</a:t>
            </a:r>
          </a:p>
        </p:txBody>
      </p:sp>
      <p:cxnSp>
        <p:nvCxnSpPr>
          <p:cNvPr id="181" name="Google Shape;181;g2509756c21b_0_125"/>
          <p:cNvCxnSpPr/>
          <p:nvPr/>
        </p:nvCxnSpPr>
        <p:spPr>
          <a:xfrm>
            <a:off x="1897194" y="1757977"/>
            <a:ext cx="1181400" cy="0"/>
          </a:xfrm>
          <a:prstGeom prst="straightConnector1">
            <a:avLst/>
          </a:prstGeom>
          <a:noFill/>
          <a:ln w="28575" cap="flat" cmpd="sng">
            <a:solidFill>
              <a:srgbClr val="FFC000"/>
            </a:solidFill>
            <a:prstDash val="solid"/>
            <a:miter lim="800000"/>
            <a:headEnd type="none" w="sm" len="sm"/>
            <a:tailEnd type="none" w="sm" len="sm"/>
          </a:ln>
        </p:spPr>
      </p:cxnSp>
      <p:pic>
        <p:nvPicPr>
          <p:cNvPr id="183" name="Google Shape;183;g2509756c21b_0_125" descr="Text&#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35094" y="6320782"/>
            <a:ext cx="1562100" cy="327721"/>
          </a:xfrm>
          <a:prstGeom prst="rect">
            <a:avLst/>
          </a:prstGeom>
          <a:noFill/>
          <a:ln>
            <a:noFill/>
          </a:ln>
        </p:spPr>
      </p:pic>
      <p:pic>
        <p:nvPicPr>
          <p:cNvPr id="184" name="Google Shape;184;g2509756c21b_0_125" descr="Logo&#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573021" y="30485"/>
            <a:ext cx="1250520" cy="1250520"/>
          </a:xfrm>
          <a:prstGeom prst="rect">
            <a:avLst/>
          </a:prstGeom>
          <a:noFill/>
          <a:ln>
            <a:noFill/>
          </a:ln>
        </p:spPr>
      </p:pic>
      <p:pic>
        <p:nvPicPr>
          <p:cNvPr id="5" name="Picture 4" descr="People chatting at table">
            <a:extLst>
              <a:ext uri="{FF2B5EF4-FFF2-40B4-BE49-F238E27FC236}">
                <a16:creationId xmlns:a16="http://schemas.microsoft.com/office/drawing/2014/main" id="{3211A793-2812-8339-806C-B74898F5C6D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86433" y="2706233"/>
            <a:ext cx="4142075" cy="2761118"/>
          </a:xfrm>
          <a:prstGeom prst="ellipse">
            <a:avLst/>
          </a:prstGeom>
          <a:ln>
            <a:noFill/>
          </a:ln>
          <a:effectLst>
            <a:softEdge rad="112500"/>
          </a:effectLst>
        </p:spPr>
      </p:pic>
    </p:spTree>
    <p:extLst>
      <p:ext uri="{BB962C8B-B14F-4D97-AF65-F5344CB8AC3E}">
        <p14:creationId xmlns:p14="http://schemas.microsoft.com/office/powerpoint/2010/main" val="22258689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g2509756c21b_0_125"/>
          <p:cNvSpPr txBox="1"/>
          <p:nvPr/>
        </p:nvSpPr>
        <p:spPr>
          <a:xfrm>
            <a:off x="1925768" y="655745"/>
            <a:ext cx="6580500" cy="1338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700"/>
              <a:buFont typeface="Arial"/>
              <a:buNone/>
            </a:pPr>
            <a:r>
              <a:rPr lang="en-US" sz="4400" b="1" i="0" u="none" strike="noStrike" cap="none" dirty="0">
                <a:solidFill>
                  <a:srgbClr val="3F3F3F"/>
                </a:solidFill>
                <a:latin typeface="Arial"/>
                <a:ea typeface="Arial"/>
                <a:cs typeface="Arial"/>
                <a:sym typeface="Arial"/>
              </a:rPr>
              <a:t>Diversity </a:t>
            </a:r>
            <a:r>
              <a:rPr lang="en-US" sz="4400" b="1" dirty="0">
                <a:solidFill>
                  <a:srgbClr val="3F3F3F"/>
                </a:solidFill>
              </a:rPr>
              <a:t>M</a:t>
            </a:r>
            <a:r>
              <a:rPr lang="en-US" sz="4400" b="1" i="0" u="none" strike="noStrike" cap="none" dirty="0">
                <a:solidFill>
                  <a:srgbClr val="3F3F3F"/>
                </a:solidFill>
                <a:latin typeface="Arial"/>
                <a:ea typeface="Arial"/>
                <a:cs typeface="Arial"/>
                <a:sym typeface="Arial"/>
              </a:rPr>
              <a:t>anagement</a:t>
            </a:r>
            <a:endParaRPr sz="4400" b="1" i="0" u="none" strike="noStrike" cap="none" dirty="0">
              <a:solidFill>
                <a:srgbClr val="000000"/>
              </a:solidFill>
              <a:latin typeface="Arial"/>
              <a:ea typeface="Arial"/>
              <a:cs typeface="Arial"/>
              <a:sym typeface="Arial"/>
            </a:endParaRPr>
          </a:p>
        </p:txBody>
      </p:sp>
      <p:sp>
        <p:nvSpPr>
          <p:cNvPr id="180" name="Google Shape;180;g2509756c21b_0_125"/>
          <p:cNvSpPr txBox="1"/>
          <p:nvPr/>
        </p:nvSpPr>
        <p:spPr>
          <a:xfrm>
            <a:off x="1497143" y="1785095"/>
            <a:ext cx="8485057" cy="4207610"/>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chemeClr val="dk1"/>
              </a:buClr>
              <a:buSzPts val="1100"/>
              <a:buFont typeface="Arial"/>
              <a:buNone/>
            </a:pPr>
            <a:r>
              <a:rPr lang="en-US" sz="1800" dirty="0">
                <a:solidFill>
                  <a:srgbClr val="7F7F7F"/>
                </a:solidFill>
              </a:rPr>
              <a:t>While inclusion is a process that involves all individuals in a company from the bottom up, diversity on the other hand has to be managed from the top.</a:t>
            </a:r>
            <a:endParaRPr sz="1800" dirty="0">
              <a:solidFill>
                <a:srgbClr val="7F7F7F"/>
              </a:solidFill>
            </a:endParaRPr>
          </a:p>
          <a:p>
            <a:pPr marL="0" marR="0" lvl="0" indent="0" algn="just" rtl="0">
              <a:lnSpc>
                <a:spcPct val="100000"/>
              </a:lnSpc>
              <a:spcBef>
                <a:spcPts val="0"/>
              </a:spcBef>
              <a:spcAft>
                <a:spcPts val="0"/>
              </a:spcAft>
              <a:buClr>
                <a:srgbClr val="000000"/>
              </a:buClr>
              <a:buSzPts val="1100"/>
              <a:buFont typeface="Arial"/>
              <a:buNone/>
            </a:pPr>
            <a:endParaRPr lang="en-US" sz="1800" dirty="0">
              <a:solidFill>
                <a:srgbClr val="7F7F7F"/>
              </a:solidFill>
            </a:endParaRPr>
          </a:p>
          <a:p>
            <a:pPr marL="0" marR="0" lvl="0" indent="0" algn="just" rtl="0">
              <a:lnSpc>
                <a:spcPct val="100000"/>
              </a:lnSpc>
              <a:spcBef>
                <a:spcPts val="0"/>
              </a:spcBef>
              <a:spcAft>
                <a:spcPts val="0"/>
              </a:spcAft>
              <a:buClr>
                <a:srgbClr val="000000"/>
              </a:buClr>
              <a:buSzPts val="1100"/>
              <a:buFont typeface="Arial"/>
              <a:buNone/>
            </a:pPr>
            <a:r>
              <a:rPr lang="en-US" sz="1800" b="1" dirty="0">
                <a:solidFill>
                  <a:srgbClr val="7F7F7F"/>
                </a:solidFill>
              </a:rPr>
              <a:t>There are mainly two types of diversity management: </a:t>
            </a:r>
          </a:p>
          <a:p>
            <a:pPr marL="0" marR="0" lvl="0" indent="0" algn="just" rtl="0">
              <a:lnSpc>
                <a:spcPct val="100000"/>
              </a:lnSpc>
              <a:spcBef>
                <a:spcPts val="0"/>
              </a:spcBef>
              <a:spcAft>
                <a:spcPts val="0"/>
              </a:spcAft>
              <a:buClr>
                <a:srgbClr val="000000"/>
              </a:buClr>
              <a:buSzPts val="1100"/>
              <a:buFont typeface="Arial"/>
              <a:buNone/>
            </a:pPr>
            <a:endParaRPr lang="en-US" sz="1800" dirty="0">
              <a:solidFill>
                <a:srgbClr val="7F7F7F"/>
              </a:solidFill>
            </a:endParaRPr>
          </a:p>
          <a:p>
            <a:pPr marL="0" marR="0" lvl="0" indent="0" algn="just" rtl="0">
              <a:lnSpc>
                <a:spcPct val="100000"/>
              </a:lnSpc>
              <a:spcBef>
                <a:spcPts val="0"/>
              </a:spcBef>
              <a:spcAft>
                <a:spcPts val="0"/>
              </a:spcAft>
              <a:buClr>
                <a:srgbClr val="000000"/>
              </a:buClr>
              <a:buSzPts val="1100"/>
              <a:buFont typeface="Arial"/>
              <a:buNone/>
            </a:pPr>
            <a:r>
              <a:rPr lang="en-US" sz="1800" b="1" dirty="0">
                <a:solidFill>
                  <a:srgbClr val="7F7F7F"/>
                </a:solidFill>
              </a:rPr>
              <a:t>Intranational diversity management: </a:t>
            </a:r>
            <a:r>
              <a:rPr lang="en-US" sz="1800" dirty="0">
                <a:solidFill>
                  <a:srgbClr val="7F7F7F"/>
                </a:solidFill>
              </a:rPr>
              <a:t>Refers to a single national context where minority groups of people are included in the workplace through initiatives and support.</a:t>
            </a:r>
          </a:p>
          <a:p>
            <a:pPr marL="0" marR="0" lvl="0" indent="0" algn="just" rtl="0">
              <a:lnSpc>
                <a:spcPct val="100000"/>
              </a:lnSpc>
              <a:spcBef>
                <a:spcPts val="0"/>
              </a:spcBef>
              <a:spcAft>
                <a:spcPts val="0"/>
              </a:spcAft>
              <a:buClr>
                <a:srgbClr val="000000"/>
              </a:buClr>
              <a:buSzPts val="1100"/>
              <a:buFont typeface="Arial"/>
              <a:buNone/>
            </a:pPr>
            <a:endParaRPr lang="en-US" sz="1800" dirty="0">
              <a:solidFill>
                <a:srgbClr val="7F7F7F"/>
              </a:solidFill>
            </a:endParaRPr>
          </a:p>
          <a:p>
            <a:pPr marL="0" marR="0" lvl="0" indent="0" algn="just" rtl="0">
              <a:lnSpc>
                <a:spcPct val="100000"/>
              </a:lnSpc>
              <a:spcBef>
                <a:spcPts val="0"/>
              </a:spcBef>
              <a:spcAft>
                <a:spcPts val="0"/>
              </a:spcAft>
              <a:buClr>
                <a:srgbClr val="000000"/>
              </a:buClr>
              <a:buSzPts val="1100"/>
              <a:buFont typeface="Arial"/>
              <a:buNone/>
            </a:pPr>
            <a:r>
              <a:rPr lang="en-US" sz="1800" b="1" dirty="0">
                <a:solidFill>
                  <a:srgbClr val="7F7F7F"/>
                </a:solidFill>
              </a:rPr>
              <a:t>Cross-national diversity management: </a:t>
            </a:r>
            <a:r>
              <a:rPr lang="en-US" sz="1800" dirty="0">
                <a:solidFill>
                  <a:srgbClr val="7F7F7F"/>
                </a:solidFill>
              </a:rPr>
              <a:t>This is more difficult to manage because it comprises citizens and workers from different countries. It is necessary in this case to create a “Diversity Management Plan” in order to achieve and measure objectives.</a:t>
            </a:r>
          </a:p>
          <a:p>
            <a:pPr marL="0" marR="0" lvl="0" indent="0" algn="just" rtl="0">
              <a:lnSpc>
                <a:spcPct val="100000"/>
              </a:lnSpc>
              <a:spcBef>
                <a:spcPts val="0"/>
              </a:spcBef>
              <a:spcAft>
                <a:spcPts val="0"/>
              </a:spcAft>
              <a:buClr>
                <a:srgbClr val="000000"/>
              </a:buClr>
              <a:buSzPts val="1100"/>
              <a:buFont typeface="Arial"/>
              <a:buNone/>
            </a:pPr>
            <a:endParaRPr sz="2000" dirty="0">
              <a:solidFill>
                <a:srgbClr val="7F7F7F"/>
              </a:solidFill>
            </a:endParaRPr>
          </a:p>
        </p:txBody>
      </p:sp>
      <p:cxnSp>
        <p:nvCxnSpPr>
          <p:cNvPr id="181" name="Google Shape;181;g2509756c21b_0_125"/>
          <p:cNvCxnSpPr/>
          <p:nvPr/>
        </p:nvCxnSpPr>
        <p:spPr>
          <a:xfrm>
            <a:off x="2266432" y="1557952"/>
            <a:ext cx="1181400" cy="0"/>
          </a:xfrm>
          <a:prstGeom prst="straightConnector1">
            <a:avLst/>
          </a:prstGeom>
          <a:noFill/>
          <a:ln w="28575" cap="flat" cmpd="sng">
            <a:solidFill>
              <a:srgbClr val="FFC000"/>
            </a:solidFill>
            <a:prstDash val="solid"/>
            <a:miter lim="800000"/>
            <a:headEnd type="none" w="sm" len="sm"/>
            <a:tailEnd type="none" w="sm" len="sm"/>
          </a:ln>
        </p:spPr>
      </p:cxnSp>
      <p:pic>
        <p:nvPicPr>
          <p:cNvPr id="183" name="Google Shape;183;g2509756c21b_0_125" descr="Text&#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35094" y="6320782"/>
            <a:ext cx="1562100" cy="327721"/>
          </a:xfrm>
          <a:prstGeom prst="rect">
            <a:avLst/>
          </a:prstGeom>
          <a:noFill/>
          <a:ln>
            <a:noFill/>
          </a:ln>
        </p:spPr>
      </p:pic>
      <p:pic>
        <p:nvPicPr>
          <p:cNvPr id="184" name="Google Shape;184;g2509756c21b_0_125" descr="Logo&#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573021" y="30485"/>
            <a:ext cx="1250520" cy="1250520"/>
          </a:xfrm>
          <a:prstGeom prst="rect">
            <a:avLst/>
          </a:prstGeom>
          <a:noFill/>
          <a:ln>
            <a:noFill/>
          </a:ln>
        </p:spPr>
      </p:pic>
    </p:spTree>
    <p:extLst>
      <p:ext uri="{BB962C8B-B14F-4D97-AF65-F5344CB8AC3E}">
        <p14:creationId xmlns:p14="http://schemas.microsoft.com/office/powerpoint/2010/main" val="13969871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g2509756c21b_0_125"/>
          <p:cNvSpPr txBox="1"/>
          <p:nvPr/>
        </p:nvSpPr>
        <p:spPr>
          <a:xfrm>
            <a:off x="1313598" y="611555"/>
            <a:ext cx="8781022" cy="1338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700"/>
              <a:buFont typeface="Arial"/>
              <a:buNone/>
            </a:pPr>
            <a:r>
              <a:rPr lang="en-US" sz="3600" b="1" i="0" u="none" strike="noStrike" cap="none" dirty="0">
                <a:solidFill>
                  <a:srgbClr val="3F3F3F"/>
                </a:solidFill>
                <a:latin typeface="Arial"/>
                <a:ea typeface="Arial"/>
                <a:cs typeface="Arial"/>
                <a:sym typeface="Arial"/>
              </a:rPr>
              <a:t>The Diversity and Inclusion Framework</a:t>
            </a:r>
            <a:endParaRPr sz="3600" b="1" i="0" u="none" strike="noStrike" cap="none" dirty="0">
              <a:solidFill>
                <a:srgbClr val="000000"/>
              </a:solidFill>
              <a:latin typeface="Arial"/>
              <a:ea typeface="Arial"/>
              <a:cs typeface="Arial"/>
              <a:sym typeface="Arial"/>
            </a:endParaRPr>
          </a:p>
        </p:txBody>
      </p:sp>
      <p:cxnSp>
        <p:nvCxnSpPr>
          <p:cNvPr id="181" name="Google Shape;181;g2509756c21b_0_125"/>
          <p:cNvCxnSpPr/>
          <p:nvPr/>
        </p:nvCxnSpPr>
        <p:spPr>
          <a:xfrm>
            <a:off x="1546488" y="1376977"/>
            <a:ext cx="1181400" cy="0"/>
          </a:xfrm>
          <a:prstGeom prst="straightConnector1">
            <a:avLst/>
          </a:prstGeom>
          <a:noFill/>
          <a:ln w="28575" cap="flat" cmpd="sng">
            <a:solidFill>
              <a:srgbClr val="FFC000"/>
            </a:solidFill>
            <a:prstDash val="solid"/>
            <a:miter lim="800000"/>
            <a:headEnd type="none" w="sm" len="sm"/>
            <a:tailEnd type="none" w="sm" len="sm"/>
          </a:ln>
        </p:spPr>
      </p:cxnSp>
      <p:pic>
        <p:nvPicPr>
          <p:cNvPr id="183" name="Google Shape;183;g2509756c21b_0_125" descr="Text&#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35094" y="6320782"/>
            <a:ext cx="1562100" cy="327721"/>
          </a:xfrm>
          <a:prstGeom prst="rect">
            <a:avLst/>
          </a:prstGeom>
          <a:noFill/>
          <a:ln>
            <a:noFill/>
          </a:ln>
        </p:spPr>
      </p:pic>
      <p:pic>
        <p:nvPicPr>
          <p:cNvPr id="184" name="Google Shape;184;g2509756c21b_0_125" descr="Logo&#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573021" y="30485"/>
            <a:ext cx="1250520" cy="1250520"/>
          </a:xfrm>
          <a:prstGeom prst="rect">
            <a:avLst/>
          </a:prstGeom>
          <a:noFill/>
          <a:ln>
            <a:noFill/>
          </a:ln>
        </p:spPr>
      </p:pic>
      <p:pic>
        <p:nvPicPr>
          <p:cNvPr id="2" name="Picture 1">
            <a:extLst>
              <a:ext uri="{FF2B5EF4-FFF2-40B4-BE49-F238E27FC236}">
                <a16:creationId xmlns:a16="http://schemas.microsoft.com/office/drawing/2014/main" id="{38349F72-6A61-82CB-6749-3D077C4EA583}"/>
              </a:ext>
            </a:extLst>
          </p:cNvPr>
          <p:cNvPicPr>
            <a:picLocks noChangeAspect="1"/>
          </p:cNvPicPr>
          <p:nvPr/>
        </p:nvPicPr>
        <p:blipFill>
          <a:blip r:embed="rId5"/>
          <a:stretch>
            <a:fillRect/>
          </a:stretch>
        </p:blipFill>
        <p:spPr>
          <a:xfrm>
            <a:off x="6250119" y="1643886"/>
            <a:ext cx="5261304" cy="3907875"/>
          </a:xfrm>
          <a:prstGeom prst="rect">
            <a:avLst/>
          </a:prstGeom>
        </p:spPr>
      </p:pic>
      <p:sp>
        <p:nvSpPr>
          <p:cNvPr id="4" name="TextBox 3">
            <a:extLst>
              <a:ext uri="{FF2B5EF4-FFF2-40B4-BE49-F238E27FC236}">
                <a16:creationId xmlns:a16="http://schemas.microsoft.com/office/drawing/2014/main" id="{952E9B77-3A06-C6B5-1263-87682AD7B766}"/>
              </a:ext>
            </a:extLst>
          </p:cNvPr>
          <p:cNvSpPr txBox="1"/>
          <p:nvPr/>
        </p:nvSpPr>
        <p:spPr>
          <a:xfrm>
            <a:off x="6250119" y="5637643"/>
            <a:ext cx="3467100" cy="276999"/>
          </a:xfrm>
          <a:prstGeom prst="rect">
            <a:avLst/>
          </a:prstGeom>
          <a:noFill/>
        </p:spPr>
        <p:txBody>
          <a:bodyPr wrap="square">
            <a:spAutoFit/>
          </a:bodyPr>
          <a:lstStyle/>
          <a:p>
            <a:r>
              <a:rPr lang="en-US" sz="1200" dirty="0"/>
              <a:t>Diversity &amp; Inclusion Framework, OECD, 2020</a:t>
            </a:r>
            <a:endParaRPr lang="en-IE" sz="1200" dirty="0"/>
          </a:p>
        </p:txBody>
      </p:sp>
      <p:sp>
        <p:nvSpPr>
          <p:cNvPr id="5" name="TextBox 4">
            <a:extLst>
              <a:ext uri="{FF2B5EF4-FFF2-40B4-BE49-F238E27FC236}">
                <a16:creationId xmlns:a16="http://schemas.microsoft.com/office/drawing/2014/main" id="{4D8CD6BC-21C4-867F-B04B-019C0E94FCFC}"/>
              </a:ext>
            </a:extLst>
          </p:cNvPr>
          <p:cNvSpPr txBox="1"/>
          <p:nvPr/>
        </p:nvSpPr>
        <p:spPr>
          <a:xfrm>
            <a:off x="1116144" y="2613392"/>
            <a:ext cx="4427406" cy="1631216"/>
          </a:xfrm>
          <a:prstGeom prst="rect">
            <a:avLst/>
          </a:prstGeom>
          <a:noFill/>
        </p:spPr>
        <p:txBody>
          <a:bodyPr wrap="square" rtlCol="0">
            <a:spAutoFit/>
          </a:bodyPr>
          <a:lstStyle/>
          <a:p>
            <a:r>
              <a:rPr lang="en-US" sz="2000" dirty="0"/>
              <a:t>When employees work in an inclusive environment, it makes them happier, more productive and more efficient. Adopting the Diversity and Inclusion Framework can help with this.</a:t>
            </a:r>
            <a:endParaRPr lang="en-IE" sz="2000" dirty="0"/>
          </a:p>
        </p:txBody>
      </p:sp>
    </p:spTree>
    <p:extLst>
      <p:ext uri="{BB962C8B-B14F-4D97-AF65-F5344CB8AC3E}">
        <p14:creationId xmlns:p14="http://schemas.microsoft.com/office/powerpoint/2010/main" val="29137716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g2509756c21b_0_125"/>
          <p:cNvSpPr txBox="1"/>
          <p:nvPr/>
        </p:nvSpPr>
        <p:spPr>
          <a:xfrm>
            <a:off x="1380607" y="775779"/>
            <a:ext cx="9001125" cy="175787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700"/>
              <a:buFont typeface="Arial"/>
              <a:buNone/>
            </a:pPr>
            <a:r>
              <a:rPr lang="en-US" sz="4400" b="1" i="0" u="none" strike="noStrike" cap="none" dirty="0">
                <a:solidFill>
                  <a:srgbClr val="3F3F3F"/>
                </a:solidFill>
                <a:latin typeface="Arial"/>
                <a:ea typeface="Arial"/>
                <a:cs typeface="Arial"/>
                <a:sym typeface="Arial"/>
              </a:rPr>
              <a:t>How to promote inclusion and diversity in the workplace</a:t>
            </a:r>
            <a:endParaRPr sz="4400" b="1" i="0" u="none" strike="noStrike" cap="none" dirty="0">
              <a:solidFill>
                <a:srgbClr val="000000"/>
              </a:solidFill>
              <a:latin typeface="Arial"/>
              <a:ea typeface="Arial"/>
              <a:cs typeface="Arial"/>
              <a:sym typeface="Arial"/>
            </a:endParaRPr>
          </a:p>
        </p:txBody>
      </p:sp>
      <p:sp>
        <p:nvSpPr>
          <p:cNvPr id="180" name="Google Shape;180;g2509756c21b_0_125"/>
          <p:cNvSpPr txBox="1"/>
          <p:nvPr/>
        </p:nvSpPr>
        <p:spPr>
          <a:xfrm>
            <a:off x="1208368" y="2576182"/>
            <a:ext cx="9097682" cy="37446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100"/>
              <a:buFont typeface="Arial"/>
              <a:buNone/>
            </a:pPr>
            <a:r>
              <a:rPr lang="en-IE" sz="2000" dirty="0">
                <a:solidFill>
                  <a:srgbClr val="7F7F7F"/>
                </a:solidFill>
              </a:rPr>
              <a:t>The promotion of inclusion and diversity management in the workplace does not follow standard formulas. However the European Commission has produced 10 basic principles for the application of diversity management in companies.</a:t>
            </a:r>
          </a:p>
          <a:p>
            <a:pPr marL="0" marR="0" lvl="0" indent="0" algn="just" rtl="0">
              <a:lnSpc>
                <a:spcPct val="100000"/>
              </a:lnSpc>
              <a:spcBef>
                <a:spcPts val="0"/>
              </a:spcBef>
              <a:spcAft>
                <a:spcPts val="0"/>
              </a:spcAft>
              <a:buClr>
                <a:srgbClr val="000000"/>
              </a:buClr>
              <a:buSzPts val="1100"/>
              <a:buFont typeface="Arial"/>
              <a:buNone/>
            </a:pPr>
            <a:endParaRPr lang="en-IE" sz="2000" dirty="0">
              <a:solidFill>
                <a:srgbClr val="7F7F7F"/>
              </a:solidFill>
            </a:endParaRPr>
          </a:p>
          <a:p>
            <a:pPr marL="0" marR="0" lvl="0" indent="0" algn="just" rtl="0">
              <a:lnSpc>
                <a:spcPct val="100000"/>
              </a:lnSpc>
              <a:spcBef>
                <a:spcPts val="0"/>
              </a:spcBef>
              <a:spcAft>
                <a:spcPts val="0"/>
              </a:spcAft>
              <a:buClr>
                <a:srgbClr val="000000"/>
              </a:buClr>
              <a:buSzPts val="1100"/>
              <a:buFont typeface="Arial"/>
              <a:buNone/>
            </a:pPr>
            <a:endParaRPr lang="en-IE" sz="2000" dirty="0">
              <a:solidFill>
                <a:srgbClr val="7F7F7F"/>
              </a:solidFill>
            </a:endParaRPr>
          </a:p>
          <a:p>
            <a:pPr marL="0" marR="0" lvl="0" indent="0" algn="just" rtl="0">
              <a:lnSpc>
                <a:spcPct val="100000"/>
              </a:lnSpc>
              <a:spcBef>
                <a:spcPts val="0"/>
              </a:spcBef>
              <a:spcAft>
                <a:spcPts val="0"/>
              </a:spcAft>
              <a:buClr>
                <a:srgbClr val="000000"/>
              </a:buClr>
              <a:buSzPts val="1100"/>
              <a:buFont typeface="Arial"/>
              <a:buNone/>
            </a:pPr>
            <a:r>
              <a:rPr lang="en-IE" sz="2000" dirty="0">
                <a:solidFill>
                  <a:srgbClr val="7F7F7F"/>
                </a:solidFill>
                <a:hlinkClick r:id="rId3"/>
              </a:rPr>
              <a:t>http://idm-diversity.org/files/EU0708-TrainingManual-en.pdf</a:t>
            </a:r>
            <a:r>
              <a:rPr lang="en-IE" sz="2000" dirty="0">
                <a:solidFill>
                  <a:srgbClr val="7F7F7F"/>
                </a:solidFill>
              </a:rPr>
              <a:t> </a:t>
            </a:r>
            <a:endParaRPr sz="2000" dirty="0">
              <a:solidFill>
                <a:srgbClr val="7F7F7F"/>
              </a:solidFill>
            </a:endParaRPr>
          </a:p>
        </p:txBody>
      </p:sp>
      <p:cxnSp>
        <p:nvCxnSpPr>
          <p:cNvPr id="181" name="Google Shape;181;g2509756c21b_0_125"/>
          <p:cNvCxnSpPr/>
          <p:nvPr/>
        </p:nvCxnSpPr>
        <p:spPr>
          <a:xfrm>
            <a:off x="1380607" y="2281852"/>
            <a:ext cx="1181400" cy="0"/>
          </a:xfrm>
          <a:prstGeom prst="straightConnector1">
            <a:avLst/>
          </a:prstGeom>
          <a:noFill/>
          <a:ln w="28575" cap="flat" cmpd="sng">
            <a:solidFill>
              <a:srgbClr val="FFC000"/>
            </a:solidFill>
            <a:prstDash val="solid"/>
            <a:miter lim="800000"/>
            <a:headEnd type="none" w="sm" len="sm"/>
            <a:tailEnd type="none" w="sm" len="sm"/>
          </a:ln>
        </p:spPr>
      </p:cxnSp>
      <p:pic>
        <p:nvPicPr>
          <p:cNvPr id="183" name="Google Shape;183;g2509756c21b_0_125" descr="Text&#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35094" y="6320782"/>
            <a:ext cx="1562100" cy="327721"/>
          </a:xfrm>
          <a:prstGeom prst="rect">
            <a:avLst/>
          </a:prstGeom>
          <a:noFill/>
          <a:ln>
            <a:noFill/>
          </a:ln>
        </p:spPr>
      </p:pic>
      <p:pic>
        <p:nvPicPr>
          <p:cNvPr id="184" name="Google Shape;184;g2509756c21b_0_125" descr="Logo&#10;&#10;Description automatically generated"/>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0573021" y="30485"/>
            <a:ext cx="1250520" cy="1250520"/>
          </a:xfrm>
          <a:prstGeom prst="rect">
            <a:avLst/>
          </a:prstGeom>
          <a:noFill/>
          <a:ln>
            <a:noFill/>
          </a:ln>
        </p:spPr>
      </p:pic>
    </p:spTree>
    <p:extLst>
      <p:ext uri="{BB962C8B-B14F-4D97-AF65-F5344CB8AC3E}">
        <p14:creationId xmlns:p14="http://schemas.microsoft.com/office/powerpoint/2010/main" val="2510166619"/>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263</TotalTime>
  <Words>1309</Words>
  <Application>Microsoft Office PowerPoint</Application>
  <PresentationFormat>Widescreen</PresentationFormat>
  <Paragraphs>116</Paragraphs>
  <Slides>25</Slides>
  <Notes>25</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25</vt:i4>
      </vt:variant>
    </vt:vector>
  </HeadingPairs>
  <TitlesOfParts>
    <vt:vector size="27" baseType="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FIPL</dc:creator>
  <cp:lastModifiedBy>FIPL20</cp:lastModifiedBy>
  <cp:revision>9</cp:revision>
  <dcterms:modified xsi:type="dcterms:W3CDTF">2023-07-05T01:04:55Z</dcterms:modified>
</cp:coreProperties>
</file>