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3"/>
  </p:notesMasterIdLst>
  <p:sldIdLst>
    <p:sldId id="256" r:id="rId2"/>
    <p:sldId id="257" r:id="rId3"/>
    <p:sldId id="258" r:id="rId4"/>
    <p:sldId id="259" r:id="rId5"/>
    <p:sldId id="260" r:id="rId6"/>
    <p:sldId id="280" r:id="rId7"/>
    <p:sldId id="284" r:id="rId8"/>
    <p:sldId id="285" r:id="rId9"/>
    <p:sldId id="286" r:id="rId10"/>
    <p:sldId id="261" r:id="rId11"/>
    <p:sldId id="262" r:id="rId12"/>
    <p:sldId id="264" r:id="rId13"/>
    <p:sldId id="265" r:id="rId14"/>
    <p:sldId id="267" r:id="rId15"/>
    <p:sldId id="268" r:id="rId16"/>
    <p:sldId id="270" r:id="rId17"/>
    <p:sldId id="271" r:id="rId18"/>
    <p:sldId id="273" r:id="rId19"/>
    <p:sldId id="287" r:id="rId20"/>
    <p:sldId id="288" r:id="rId21"/>
    <p:sldId id="289" r:id="rId22"/>
    <p:sldId id="290" r:id="rId23"/>
    <p:sldId id="291" r:id="rId24"/>
    <p:sldId id="292" r:id="rId25"/>
    <p:sldId id="294" r:id="rId26"/>
    <p:sldId id="274" r:id="rId27"/>
    <p:sldId id="275" r:id="rId28"/>
    <p:sldId id="276" r:id="rId29"/>
    <p:sldId id="277" r:id="rId30"/>
    <p:sldId id="278" r:id="rId31"/>
    <p:sldId id="279" r:id="rId32"/>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8" roundtripDataSignature="AMtx7mhXSfSzKQghZMhS+GwFng6UpVPO5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5" d="100"/>
          <a:sy n="85" d="100"/>
        </p:scale>
        <p:origin x="342"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
        <p:cNvGrpSpPr/>
        <p:nvPr/>
      </p:nvGrpSpPr>
      <p:grpSpPr>
        <a:xfrm>
          <a:off x="0" y="0"/>
          <a:ext cx="0" cy="0"/>
          <a:chOff x="0" y="0"/>
          <a:chExt cx="0" cy="0"/>
        </a:xfrm>
      </p:grpSpPr>
      <p:sp>
        <p:nvSpPr>
          <p:cNvPr id="27" name="Google Shape;27;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8" name="Google Shape;2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83" name="Google Shape;8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92" name="Google Shape;9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12" name="Google Shape;11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23" name="Google Shape;123;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43" name="Google Shape;143;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54" name="Google Shape;154;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74" name="Google Shape;174;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85" name="Google Shape;185;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05" name="Google Shape;205;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01" name="Google Shape;101;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39" name="Google Shape;3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12" name="Google Shape;11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32" name="Google Shape;132;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43" name="Google Shape;143;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63" name="Google Shape;163;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74" name="Google Shape;174;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05" name="Google Shape;205;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16" name="Google Shape;216;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24" name="Google Shape;224;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40" name="Google Shape;240;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48" name="Google Shape;248;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54" name="Google Shape;5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58" name="Google Shape;258;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64" name="Google Shape;264;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63" name="Google Shape;6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73" name="Google Shape;73;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63" name="Google Shape;6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493675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63" name="Google Shape;6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861887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63" name="Google Shape;6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231995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63" name="Google Shape;6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019128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3_Blank">
  <p:cSld name="3_Blank">
    <p:spTree>
      <p:nvGrpSpPr>
        <p:cNvPr id="1" name="Shape 12"/>
        <p:cNvGrpSpPr/>
        <p:nvPr/>
      </p:nvGrpSpPr>
      <p:grpSpPr>
        <a:xfrm>
          <a:off x="0" y="0"/>
          <a:ext cx="0" cy="0"/>
          <a:chOff x="0" y="0"/>
          <a:chExt cx="0" cy="0"/>
        </a:xfrm>
      </p:grpSpPr>
      <p:grpSp>
        <p:nvGrpSpPr>
          <p:cNvPr id="13" name="Google Shape;13;p28"/>
          <p:cNvGrpSpPr/>
          <p:nvPr/>
        </p:nvGrpSpPr>
        <p:grpSpPr>
          <a:xfrm>
            <a:off x="6008723" y="-761325"/>
            <a:ext cx="7503317" cy="7296245"/>
            <a:chOff x="6008723" y="-761325"/>
            <a:chExt cx="7503317" cy="7296245"/>
          </a:xfrm>
        </p:grpSpPr>
        <p:sp>
          <p:nvSpPr>
            <p:cNvPr id="14" name="Google Shape;14;p28"/>
            <p:cNvSpPr/>
            <p:nvPr/>
          </p:nvSpPr>
          <p:spPr>
            <a:xfrm rot="-869682" flipH="1">
              <a:off x="6651742" y="-77617"/>
              <a:ext cx="6217278" cy="5928830"/>
            </a:xfrm>
            <a:custGeom>
              <a:avLst/>
              <a:gdLst/>
              <a:ahLst/>
              <a:cxnLst/>
              <a:rect l="l" t="t" r="r" b="b"/>
              <a:pathLst>
                <a:path w="6217278" h="5928830" extrusionOk="0">
                  <a:moveTo>
                    <a:pt x="0" y="743403"/>
                  </a:moveTo>
                  <a:lnTo>
                    <a:pt x="1340530" y="5928830"/>
                  </a:lnTo>
                  <a:lnTo>
                    <a:pt x="3696999" y="5921613"/>
                  </a:lnTo>
                  <a:cubicBezTo>
                    <a:pt x="6086149" y="5921613"/>
                    <a:pt x="6201396" y="3940180"/>
                    <a:pt x="6215910" y="2954158"/>
                  </a:cubicBezTo>
                  <a:cubicBezTo>
                    <a:pt x="6230424" y="1968137"/>
                    <a:pt x="6173236" y="5486"/>
                    <a:pt x="3784086" y="5486"/>
                  </a:cubicBezTo>
                  <a:lnTo>
                    <a:pt x="2875623" y="0"/>
                  </a:lnTo>
                  <a:close/>
                </a:path>
              </a:pathLst>
            </a:custGeom>
            <a:solidFill>
              <a:srgbClr val="8FC7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15" name="Google Shape;15;p28"/>
            <p:cNvSpPr/>
            <p:nvPr/>
          </p:nvSpPr>
          <p:spPr>
            <a:xfrm flipH="1">
              <a:off x="9857988" y="1210873"/>
              <a:ext cx="1613824" cy="1590432"/>
            </a:xfrm>
            <a:prstGeom prst="ellipse">
              <a:avLst/>
            </a:prstGeom>
            <a:solidFill>
              <a:srgbClr val="EF915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9_Blank">
  <p:cSld name="19_Blank">
    <p:spTree>
      <p:nvGrpSpPr>
        <p:cNvPr id="1" name="Shape 16"/>
        <p:cNvGrpSpPr/>
        <p:nvPr/>
      </p:nvGrpSpPr>
      <p:grpSpPr>
        <a:xfrm>
          <a:off x="0" y="0"/>
          <a:ext cx="0" cy="0"/>
          <a:chOff x="0" y="0"/>
          <a:chExt cx="0" cy="0"/>
        </a:xfrm>
      </p:grpSpPr>
      <p:sp>
        <p:nvSpPr>
          <p:cNvPr id="17" name="Google Shape;17;p31"/>
          <p:cNvSpPr/>
          <p:nvPr/>
        </p:nvSpPr>
        <p:spPr>
          <a:xfrm flipH="1">
            <a:off x="3548735" y="-48995"/>
            <a:ext cx="8653246" cy="6922681"/>
          </a:xfrm>
          <a:custGeom>
            <a:avLst/>
            <a:gdLst/>
            <a:ahLst/>
            <a:cxnLst/>
            <a:rect l="l" t="t" r="r" b="b"/>
            <a:pathLst>
              <a:path w="8653246" h="6922681" extrusionOk="0">
                <a:moveTo>
                  <a:pt x="0" y="0"/>
                </a:moveTo>
                <a:lnTo>
                  <a:pt x="6220054" y="43543"/>
                </a:lnTo>
                <a:cubicBezTo>
                  <a:pt x="8609204" y="43543"/>
                  <a:pt x="8666392" y="2318446"/>
                  <a:pt x="8651878" y="3461341"/>
                </a:cubicBezTo>
                <a:cubicBezTo>
                  <a:pt x="8637364" y="4604236"/>
                  <a:pt x="8522117" y="6900911"/>
                  <a:pt x="6132967" y="6900911"/>
                </a:cubicBezTo>
                <a:lnTo>
                  <a:pt x="0" y="6922681"/>
                </a:lnTo>
                <a:lnTo>
                  <a:pt x="0" y="0"/>
                </a:lnTo>
                <a:close/>
              </a:path>
            </a:pathLst>
          </a:custGeom>
          <a:solidFill>
            <a:srgbClr val="EF915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5_Blank">
  <p:cSld name="5_Blank">
    <p:spTree>
      <p:nvGrpSpPr>
        <p:cNvPr id="1" name="Shape 18"/>
        <p:cNvGrpSpPr/>
        <p:nvPr/>
      </p:nvGrpSpPr>
      <p:grpSpPr>
        <a:xfrm>
          <a:off x="0" y="0"/>
          <a:ext cx="0" cy="0"/>
          <a:chOff x="0" y="0"/>
          <a:chExt cx="0" cy="0"/>
        </a:xfrm>
      </p:grpSpPr>
      <p:grpSp>
        <p:nvGrpSpPr>
          <p:cNvPr id="19" name="Google Shape;19;p29"/>
          <p:cNvGrpSpPr/>
          <p:nvPr/>
        </p:nvGrpSpPr>
        <p:grpSpPr>
          <a:xfrm>
            <a:off x="-1386481" y="-1529118"/>
            <a:ext cx="4744208" cy="7643222"/>
            <a:chOff x="-1386481" y="-1529118"/>
            <a:chExt cx="4744208" cy="7643222"/>
          </a:xfrm>
        </p:grpSpPr>
        <p:sp>
          <p:nvSpPr>
            <p:cNvPr id="20" name="Google Shape;20;p29"/>
            <p:cNvSpPr/>
            <p:nvPr/>
          </p:nvSpPr>
          <p:spPr>
            <a:xfrm rot="2723973" flipH="1">
              <a:off x="-329632" y="-1198579"/>
              <a:ext cx="2630510" cy="4068945"/>
            </a:xfrm>
            <a:custGeom>
              <a:avLst/>
              <a:gdLst/>
              <a:ahLst/>
              <a:cxnLst/>
              <a:rect l="l" t="t" r="r" b="b"/>
              <a:pathLst>
                <a:path w="2630510" h="4068945" extrusionOk="0">
                  <a:moveTo>
                    <a:pt x="2630510" y="2151415"/>
                  </a:moveTo>
                  <a:lnTo>
                    <a:pt x="508892" y="0"/>
                  </a:lnTo>
                  <a:lnTo>
                    <a:pt x="406354" y="10336"/>
                  </a:lnTo>
                  <a:cubicBezTo>
                    <a:pt x="174448" y="57791"/>
                    <a:pt x="0" y="262982"/>
                    <a:pt x="0" y="508916"/>
                  </a:cubicBezTo>
                  <a:lnTo>
                    <a:pt x="0" y="3560026"/>
                  </a:lnTo>
                  <a:cubicBezTo>
                    <a:pt x="0" y="3841094"/>
                    <a:pt x="227851" y="4068945"/>
                    <a:pt x="508919" y="4068945"/>
                  </a:cubicBezTo>
                  <a:lnTo>
                    <a:pt x="686048" y="4068945"/>
                  </a:lnTo>
                  <a:close/>
                </a:path>
              </a:pathLst>
            </a:custGeom>
            <a:solidFill>
              <a:srgbClr val="EF915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21" name="Google Shape;21;p29"/>
            <p:cNvSpPr/>
            <p:nvPr/>
          </p:nvSpPr>
          <p:spPr>
            <a:xfrm rot="2678075" flipH="1">
              <a:off x="-648329" y="4014929"/>
              <a:ext cx="1757091" cy="1731623"/>
            </a:xfrm>
            <a:custGeom>
              <a:avLst/>
              <a:gdLst/>
              <a:ahLst/>
              <a:cxnLst/>
              <a:rect l="l" t="t" r="r" b="b"/>
              <a:pathLst>
                <a:path w="1757091" h="1731623" extrusionOk="0">
                  <a:moveTo>
                    <a:pt x="1672559" y="84532"/>
                  </a:moveTo>
                  <a:cubicBezTo>
                    <a:pt x="1620331" y="32304"/>
                    <a:pt x="1548178" y="0"/>
                    <a:pt x="1468481" y="0"/>
                  </a:cubicBezTo>
                  <a:lnTo>
                    <a:pt x="288610" y="0"/>
                  </a:lnTo>
                  <a:cubicBezTo>
                    <a:pt x="129215" y="0"/>
                    <a:pt x="0" y="129215"/>
                    <a:pt x="0" y="288610"/>
                  </a:cubicBezTo>
                  <a:lnTo>
                    <a:pt x="0" y="1443013"/>
                  </a:lnTo>
                  <a:cubicBezTo>
                    <a:pt x="0" y="1602408"/>
                    <a:pt x="129215" y="1731623"/>
                    <a:pt x="288610" y="1731623"/>
                  </a:cubicBezTo>
                  <a:lnTo>
                    <a:pt x="406695" y="1731623"/>
                  </a:lnTo>
                  <a:lnTo>
                    <a:pt x="1757091" y="363891"/>
                  </a:lnTo>
                  <a:lnTo>
                    <a:pt x="1757091" y="288610"/>
                  </a:lnTo>
                  <a:cubicBezTo>
                    <a:pt x="1757091" y="208913"/>
                    <a:pt x="1724787" y="136760"/>
                    <a:pt x="1672559" y="84532"/>
                  </a:cubicBezTo>
                  <a:close/>
                </a:path>
              </a:pathLst>
            </a:custGeom>
            <a:solidFill>
              <a:srgbClr val="EF915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6_Blank">
  <p:cSld name="16_Blank">
    <p:spTree>
      <p:nvGrpSpPr>
        <p:cNvPr id="1" name="Shape 22"/>
        <p:cNvGrpSpPr/>
        <p:nvPr/>
      </p:nvGrpSpPr>
      <p:grpSpPr>
        <a:xfrm>
          <a:off x="0" y="0"/>
          <a:ext cx="0" cy="0"/>
          <a:chOff x="0" y="0"/>
          <a:chExt cx="0" cy="0"/>
        </a:xfrm>
      </p:grpSpPr>
      <p:sp>
        <p:nvSpPr>
          <p:cNvPr id="23" name="Google Shape;23;p35"/>
          <p:cNvSpPr/>
          <p:nvPr/>
        </p:nvSpPr>
        <p:spPr>
          <a:xfrm flipH="1">
            <a:off x="-2853" y="-26705"/>
            <a:ext cx="5556261" cy="6313205"/>
          </a:xfrm>
          <a:custGeom>
            <a:avLst/>
            <a:gdLst/>
            <a:ahLst/>
            <a:cxnLst/>
            <a:rect l="l" t="t" r="r" b="b"/>
            <a:pathLst>
              <a:path w="4318511" h="11665037" extrusionOk="0">
                <a:moveTo>
                  <a:pt x="1866503" y="4647315"/>
                </a:moveTo>
                <a:cubicBezTo>
                  <a:pt x="2267084" y="7354071"/>
                  <a:pt x="1446550" y="7466263"/>
                  <a:pt x="2498297" y="10965193"/>
                </a:cubicBezTo>
                <a:cubicBezTo>
                  <a:pt x="3283243" y="12543742"/>
                  <a:pt x="3926601" y="10879659"/>
                  <a:pt x="4318511" y="11424380"/>
                </a:cubicBezTo>
                <a:cubicBezTo>
                  <a:pt x="4318511" y="7370945"/>
                  <a:pt x="4318510" y="4122913"/>
                  <a:pt x="4318510" y="69478"/>
                </a:cubicBezTo>
                <a:lnTo>
                  <a:pt x="16214" y="0"/>
                </a:lnTo>
                <a:cubicBezTo>
                  <a:pt x="-169670" y="4819749"/>
                  <a:pt x="1292325" y="1084676"/>
                  <a:pt x="1866503" y="4647315"/>
                </a:cubicBezTo>
                <a:close/>
              </a:path>
            </a:pathLst>
          </a:custGeom>
          <a:solidFill>
            <a:srgbClr val="92C3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24"/>
        <p:cNvGrpSpPr/>
        <p:nvPr/>
      </p:nvGrpSpPr>
      <p:grpSpPr>
        <a:xfrm>
          <a:off x="0" y="0"/>
          <a:ext cx="0" cy="0"/>
          <a:chOff x="0" y="0"/>
          <a:chExt cx="0" cy="0"/>
        </a:xfrm>
      </p:grpSpPr>
      <p:sp>
        <p:nvSpPr>
          <p:cNvPr id="25" name="Google Shape;25;p26"/>
          <p:cNvSpPr/>
          <p:nvPr/>
        </p:nvSpPr>
        <p:spPr>
          <a:xfrm rot="10800000">
            <a:off x="2050" y="-1"/>
            <a:ext cx="7663851" cy="6858001"/>
          </a:xfrm>
          <a:custGeom>
            <a:avLst/>
            <a:gdLst/>
            <a:ahLst/>
            <a:cxnLst/>
            <a:rect l="l" t="t" r="r" b="b"/>
            <a:pathLst>
              <a:path w="7663851" h="6858001" extrusionOk="0">
                <a:moveTo>
                  <a:pt x="7663851" y="6858001"/>
                </a:moveTo>
                <a:lnTo>
                  <a:pt x="2260706" y="6858001"/>
                </a:lnTo>
                <a:lnTo>
                  <a:pt x="2244528" y="6845485"/>
                </a:lnTo>
                <a:cubicBezTo>
                  <a:pt x="873738" y="5731804"/>
                  <a:pt x="0" y="4046395"/>
                  <a:pt x="0" y="2160088"/>
                </a:cubicBezTo>
                <a:cubicBezTo>
                  <a:pt x="0" y="1426523"/>
                  <a:pt x="132139" y="723343"/>
                  <a:pt x="374264" y="72353"/>
                </a:cubicBezTo>
                <a:lnTo>
                  <a:pt x="403242" y="0"/>
                </a:lnTo>
                <a:lnTo>
                  <a:pt x="3700095" y="0"/>
                </a:lnTo>
                <a:lnTo>
                  <a:pt x="3731079" y="74987"/>
                </a:lnTo>
                <a:cubicBezTo>
                  <a:pt x="4438175" y="1693055"/>
                  <a:pt x="5839238" y="2947935"/>
                  <a:pt x="7565373" y="3476469"/>
                </a:cubicBezTo>
                <a:lnTo>
                  <a:pt x="7663851" y="3503999"/>
                </a:lnTo>
                <a:close/>
              </a:path>
            </a:pathLst>
          </a:custGeom>
          <a:solidFill>
            <a:srgbClr val="8FC7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9" name="Google Shape;9;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10" name="Google Shape;10;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9"/>
        <p:cNvGrpSpPr/>
        <p:nvPr/>
      </p:nvGrpSpPr>
      <p:grpSpPr>
        <a:xfrm>
          <a:off x="0" y="0"/>
          <a:ext cx="0" cy="0"/>
          <a:chOff x="0" y="0"/>
          <a:chExt cx="0" cy="0"/>
        </a:xfrm>
      </p:grpSpPr>
      <p:grpSp>
        <p:nvGrpSpPr>
          <p:cNvPr id="30" name="Google Shape;30;p1"/>
          <p:cNvGrpSpPr/>
          <p:nvPr/>
        </p:nvGrpSpPr>
        <p:grpSpPr>
          <a:xfrm>
            <a:off x="0" y="-1425085"/>
            <a:ext cx="12192000" cy="8294177"/>
            <a:chOff x="0" y="-1425085"/>
            <a:chExt cx="12192000" cy="8294177"/>
          </a:xfrm>
        </p:grpSpPr>
        <p:sp>
          <p:nvSpPr>
            <p:cNvPr id="31" name="Google Shape;31;p1"/>
            <p:cNvSpPr/>
            <p:nvPr/>
          </p:nvSpPr>
          <p:spPr>
            <a:xfrm>
              <a:off x="0" y="-1425085"/>
              <a:ext cx="12192000" cy="6858000"/>
            </a:xfrm>
            <a:custGeom>
              <a:avLst/>
              <a:gdLst/>
              <a:ahLst/>
              <a:cxnLst/>
              <a:rect l="l" t="t" r="r" b="b"/>
              <a:pathLst>
                <a:path w="12192000" h="6733015" extrusionOk="0">
                  <a:moveTo>
                    <a:pt x="0" y="0"/>
                  </a:moveTo>
                  <a:lnTo>
                    <a:pt x="12192000" y="0"/>
                  </a:lnTo>
                  <a:lnTo>
                    <a:pt x="12192000" y="2397890"/>
                  </a:lnTo>
                  <a:lnTo>
                    <a:pt x="12165741" y="2467096"/>
                  </a:lnTo>
                  <a:cubicBezTo>
                    <a:pt x="11231517" y="4693115"/>
                    <a:pt x="8320606" y="6066837"/>
                    <a:pt x="5937537" y="6070335"/>
                  </a:cubicBezTo>
                  <a:cubicBezTo>
                    <a:pt x="3371155" y="6074102"/>
                    <a:pt x="317205" y="3962359"/>
                    <a:pt x="63269" y="6733015"/>
                  </a:cubicBezTo>
                  <a:lnTo>
                    <a:pt x="0" y="6019148"/>
                  </a:lnTo>
                  <a:lnTo>
                    <a:pt x="0" y="0"/>
                  </a:lnTo>
                  <a:close/>
                </a:path>
              </a:pathLst>
            </a:custGeom>
            <a:solidFill>
              <a:srgbClr val="DDEAF6">
                <a:alpha val="8588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32" name="Google Shape;32;p1"/>
            <p:cNvSpPr/>
            <p:nvPr/>
          </p:nvSpPr>
          <p:spPr>
            <a:xfrm>
              <a:off x="0" y="4484079"/>
              <a:ext cx="2299000" cy="2385013"/>
            </a:xfrm>
            <a:custGeom>
              <a:avLst/>
              <a:gdLst/>
              <a:ahLst/>
              <a:cxnLst/>
              <a:rect l="l" t="t" r="r" b="b"/>
              <a:pathLst>
                <a:path w="2299000" h="2385013" extrusionOk="0">
                  <a:moveTo>
                    <a:pt x="529465" y="0"/>
                  </a:moveTo>
                  <a:cubicBezTo>
                    <a:pt x="1506752" y="0"/>
                    <a:pt x="2299000" y="732180"/>
                    <a:pt x="2299000" y="1635370"/>
                  </a:cubicBezTo>
                  <a:cubicBezTo>
                    <a:pt x="2299000" y="1861168"/>
                    <a:pt x="2249485" y="2076277"/>
                    <a:pt x="2159941" y="2271930"/>
                  </a:cubicBezTo>
                  <a:lnTo>
                    <a:pt x="2100997" y="2385013"/>
                  </a:lnTo>
                  <a:lnTo>
                    <a:pt x="0" y="2385013"/>
                  </a:lnTo>
                  <a:lnTo>
                    <a:pt x="0" y="74626"/>
                  </a:lnTo>
                  <a:lnTo>
                    <a:pt x="3260" y="73523"/>
                  </a:lnTo>
                  <a:cubicBezTo>
                    <a:pt x="169488" y="25741"/>
                    <a:pt x="346224" y="0"/>
                    <a:pt x="529465" y="0"/>
                  </a:cubicBezTo>
                  <a:close/>
                </a:path>
              </a:pathLst>
            </a:custGeom>
            <a:solidFill>
              <a:srgbClr val="B4DE8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33" name="Google Shape;33;p1"/>
            <p:cNvSpPr/>
            <p:nvPr/>
          </p:nvSpPr>
          <p:spPr>
            <a:xfrm>
              <a:off x="10422465" y="1"/>
              <a:ext cx="1769535" cy="2483083"/>
            </a:xfrm>
            <a:custGeom>
              <a:avLst/>
              <a:gdLst/>
              <a:ahLst/>
              <a:cxnLst/>
              <a:rect l="l" t="t" r="r" b="b"/>
              <a:pathLst>
                <a:path w="1769535" h="2483083" extrusionOk="0">
                  <a:moveTo>
                    <a:pt x="258404" y="0"/>
                  </a:moveTo>
                  <a:lnTo>
                    <a:pt x="1769535" y="0"/>
                  </a:lnTo>
                  <a:lnTo>
                    <a:pt x="1769535" y="2483083"/>
                  </a:lnTo>
                  <a:cubicBezTo>
                    <a:pt x="792248" y="2483083"/>
                    <a:pt x="0" y="1750903"/>
                    <a:pt x="0" y="847713"/>
                  </a:cubicBezTo>
                  <a:cubicBezTo>
                    <a:pt x="0" y="565466"/>
                    <a:pt x="77368" y="299920"/>
                    <a:pt x="213573" y="68199"/>
                  </a:cubicBezTo>
                  <a:close/>
                </a:path>
              </a:pathLst>
            </a:custGeom>
            <a:solidFill>
              <a:srgbClr val="F4B0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grpSp>
      <p:sp>
        <p:nvSpPr>
          <p:cNvPr id="34" name="Google Shape;34;p1"/>
          <p:cNvSpPr txBox="1"/>
          <p:nvPr/>
        </p:nvSpPr>
        <p:spPr>
          <a:xfrm>
            <a:off x="1381125" y="366865"/>
            <a:ext cx="7153275" cy="306213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6000"/>
              <a:buFont typeface="Arial"/>
              <a:buNone/>
            </a:pPr>
            <a:r>
              <a:rPr lang="en-US" sz="6000" b="1" i="0" u="none" strike="noStrike" cap="none" dirty="0">
                <a:solidFill>
                  <a:schemeClr val="dk1"/>
                </a:solidFill>
                <a:latin typeface="Arial"/>
                <a:ea typeface="Arial"/>
                <a:cs typeface="Arial"/>
                <a:sym typeface="Arial"/>
              </a:rPr>
              <a:t>Inclusive Communication </a:t>
            </a:r>
            <a:endParaRPr dirty="0"/>
          </a:p>
          <a:p>
            <a:pPr marL="0" marR="0" lvl="0" indent="0" algn="l" rtl="0">
              <a:lnSpc>
                <a:spcPct val="100000"/>
              </a:lnSpc>
              <a:spcBef>
                <a:spcPts val="0"/>
              </a:spcBef>
              <a:spcAft>
                <a:spcPts val="0"/>
              </a:spcAft>
              <a:buClr>
                <a:srgbClr val="000000"/>
              </a:buClr>
              <a:buSzPts val="6000"/>
              <a:buFont typeface="Arial"/>
              <a:buNone/>
            </a:pPr>
            <a:endParaRPr sz="4400" b="1"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0"/>
              <a:buFont typeface="Arial"/>
              <a:buNone/>
            </a:pPr>
            <a:r>
              <a:rPr lang="en-US" sz="6000" b="1" i="0" u="none" strike="noStrike" cap="none" dirty="0">
                <a:solidFill>
                  <a:schemeClr val="dk1"/>
                </a:solidFill>
                <a:latin typeface="Arial"/>
                <a:ea typeface="Arial"/>
                <a:cs typeface="Arial"/>
                <a:sym typeface="Arial"/>
              </a:rPr>
              <a:t> </a:t>
            </a:r>
            <a:endParaRPr sz="6000" b="1" i="0" u="none" strike="noStrike" cap="none" dirty="0">
              <a:solidFill>
                <a:schemeClr val="dk1"/>
              </a:solidFill>
              <a:latin typeface="Arial"/>
              <a:ea typeface="Arial"/>
              <a:cs typeface="Arial"/>
              <a:sym typeface="Arial"/>
            </a:endParaRPr>
          </a:p>
        </p:txBody>
      </p:sp>
      <p:pic>
        <p:nvPicPr>
          <p:cNvPr id="35" name="Google Shape;35;p1" descr="Logo&#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601075" y="3686175"/>
            <a:ext cx="3333750" cy="3333750"/>
          </a:xfrm>
          <a:prstGeom prst="rect">
            <a:avLst/>
          </a:prstGeom>
          <a:noFill/>
          <a:ln>
            <a:noFill/>
          </a:ln>
        </p:spPr>
      </p:pic>
      <p:pic>
        <p:nvPicPr>
          <p:cNvPr id="36" name="Google Shape;36;p1" descr="Text&#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00075" y="6076743"/>
            <a:ext cx="1562100" cy="32772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7"/>
          <p:cNvSpPr/>
          <p:nvPr/>
        </p:nvSpPr>
        <p:spPr>
          <a:xfrm>
            <a:off x="0" y="0"/>
            <a:ext cx="12192000" cy="6858000"/>
          </a:xfrm>
          <a:prstGeom prst="rect">
            <a:avLst/>
          </a:prstGeom>
          <a:solidFill>
            <a:srgbClr val="EF915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pic>
        <p:nvPicPr>
          <p:cNvPr id="86" name="Google Shape;86;p7" descr="Text&#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00075" y="6076743"/>
            <a:ext cx="1562100" cy="327721"/>
          </a:xfrm>
          <a:prstGeom prst="rect">
            <a:avLst/>
          </a:prstGeom>
          <a:noFill/>
          <a:ln>
            <a:noFill/>
          </a:ln>
        </p:spPr>
      </p:pic>
      <p:pic>
        <p:nvPicPr>
          <p:cNvPr id="87" name="Google Shape;87;p7" descr="Logo&#10;&#10;Description automatically generated with medium confidence"/>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572751" y="57568"/>
            <a:ext cx="1247774" cy="1247774"/>
          </a:xfrm>
          <a:prstGeom prst="rect">
            <a:avLst/>
          </a:prstGeom>
          <a:noFill/>
          <a:ln>
            <a:noFill/>
          </a:ln>
        </p:spPr>
      </p:pic>
      <p:sp>
        <p:nvSpPr>
          <p:cNvPr id="88" name="Google Shape;88;p7"/>
          <p:cNvSpPr txBox="1"/>
          <p:nvPr/>
        </p:nvSpPr>
        <p:spPr>
          <a:xfrm>
            <a:off x="838200" y="1305342"/>
            <a:ext cx="7543800" cy="212365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1" i="0" u="none" strike="noStrike" cap="none" dirty="0">
                <a:solidFill>
                  <a:schemeClr val="lt1"/>
                </a:solidFill>
                <a:latin typeface="Arial"/>
                <a:ea typeface="Arial"/>
                <a:cs typeface="Arial"/>
                <a:sym typeface="Arial"/>
              </a:rPr>
              <a:t>02.</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600"/>
              <a:buFont typeface="Arial"/>
              <a:buNone/>
            </a:pPr>
            <a:r>
              <a:rPr lang="en-US" sz="6600" b="1" i="0" u="none" strike="noStrike" cap="none" dirty="0">
                <a:solidFill>
                  <a:schemeClr val="lt1"/>
                </a:solidFill>
                <a:latin typeface="Arial"/>
                <a:ea typeface="Arial"/>
                <a:cs typeface="Arial"/>
                <a:sym typeface="Arial"/>
              </a:rPr>
              <a:t>ACTIVITIES</a:t>
            </a:r>
            <a:endParaRPr sz="6600" b="1" i="0" u="none" strike="noStrike" cap="none" dirty="0">
              <a:solidFill>
                <a:schemeClr val="lt1"/>
              </a:solidFill>
              <a:latin typeface="Arial"/>
              <a:ea typeface="Arial"/>
              <a:cs typeface="Arial"/>
              <a:sym typeface="Arial"/>
            </a:endParaRPr>
          </a:p>
        </p:txBody>
      </p:sp>
      <p:sp>
        <p:nvSpPr>
          <p:cNvPr id="89" name="Google Shape;89;p7"/>
          <p:cNvSpPr txBox="1"/>
          <p:nvPr/>
        </p:nvSpPr>
        <p:spPr>
          <a:xfrm>
            <a:off x="937684" y="3759621"/>
            <a:ext cx="6477000" cy="1938952"/>
          </a:xfrm>
          <a:prstGeom prst="rect">
            <a:avLst/>
          </a:prstGeom>
          <a:noFill/>
          <a:ln>
            <a:noFill/>
          </a:ln>
        </p:spPr>
        <p:txBody>
          <a:bodyPr spcFirstLastPara="1" wrap="square" lIns="91425" tIns="45700" rIns="91425" bIns="45700" anchor="t" anchorCtr="0">
            <a:spAutoFit/>
          </a:bodyPr>
          <a:lstStyle/>
          <a:p>
            <a:pPr marL="342900" marR="0" lvl="0" indent="-342900" algn="just" rtl="0">
              <a:lnSpc>
                <a:spcPct val="150000"/>
              </a:lnSpc>
              <a:spcBef>
                <a:spcPts val="0"/>
              </a:spcBef>
              <a:spcAft>
                <a:spcPts val="0"/>
              </a:spcAft>
              <a:buClr>
                <a:srgbClr val="000000"/>
              </a:buClr>
              <a:buSzPts val="2000"/>
              <a:buFont typeface="Noto Sans Symbols"/>
              <a:buChar char="⮚"/>
            </a:pPr>
            <a:r>
              <a:rPr lang="en-US" sz="2000" b="0" i="0" u="none" strike="noStrike" cap="none" dirty="0">
                <a:solidFill>
                  <a:schemeClr val="lt1"/>
                </a:solidFill>
                <a:latin typeface="Arial"/>
                <a:ea typeface="Arial"/>
                <a:cs typeface="Arial"/>
                <a:sym typeface="Arial"/>
              </a:rPr>
              <a:t>Exploring Key Terms </a:t>
            </a:r>
            <a:endParaRPr dirty="0"/>
          </a:p>
          <a:p>
            <a:pPr marL="342900" marR="0" lvl="0" indent="-342900" algn="just" rtl="0">
              <a:lnSpc>
                <a:spcPct val="150000"/>
              </a:lnSpc>
              <a:spcBef>
                <a:spcPts val="0"/>
              </a:spcBef>
              <a:spcAft>
                <a:spcPts val="0"/>
              </a:spcAft>
              <a:buClr>
                <a:srgbClr val="000000"/>
              </a:buClr>
              <a:buSzPts val="2000"/>
              <a:buFont typeface="Noto Sans Symbols"/>
              <a:buChar char="⮚"/>
            </a:pPr>
            <a:r>
              <a:rPr lang="en-US" sz="2000" b="0" i="0" u="none" strike="noStrike" cap="none" dirty="0">
                <a:solidFill>
                  <a:schemeClr val="lt1"/>
                </a:solidFill>
                <a:latin typeface="Arial"/>
                <a:ea typeface="Arial"/>
                <a:cs typeface="Arial"/>
                <a:sym typeface="Arial"/>
              </a:rPr>
              <a:t>Impact of Language and Tone </a:t>
            </a:r>
            <a:endParaRPr dirty="0"/>
          </a:p>
          <a:p>
            <a:pPr marL="342900" marR="0" lvl="0" indent="-342900" algn="just" rtl="0">
              <a:lnSpc>
                <a:spcPct val="150000"/>
              </a:lnSpc>
              <a:spcBef>
                <a:spcPts val="0"/>
              </a:spcBef>
              <a:spcAft>
                <a:spcPts val="0"/>
              </a:spcAft>
              <a:buClr>
                <a:srgbClr val="000000"/>
              </a:buClr>
              <a:buSzPts val="2000"/>
              <a:buFont typeface="Noto Sans Symbols"/>
              <a:buChar char="⮚"/>
            </a:pPr>
            <a:r>
              <a:rPr lang="en-US" sz="2000" b="0" i="0" u="none" strike="noStrike" cap="none" dirty="0">
                <a:solidFill>
                  <a:schemeClr val="lt1"/>
                </a:solidFill>
                <a:latin typeface="Arial"/>
                <a:ea typeface="Arial"/>
                <a:cs typeface="Arial"/>
                <a:sym typeface="Arial"/>
              </a:rPr>
              <a:t>Micro-aggressions and Micro-affirmations </a:t>
            </a:r>
            <a:endParaRPr dirty="0"/>
          </a:p>
          <a:p>
            <a:pPr marL="342900" marR="0" lvl="0" indent="-342900" algn="just" rtl="0">
              <a:lnSpc>
                <a:spcPct val="150000"/>
              </a:lnSpc>
              <a:spcBef>
                <a:spcPts val="0"/>
              </a:spcBef>
              <a:spcAft>
                <a:spcPts val="0"/>
              </a:spcAft>
              <a:buClr>
                <a:srgbClr val="000000"/>
              </a:buClr>
              <a:buSzPts val="2000"/>
              <a:buFont typeface="Noto Sans Symbols"/>
              <a:buChar char="⮚"/>
            </a:pPr>
            <a:r>
              <a:rPr lang="en-US" sz="2000" b="0" i="0" u="none" strike="noStrike" cap="none" dirty="0">
                <a:solidFill>
                  <a:schemeClr val="lt1"/>
                </a:solidFill>
                <a:latin typeface="Arial"/>
                <a:ea typeface="Arial"/>
                <a:cs typeface="Arial"/>
                <a:sym typeface="Arial"/>
              </a:rPr>
              <a:t>Non-verbal Communication</a:t>
            </a: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txBox="1"/>
          <p:nvPr/>
        </p:nvSpPr>
        <p:spPr>
          <a:xfrm>
            <a:off x="5023556" y="1622878"/>
            <a:ext cx="6795911" cy="95410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3200" b="1" i="0" u="none" strike="noStrike" cap="none" dirty="0">
                <a:solidFill>
                  <a:schemeClr val="lt1"/>
                </a:solidFill>
                <a:latin typeface="Arial"/>
                <a:ea typeface="Arial"/>
                <a:cs typeface="Arial"/>
                <a:sym typeface="Arial"/>
              </a:rPr>
              <a:t>Activity 1 - Exploring Key Terms</a:t>
            </a:r>
            <a:endParaRPr sz="3200" b="1" i="0" u="none" strike="noStrike" cap="none" dirty="0">
              <a:solidFill>
                <a:srgbClr val="000000"/>
              </a:solidFill>
              <a:latin typeface="Arial"/>
              <a:ea typeface="Arial"/>
              <a:cs typeface="Arial"/>
              <a:sym typeface="Arial"/>
            </a:endParaRPr>
          </a:p>
        </p:txBody>
      </p:sp>
      <p:cxnSp>
        <p:nvCxnSpPr>
          <p:cNvPr id="95" name="Google Shape;95;p10"/>
          <p:cNvCxnSpPr/>
          <p:nvPr/>
        </p:nvCxnSpPr>
        <p:spPr>
          <a:xfrm>
            <a:off x="5468144" y="2430913"/>
            <a:ext cx="1255711" cy="0"/>
          </a:xfrm>
          <a:prstGeom prst="straightConnector1">
            <a:avLst/>
          </a:prstGeom>
          <a:noFill/>
          <a:ln w="28575" cap="flat" cmpd="sng">
            <a:solidFill>
              <a:srgbClr val="92C340"/>
            </a:solidFill>
            <a:prstDash val="solid"/>
            <a:miter lim="800000"/>
            <a:headEnd type="none" w="sm" len="sm"/>
            <a:tailEnd type="none" w="sm" len="sm"/>
          </a:ln>
        </p:spPr>
      </p:cxnSp>
      <p:pic>
        <p:nvPicPr>
          <p:cNvPr id="96" name="Google Shape;96;p1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69677" y="1184315"/>
            <a:ext cx="4506293" cy="4505353"/>
          </a:xfrm>
          <a:prstGeom prst="ellipse">
            <a:avLst/>
          </a:prstGeom>
          <a:noFill/>
          <a:ln w="38100" cap="flat" cmpd="sng">
            <a:solidFill>
              <a:schemeClr val="lt1"/>
            </a:solidFill>
            <a:prstDash val="solid"/>
            <a:round/>
            <a:headEnd type="none" w="sm" len="sm"/>
            <a:tailEnd type="none" w="sm" len="sm"/>
          </a:ln>
        </p:spPr>
      </p:pic>
      <p:pic>
        <p:nvPicPr>
          <p:cNvPr id="97" name="Google Shape;97;p10" descr="Text&#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99791" y="6228842"/>
            <a:ext cx="1562100" cy="327721"/>
          </a:xfrm>
          <a:prstGeom prst="rect">
            <a:avLst/>
          </a:prstGeom>
          <a:noFill/>
          <a:ln>
            <a:noFill/>
          </a:ln>
        </p:spPr>
      </p:pic>
      <p:pic>
        <p:nvPicPr>
          <p:cNvPr id="98" name="Google Shape;98;p10" descr="Logo&#10;&#10;Description automatically generated"/>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99791" y="19881"/>
            <a:ext cx="1250519" cy="1250519"/>
          </a:xfrm>
          <a:prstGeom prst="rect">
            <a:avLst/>
          </a:prstGeom>
          <a:noFill/>
          <a:ln>
            <a:noFill/>
          </a:ln>
        </p:spPr>
      </p:pic>
      <p:sp>
        <p:nvSpPr>
          <p:cNvPr id="2" name="Google Shape;106;p39">
            <a:extLst>
              <a:ext uri="{FF2B5EF4-FFF2-40B4-BE49-F238E27FC236}">
                <a16:creationId xmlns:a16="http://schemas.microsoft.com/office/drawing/2014/main" id="{24A0A49B-DBA6-C287-9BC2-BCAEFD3BC91F}"/>
              </a:ext>
            </a:extLst>
          </p:cNvPr>
          <p:cNvSpPr txBox="1"/>
          <p:nvPr/>
        </p:nvSpPr>
        <p:spPr>
          <a:xfrm>
            <a:off x="5322724" y="2735800"/>
            <a:ext cx="5977453" cy="825675"/>
          </a:xfrm>
          <a:prstGeom prst="rect">
            <a:avLst/>
          </a:prstGeom>
          <a:noFill/>
          <a:ln>
            <a:noFill/>
          </a:ln>
        </p:spPr>
        <p:txBody>
          <a:bodyPr spcFirstLastPara="1" wrap="square" lIns="91425" tIns="45700" rIns="91425" bIns="45700" anchor="t" anchorCtr="0">
            <a:noAutofit/>
          </a:bodyPr>
          <a:lstStyle/>
          <a:p>
            <a:pPr marR="0" lvl="0" algn="just" rtl="0">
              <a:lnSpc>
                <a:spcPct val="150000"/>
              </a:lnSpc>
              <a:spcBef>
                <a:spcPts val="0"/>
              </a:spcBef>
              <a:spcAft>
                <a:spcPts val="0"/>
              </a:spcAft>
              <a:buClr>
                <a:srgbClr val="EF9152"/>
              </a:buClr>
              <a:buSzPts val="2000"/>
            </a:pPr>
            <a:r>
              <a:rPr lang="en-GB" sz="2000" b="0" i="0" u="none" strike="noStrike" cap="none" dirty="0">
                <a:solidFill>
                  <a:schemeClr val="tx1"/>
                </a:solidFill>
                <a:latin typeface="Arial"/>
                <a:ea typeface="Arial"/>
                <a:cs typeface="Arial"/>
                <a:sym typeface="Arial"/>
              </a:rPr>
              <a:t>This activity aims to help learners define key terms related to inclusive communication such as cultural competence, active listening, and empathy.</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14" name="Google Shape;114;p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48044" y="1303173"/>
            <a:ext cx="4296566" cy="4296124"/>
          </a:xfrm>
          <a:custGeom>
            <a:avLst/>
            <a:gdLst/>
            <a:ahLst/>
            <a:cxnLst/>
            <a:rect l="l" t="t" r="r" b="b"/>
            <a:pathLst>
              <a:path w="4926934" h="4926427" extrusionOk="0">
                <a:moveTo>
                  <a:pt x="2427844" y="14"/>
                </a:moveTo>
                <a:cubicBezTo>
                  <a:pt x="2591185" y="-1028"/>
                  <a:pt x="2754923" y="60243"/>
                  <a:pt x="2880342" y="184073"/>
                </a:cubicBezTo>
                <a:lnTo>
                  <a:pt x="4737106" y="2017302"/>
                </a:lnTo>
                <a:cubicBezTo>
                  <a:pt x="4987945" y="2264962"/>
                  <a:pt x="4990522" y="2669075"/>
                  <a:pt x="4742863" y="2919914"/>
                </a:cubicBezTo>
                <a:lnTo>
                  <a:pt x="2949204" y="4736599"/>
                </a:lnTo>
                <a:cubicBezTo>
                  <a:pt x="2701544" y="4987438"/>
                  <a:pt x="2297431" y="4990015"/>
                  <a:pt x="2046592" y="4742356"/>
                </a:cubicBezTo>
                <a:lnTo>
                  <a:pt x="189829" y="2909126"/>
                </a:lnTo>
                <a:cubicBezTo>
                  <a:pt x="-61010" y="2661466"/>
                  <a:pt x="-63588" y="2257353"/>
                  <a:pt x="184072" y="2006514"/>
                </a:cubicBezTo>
                <a:lnTo>
                  <a:pt x="1977730" y="189830"/>
                </a:lnTo>
                <a:cubicBezTo>
                  <a:pt x="2101560" y="64410"/>
                  <a:pt x="2264504" y="1056"/>
                  <a:pt x="2427844" y="14"/>
                </a:cubicBezTo>
                <a:close/>
              </a:path>
            </a:pathLst>
          </a:custGeom>
          <a:noFill/>
          <a:ln>
            <a:noFill/>
          </a:ln>
        </p:spPr>
      </p:pic>
      <p:sp>
        <p:nvSpPr>
          <p:cNvPr id="115" name="Google Shape;115;p8"/>
          <p:cNvSpPr/>
          <p:nvPr/>
        </p:nvSpPr>
        <p:spPr>
          <a:xfrm rot="2678075" flipH="1">
            <a:off x="1179644" y="3760301"/>
            <a:ext cx="865076" cy="852537"/>
          </a:xfrm>
          <a:prstGeom prst="roundRect">
            <a:avLst>
              <a:gd name="adj" fmla="val 16667"/>
            </a:avLst>
          </a:prstGeom>
          <a:solidFill>
            <a:srgbClr val="92C3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116" name="Google Shape;116;p8"/>
          <p:cNvSpPr txBox="1"/>
          <p:nvPr/>
        </p:nvSpPr>
        <p:spPr>
          <a:xfrm>
            <a:off x="5691883" y="1129042"/>
            <a:ext cx="6400799" cy="133882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700"/>
              <a:buFont typeface="Arial"/>
              <a:buNone/>
            </a:pPr>
            <a:r>
              <a:rPr lang="en-US" sz="4400" b="1" i="0" u="none" strike="noStrike" cap="none" dirty="0">
                <a:solidFill>
                  <a:srgbClr val="3F3F3F"/>
                </a:solidFill>
                <a:latin typeface="Arial"/>
                <a:ea typeface="Arial"/>
                <a:cs typeface="Arial"/>
                <a:sym typeface="Arial"/>
              </a:rPr>
              <a:t>Activity 1 </a:t>
            </a:r>
            <a:r>
              <a:rPr lang="en-US" sz="4400" b="1" i="0" u="none" strike="noStrike" cap="none" dirty="0">
                <a:solidFill>
                  <a:srgbClr val="EF9152"/>
                </a:solidFill>
                <a:latin typeface="Arial"/>
                <a:ea typeface="Arial"/>
                <a:cs typeface="Arial"/>
                <a:sym typeface="Arial"/>
              </a:rPr>
              <a:t>Instructions</a:t>
            </a:r>
            <a:endParaRPr sz="4400" b="1" i="0" u="none" strike="noStrike" cap="none" dirty="0">
              <a:solidFill>
                <a:srgbClr val="EF9152"/>
              </a:solidFill>
              <a:latin typeface="Arial"/>
              <a:ea typeface="Arial"/>
              <a:cs typeface="Arial"/>
              <a:sym typeface="Arial"/>
            </a:endParaRPr>
          </a:p>
        </p:txBody>
      </p:sp>
      <p:sp>
        <p:nvSpPr>
          <p:cNvPr id="117" name="Google Shape;117;p8"/>
          <p:cNvSpPr txBox="1"/>
          <p:nvPr/>
        </p:nvSpPr>
        <p:spPr>
          <a:xfrm>
            <a:off x="5531556" y="2379561"/>
            <a:ext cx="6191257" cy="3849281"/>
          </a:xfrm>
          <a:prstGeom prst="rect">
            <a:avLst/>
          </a:prstGeom>
          <a:noFill/>
          <a:ln>
            <a:noFill/>
          </a:ln>
        </p:spPr>
        <p:txBody>
          <a:bodyPr spcFirstLastPara="1" wrap="square" lIns="91425" tIns="45700" rIns="91425" bIns="45700" anchor="t" anchorCtr="0">
            <a:noAutofit/>
          </a:bodyPr>
          <a:lstStyle/>
          <a:p>
            <a:pPr marL="0" marR="0" lvl="0" indent="0" algn="just" rtl="0">
              <a:lnSpc>
                <a:spcPct val="150000"/>
              </a:lnSpc>
              <a:spcBef>
                <a:spcPts val="0"/>
              </a:spcBef>
              <a:spcAft>
                <a:spcPts val="0"/>
              </a:spcAft>
              <a:buNone/>
            </a:pPr>
            <a:r>
              <a:rPr lang="en-US" sz="2000" b="1" i="0" u="none" strike="noStrike" cap="none" dirty="0">
                <a:solidFill>
                  <a:srgbClr val="595959"/>
                </a:solidFill>
                <a:latin typeface="Arial"/>
                <a:ea typeface="Arial"/>
                <a:cs typeface="Arial"/>
                <a:sym typeface="Arial"/>
              </a:rPr>
              <a:t>Step 1</a:t>
            </a:r>
            <a:r>
              <a:rPr lang="en-US" sz="2000" b="1" i="0" u="none" strike="noStrike" cap="none" dirty="0">
                <a:solidFill>
                  <a:srgbClr val="000000"/>
                </a:solidFill>
                <a:latin typeface="Arial"/>
                <a:ea typeface="Arial"/>
                <a:cs typeface="Arial"/>
                <a:sym typeface="Arial"/>
              </a:rPr>
              <a:t> </a:t>
            </a:r>
            <a:r>
              <a:rPr lang="en-US" sz="2000" b="0" i="0" u="none" strike="noStrike" cap="none" dirty="0">
                <a:solidFill>
                  <a:srgbClr val="7F7F7F"/>
                </a:solidFill>
                <a:latin typeface="Arial"/>
                <a:ea typeface="Arial"/>
                <a:cs typeface="Arial"/>
                <a:sym typeface="Arial"/>
              </a:rPr>
              <a:t>Trainer will describe the key terms related to inclusive communication such as cultural competence, active listening, and empathy. </a:t>
            </a:r>
            <a:endParaRPr dirty="0"/>
          </a:p>
          <a:p>
            <a:pPr marL="0" marR="0" lvl="0" indent="0" algn="just" rtl="0">
              <a:lnSpc>
                <a:spcPct val="150000"/>
              </a:lnSpc>
              <a:spcBef>
                <a:spcPts val="0"/>
              </a:spcBef>
              <a:spcAft>
                <a:spcPts val="0"/>
              </a:spcAft>
              <a:buNone/>
            </a:pPr>
            <a:r>
              <a:rPr lang="en-US" sz="2000" b="1" i="0" u="none" strike="noStrike" cap="none" dirty="0">
                <a:solidFill>
                  <a:srgbClr val="595959"/>
                </a:solidFill>
                <a:latin typeface="Arial"/>
                <a:ea typeface="Arial"/>
                <a:cs typeface="Arial"/>
                <a:sym typeface="Arial"/>
              </a:rPr>
              <a:t>Step 2</a:t>
            </a:r>
            <a:r>
              <a:rPr lang="en-US" sz="2000" b="1" i="0" u="none" strike="noStrike" cap="none" dirty="0">
                <a:solidFill>
                  <a:srgbClr val="000000"/>
                </a:solidFill>
                <a:latin typeface="Arial"/>
                <a:ea typeface="Arial"/>
                <a:cs typeface="Arial"/>
                <a:sym typeface="Arial"/>
              </a:rPr>
              <a:t> </a:t>
            </a:r>
            <a:r>
              <a:rPr lang="en-US" sz="2000" b="0" i="0" u="none" strike="noStrike" cap="none" dirty="0">
                <a:solidFill>
                  <a:srgbClr val="7F7F7F"/>
                </a:solidFill>
                <a:latin typeface="Arial"/>
                <a:ea typeface="Arial"/>
                <a:cs typeface="Arial"/>
                <a:sym typeface="Arial"/>
              </a:rPr>
              <a:t>Trainer will provide examples of each term and encourage participants to share their own examples. </a:t>
            </a:r>
            <a:endParaRPr dirty="0"/>
          </a:p>
          <a:p>
            <a:pPr marL="0" marR="0" lvl="0" indent="0" algn="just" rtl="0">
              <a:lnSpc>
                <a:spcPct val="150000"/>
              </a:lnSpc>
              <a:spcBef>
                <a:spcPts val="0"/>
              </a:spcBef>
              <a:spcAft>
                <a:spcPts val="0"/>
              </a:spcAft>
              <a:buNone/>
            </a:pPr>
            <a:r>
              <a:rPr lang="en-US" sz="2000" b="1" i="0" u="none" strike="noStrike" cap="none" dirty="0">
                <a:solidFill>
                  <a:srgbClr val="595959"/>
                </a:solidFill>
                <a:latin typeface="Arial"/>
                <a:ea typeface="Arial"/>
                <a:cs typeface="Arial"/>
                <a:sym typeface="Arial"/>
              </a:rPr>
              <a:t>Step 3</a:t>
            </a:r>
            <a:r>
              <a:rPr lang="en-US" sz="2000" b="1" i="0" u="none" strike="noStrike" cap="none" dirty="0">
                <a:solidFill>
                  <a:srgbClr val="000000"/>
                </a:solidFill>
                <a:latin typeface="Arial"/>
                <a:ea typeface="Arial"/>
                <a:cs typeface="Arial"/>
                <a:sym typeface="Arial"/>
              </a:rPr>
              <a:t> </a:t>
            </a:r>
            <a:r>
              <a:rPr lang="en-US" sz="2000" b="0" i="0" u="none" strike="noStrike" cap="none" dirty="0">
                <a:solidFill>
                  <a:srgbClr val="7F7F7F"/>
                </a:solidFill>
                <a:latin typeface="Arial"/>
                <a:ea typeface="Arial"/>
                <a:cs typeface="Arial"/>
                <a:sym typeface="Arial"/>
              </a:rPr>
              <a:t>Participants receive handouts and are asked them to write down their own definitions of each term.</a:t>
            </a:r>
            <a:endParaRPr dirty="0"/>
          </a:p>
        </p:txBody>
      </p:sp>
      <p:cxnSp>
        <p:nvCxnSpPr>
          <p:cNvPr id="118" name="Google Shape;118;p8"/>
          <p:cNvCxnSpPr/>
          <p:nvPr/>
        </p:nvCxnSpPr>
        <p:spPr>
          <a:xfrm>
            <a:off x="6212622" y="2133898"/>
            <a:ext cx="1255711" cy="0"/>
          </a:xfrm>
          <a:prstGeom prst="straightConnector1">
            <a:avLst/>
          </a:prstGeom>
          <a:noFill/>
          <a:ln w="28575" cap="flat" cmpd="sng">
            <a:solidFill>
              <a:srgbClr val="92C340"/>
            </a:solidFill>
            <a:prstDash val="solid"/>
            <a:miter lim="800000"/>
            <a:headEnd type="none" w="sm" len="sm"/>
            <a:tailEnd type="none" w="sm" len="sm"/>
          </a:ln>
        </p:spPr>
      </p:cxnSp>
      <p:pic>
        <p:nvPicPr>
          <p:cNvPr id="119" name="Google Shape;119;p8" descr="Text&#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99791" y="6228842"/>
            <a:ext cx="1562100" cy="327721"/>
          </a:xfrm>
          <a:prstGeom prst="rect">
            <a:avLst/>
          </a:prstGeom>
          <a:noFill/>
          <a:ln>
            <a:noFill/>
          </a:ln>
        </p:spPr>
      </p:pic>
      <p:pic>
        <p:nvPicPr>
          <p:cNvPr id="120" name="Google Shape;120;p8" descr="Logo&#10;&#10;Description automatically generated"/>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0561841" y="37876"/>
            <a:ext cx="1250519" cy="125051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40"/>
          <p:cNvSpPr txBox="1"/>
          <p:nvPr/>
        </p:nvSpPr>
        <p:spPr>
          <a:xfrm>
            <a:off x="5294489" y="1622878"/>
            <a:ext cx="6412089" cy="95410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3200" b="1" i="0" u="none" strike="noStrike" cap="none" dirty="0">
                <a:solidFill>
                  <a:schemeClr val="lt1"/>
                </a:solidFill>
                <a:latin typeface="Arial"/>
                <a:ea typeface="Arial"/>
                <a:cs typeface="Arial"/>
                <a:sym typeface="Arial"/>
              </a:rPr>
              <a:t>Activity 2: Impact of Language and Tone in the Workplace</a:t>
            </a:r>
            <a:endParaRPr sz="3200" b="1" i="0" u="none" strike="noStrike" cap="none" dirty="0">
              <a:solidFill>
                <a:srgbClr val="000000"/>
              </a:solidFill>
              <a:latin typeface="Arial"/>
              <a:ea typeface="Arial"/>
              <a:cs typeface="Arial"/>
              <a:sym typeface="Arial"/>
            </a:endParaRPr>
          </a:p>
        </p:txBody>
      </p:sp>
      <p:cxnSp>
        <p:nvCxnSpPr>
          <p:cNvPr id="126" name="Google Shape;126;p40"/>
          <p:cNvCxnSpPr/>
          <p:nvPr/>
        </p:nvCxnSpPr>
        <p:spPr>
          <a:xfrm>
            <a:off x="5793602" y="2916334"/>
            <a:ext cx="1255711" cy="0"/>
          </a:xfrm>
          <a:prstGeom prst="straightConnector1">
            <a:avLst/>
          </a:prstGeom>
          <a:noFill/>
          <a:ln w="28575" cap="flat" cmpd="sng">
            <a:solidFill>
              <a:srgbClr val="92C340"/>
            </a:solidFill>
            <a:prstDash val="solid"/>
            <a:miter lim="800000"/>
            <a:headEnd type="none" w="sm" len="sm"/>
            <a:tailEnd type="none" w="sm" len="sm"/>
          </a:ln>
        </p:spPr>
      </p:cxnSp>
      <p:pic>
        <p:nvPicPr>
          <p:cNvPr id="127" name="Google Shape;127;p40" descr="Woman discussing in meeting"/>
          <p:cNvPicPr preferRelativeResize="0"/>
          <p:nvPr/>
        </p:nvPicPr>
        <p:blipFill>
          <a:blip r:embed="rId3"/>
          <a:srcRect l="18567" r="18567"/>
          <a:stretch/>
        </p:blipFill>
        <p:spPr>
          <a:xfrm>
            <a:off x="669677" y="1184315"/>
            <a:ext cx="4506293" cy="4505353"/>
          </a:xfrm>
          <a:prstGeom prst="ellipse">
            <a:avLst/>
          </a:prstGeom>
          <a:noFill/>
          <a:ln w="38100" cap="flat" cmpd="sng">
            <a:solidFill>
              <a:schemeClr val="lt1"/>
            </a:solidFill>
            <a:prstDash val="solid"/>
            <a:round/>
            <a:headEnd type="none" w="sm" len="sm"/>
            <a:tailEnd type="none" w="sm" len="sm"/>
          </a:ln>
        </p:spPr>
      </p:pic>
      <p:pic>
        <p:nvPicPr>
          <p:cNvPr id="128" name="Google Shape;128;p40" descr="Text&#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99791" y="6228842"/>
            <a:ext cx="1562100" cy="327721"/>
          </a:xfrm>
          <a:prstGeom prst="rect">
            <a:avLst/>
          </a:prstGeom>
          <a:noFill/>
          <a:ln>
            <a:noFill/>
          </a:ln>
        </p:spPr>
      </p:pic>
      <p:pic>
        <p:nvPicPr>
          <p:cNvPr id="129" name="Google Shape;129;p40" descr="Logo&#10;&#10;Description automatically generated"/>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99791" y="19881"/>
            <a:ext cx="1250519" cy="1250519"/>
          </a:xfrm>
          <a:prstGeom prst="rect">
            <a:avLst/>
          </a:prstGeom>
          <a:noFill/>
          <a:ln>
            <a:noFill/>
          </a:ln>
        </p:spPr>
      </p:pic>
      <p:sp>
        <p:nvSpPr>
          <p:cNvPr id="2" name="Google Shape;137;p41">
            <a:extLst>
              <a:ext uri="{FF2B5EF4-FFF2-40B4-BE49-F238E27FC236}">
                <a16:creationId xmlns:a16="http://schemas.microsoft.com/office/drawing/2014/main" id="{3B4C27FA-FF5E-32C0-BC0D-776170406353}"/>
              </a:ext>
            </a:extLst>
          </p:cNvPr>
          <p:cNvSpPr txBox="1"/>
          <p:nvPr/>
        </p:nvSpPr>
        <p:spPr>
          <a:xfrm>
            <a:off x="5364624" y="3115991"/>
            <a:ext cx="5913366" cy="825675"/>
          </a:xfrm>
          <a:prstGeom prst="rect">
            <a:avLst/>
          </a:prstGeom>
          <a:noFill/>
          <a:ln>
            <a:noFill/>
          </a:ln>
        </p:spPr>
        <p:txBody>
          <a:bodyPr spcFirstLastPara="1" wrap="square" lIns="91425" tIns="45700" rIns="91425" bIns="45700" anchor="t" anchorCtr="0">
            <a:noAutofit/>
          </a:bodyPr>
          <a:lstStyle/>
          <a:p>
            <a:pPr marR="0" lvl="0" algn="just" rtl="0">
              <a:lnSpc>
                <a:spcPct val="150000"/>
              </a:lnSpc>
              <a:spcBef>
                <a:spcPts val="0"/>
              </a:spcBef>
              <a:spcAft>
                <a:spcPts val="0"/>
              </a:spcAft>
              <a:buClr>
                <a:srgbClr val="EF9152"/>
              </a:buClr>
              <a:buSzPts val="2000"/>
            </a:pPr>
            <a:r>
              <a:rPr lang="en-US" sz="2000" b="0" i="0" u="none" strike="noStrike" cap="none" dirty="0">
                <a:solidFill>
                  <a:schemeClr val="tx1"/>
                </a:solidFill>
                <a:latin typeface="Arial"/>
                <a:ea typeface="Arial"/>
                <a:cs typeface="Arial"/>
                <a:sym typeface="Arial"/>
              </a:rPr>
              <a:t>This activity is designed to help learners understand how language and tone can influence workplace relationships and culture.</a:t>
            </a:r>
            <a:endParaRPr sz="2000" b="0" i="0" u="none" strike="noStrike" cap="none" dirty="0">
              <a:solidFill>
                <a:schemeClr val="tx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5" name="Google Shape;145;p42" descr="Round stone on desert"/>
          <p:cNvPicPr preferRelativeResize="0"/>
          <p:nvPr/>
        </p:nvPicPr>
        <p:blipFill>
          <a:blip r:embed="rId3"/>
          <a:srcRect/>
          <a:stretch/>
        </p:blipFill>
        <p:spPr>
          <a:xfrm>
            <a:off x="748044" y="2021896"/>
            <a:ext cx="4296566" cy="2858677"/>
          </a:xfrm>
          <a:custGeom>
            <a:avLst/>
            <a:gdLst/>
            <a:ahLst/>
            <a:cxnLst/>
            <a:rect l="l" t="t" r="r" b="b"/>
            <a:pathLst>
              <a:path w="4926934" h="4926427" extrusionOk="0">
                <a:moveTo>
                  <a:pt x="2427844" y="14"/>
                </a:moveTo>
                <a:cubicBezTo>
                  <a:pt x="2591185" y="-1028"/>
                  <a:pt x="2754923" y="60243"/>
                  <a:pt x="2880342" y="184073"/>
                </a:cubicBezTo>
                <a:lnTo>
                  <a:pt x="4737106" y="2017302"/>
                </a:lnTo>
                <a:cubicBezTo>
                  <a:pt x="4987945" y="2264962"/>
                  <a:pt x="4990522" y="2669075"/>
                  <a:pt x="4742863" y="2919914"/>
                </a:cubicBezTo>
                <a:lnTo>
                  <a:pt x="2949204" y="4736599"/>
                </a:lnTo>
                <a:cubicBezTo>
                  <a:pt x="2701544" y="4987438"/>
                  <a:pt x="2297431" y="4990015"/>
                  <a:pt x="2046592" y="4742356"/>
                </a:cubicBezTo>
                <a:lnTo>
                  <a:pt x="189829" y="2909126"/>
                </a:lnTo>
                <a:cubicBezTo>
                  <a:pt x="-61010" y="2661466"/>
                  <a:pt x="-63588" y="2257353"/>
                  <a:pt x="184072" y="2006514"/>
                </a:cubicBezTo>
                <a:lnTo>
                  <a:pt x="1977730" y="189830"/>
                </a:lnTo>
                <a:cubicBezTo>
                  <a:pt x="2101560" y="64410"/>
                  <a:pt x="2264504" y="1056"/>
                  <a:pt x="2427844" y="14"/>
                </a:cubicBezTo>
                <a:close/>
              </a:path>
            </a:pathLst>
          </a:custGeom>
          <a:noFill/>
          <a:ln>
            <a:noFill/>
          </a:ln>
        </p:spPr>
      </p:pic>
      <p:sp>
        <p:nvSpPr>
          <p:cNvPr id="146" name="Google Shape;146;p42"/>
          <p:cNvSpPr/>
          <p:nvPr/>
        </p:nvSpPr>
        <p:spPr>
          <a:xfrm rot="2678075" flipH="1">
            <a:off x="1179644" y="3760301"/>
            <a:ext cx="865076" cy="852537"/>
          </a:xfrm>
          <a:prstGeom prst="roundRect">
            <a:avLst>
              <a:gd name="adj" fmla="val 16667"/>
            </a:avLst>
          </a:prstGeom>
          <a:solidFill>
            <a:srgbClr val="92C3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147" name="Google Shape;147;p42"/>
          <p:cNvSpPr txBox="1"/>
          <p:nvPr/>
        </p:nvSpPr>
        <p:spPr>
          <a:xfrm>
            <a:off x="5691883" y="1129042"/>
            <a:ext cx="6400799" cy="133882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700"/>
              <a:buFont typeface="Arial"/>
              <a:buNone/>
            </a:pPr>
            <a:r>
              <a:rPr lang="en-US" sz="4400" b="1" i="0" u="none" strike="noStrike" cap="none" dirty="0">
                <a:solidFill>
                  <a:srgbClr val="3F3F3F"/>
                </a:solidFill>
                <a:latin typeface="Arial"/>
                <a:ea typeface="Arial"/>
                <a:cs typeface="Arial"/>
                <a:sym typeface="Arial"/>
              </a:rPr>
              <a:t>Activity 2 </a:t>
            </a:r>
            <a:r>
              <a:rPr lang="en-US" sz="4400" b="1" i="0" u="none" strike="noStrike" cap="none" dirty="0">
                <a:solidFill>
                  <a:srgbClr val="EF9152"/>
                </a:solidFill>
                <a:latin typeface="Arial"/>
                <a:ea typeface="Arial"/>
                <a:cs typeface="Arial"/>
                <a:sym typeface="Arial"/>
              </a:rPr>
              <a:t>Instructions</a:t>
            </a:r>
            <a:endParaRPr sz="4400" b="1" i="0" u="none" strike="noStrike" cap="none" dirty="0">
              <a:solidFill>
                <a:srgbClr val="EF9152"/>
              </a:solidFill>
              <a:latin typeface="Arial"/>
              <a:ea typeface="Arial"/>
              <a:cs typeface="Arial"/>
              <a:sym typeface="Arial"/>
            </a:endParaRPr>
          </a:p>
        </p:txBody>
      </p:sp>
      <p:cxnSp>
        <p:nvCxnSpPr>
          <p:cNvPr id="148" name="Google Shape;148;p42"/>
          <p:cNvCxnSpPr/>
          <p:nvPr/>
        </p:nvCxnSpPr>
        <p:spPr>
          <a:xfrm>
            <a:off x="6212622" y="2133898"/>
            <a:ext cx="1255711" cy="0"/>
          </a:xfrm>
          <a:prstGeom prst="straightConnector1">
            <a:avLst/>
          </a:prstGeom>
          <a:noFill/>
          <a:ln w="28575" cap="flat" cmpd="sng">
            <a:solidFill>
              <a:srgbClr val="92C340"/>
            </a:solidFill>
            <a:prstDash val="solid"/>
            <a:miter lim="800000"/>
            <a:headEnd type="none" w="sm" len="sm"/>
            <a:tailEnd type="none" w="sm" len="sm"/>
          </a:ln>
        </p:spPr>
      </p:cxnSp>
      <p:pic>
        <p:nvPicPr>
          <p:cNvPr id="149" name="Google Shape;149;p42" descr="Text&#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99791" y="6228842"/>
            <a:ext cx="1562100" cy="327721"/>
          </a:xfrm>
          <a:prstGeom prst="rect">
            <a:avLst/>
          </a:prstGeom>
          <a:noFill/>
          <a:ln>
            <a:noFill/>
          </a:ln>
        </p:spPr>
      </p:pic>
      <p:pic>
        <p:nvPicPr>
          <p:cNvPr id="150" name="Google Shape;150;p42" descr="Logo&#10;&#10;Description automatically generated"/>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0561841" y="37876"/>
            <a:ext cx="1250519" cy="1250519"/>
          </a:xfrm>
          <a:prstGeom prst="rect">
            <a:avLst/>
          </a:prstGeom>
          <a:noFill/>
          <a:ln>
            <a:noFill/>
          </a:ln>
        </p:spPr>
      </p:pic>
      <p:sp>
        <p:nvSpPr>
          <p:cNvPr id="151" name="Google Shape;151;p42"/>
          <p:cNvSpPr txBox="1"/>
          <p:nvPr/>
        </p:nvSpPr>
        <p:spPr>
          <a:xfrm>
            <a:off x="5531556" y="2379561"/>
            <a:ext cx="6191257" cy="3885772"/>
          </a:xfrm>
          <a:prstGeom prst="rect">
            <a:avLst/>
          </a:prstGeom>
          <a:noFill/>
          <a:ln>
            <a:noFill/>
          </a:ln>
        </p:spPr>
        <p:txBody>
          <a:bodyPr spcFirstLastPara="1" wrap="square" lIns="91425" tIns="45700" rIns="91425" bIns="45700" anchor="t" anchorCtr="0">
            <a:noAutofit/>
          </a:bodyPr>
          <a:lstStyle/>
          <a:p>
            <a:pPr marL="0" marR="0" lvl="0" indent="0" algn="just" rtl="0">
              <a:lnSpc>
                <a:spcPct val="150000"/>
              </a:lnSpc>
              <a:spcBef>
                <a:spcPts val="0"/>
              </a:spcBef>
              <a:spcAft>
                <a:spcPts val="0"/>
              </a:spcAft>
              <a:buNone/>
            </a:pPr>
            <a:r>
              <a:rPr lang="en-US" sz="2000" b="1" i="0" u="none" strike="noStrike" cap="none" dirty="0">
                <a:solidFill>
                  <a:srgbClr val="595959"/>
                </a:solidFill>
                <a:latin typeface="Arial"/>
                <a:ea typeface="Arial"/>
                <a:cs typeface="Arial"/>
                <a:sym typeface="Arial"/>
              </a:rPr>
              <a:t>Step 1</a:t>
            </a:r>
            <a:r>
              <a:rPr lang="en-US" sz="2000" b="1" i="0" u="none" strike="noStrike" cap="none" dirty="0">
                <a:solidFill>
                  <a:srgbClr val="000000"/>
                </a:solidFill>
                <a:latin typeface="Arial"/>
                <a:ea typeface="Arial"/>
                <a:cs typeface="Arial"/>
                <a:sym typeface="Arial"/>
              </a:rPr>
              <a:t> </a:t>
            </a:r>
            <a:r>
              <a:rPr lang="en-US" sz="2000" b="0" i="0" u="none" strike="noStrike" cap="none" dirty="0">
                <a:solidFill>
                  <a:srgbClr val="7F7F7F"/>
                </a:solidFill>
                <a:latin typeface="Arial"/>
                <a:ea typeface="Arial"/>
                <a:cs typeface="Arial"/>
                <a:sym typeface="Arial"/>
              </a:rPr>
              <a:t>Discuss the impact of language and tone in the workplace and how it can influence workplace relationships and culture. </a:t>
            </a:r>
            <a:endParaRPr dirty="0"/>
          </a:p>
          <a:p>
            <a:pPr marL="0" marR="0" lvl="0" indent="0" algn="just" rtl="0">
              <a:lnSpc>
                <a:spcPct val="150000"/>
              </a:lnSpc>
              <a:spcBef>
                <a:spcPts val="0"/>
              </a:spcBef>
              <a:spcAft>
                <a:spcPts val="0"/>
              </a:spcAft>
              <a:buNone/>
            </a:pPr>
            <a:r>
              <a:rPr lang="en-US" sz="2000" b="1" i="0" u="none" strike="noStrike" cap="none" dirty="0">
                <a:solidFill>
                  <a:srgbClr val="595959"/>
                </a:solidFill>
                <a:latin typeface="Arial"/>
                <a:ea typeface="Arial"/>
                <a:cs typeface="Arial"/>
                <a:sym typeface="Arial"/>
              </a:rPr>
              <a:t>Step 2</a:t>
            </a:r>
            <a:r>
              <a:rPr lang="en-US" sz="2000" b="1" i="0" u="none" strike="noStrike" cap="none" dirty="0">
                <a:solidFill>
                  <a:srgbClr val="000000"/>
                </a:solidFill>
                <a:latin typeface="Arial"/>
                <a:ea typeface="Arial"/>
                <a:cs typeface="Arial"/>
                <a:sym typeface="Arial"/>
              </a:rPr>
              <a:t> </a:t>
            </a:r>
            <a:r>
              <a:rPr lang="en-US" sz="2000" b="0" i="0" u="none" strike="noStrike" cap="none" dirty="0">
                <a:solidFill>
                  <a:srgbClr val="7F7F7F"/>
                </a:solidFill>
                <a:latin typeface="Arial"/>
                <a:ea typeface="Arial"/>
                <a:cs typeface="Arial"/>
                <a:sym typeface="Arial"/>
              </a:rPr>
              <a:t>Watch videos of different communication styles and ask participants to identify the tone and its impact. </a:t>
            </a:r>
            <a:endParaRPr dirty="0"/>
          </a:p>
          <a:p>
            <a:pPr marL="0" marR="0" lvl="0" indent="0" algn="just" rtl="0">
              <a:lnSpc>
                <a:spcPct val="150000"/>
              </a:lnSpc>
              <a:spcBef>
                <a:spcPts val="0"/>
              </a:spcBef>
              <a:spcAft>
                <a:spcPts val="0"/>
              </a:spcAft>
              <a:buNone/>
            </a:pPr>
            <a:r>
              <a:rPr lang="en-US" sz="2000" b="1" i="0" u="none" strike="noStrike" cap="none" dirty="0">
                <a:solidFill>
                  <a:srgbClr val="595959"/>
                </a:solidFill>
                <a:latin typeface="Arial"/>
                <a:ea typeface="Arial"/>
                <a:cs typeface="Arial"/>
                <a:sym typeface="Arial"/>
              </a:rPr>
              <a:t>Step 3</a:t>
            </a:r>
            <a:r>
              <a:rPr lang="en-US" sz="2000" b="1" i="0" u="none" strike="noStrike" cap="none" dirty="0">
                <a:solidFill>
                  <a:srgbClr val="000000"/>
                </a:solidFill>
                <a:latin typeface="Arial"/>
                <a:ea typeface="Arial"/>
                <a:cs typeface="Arial"/>
                <a:sym typeface="Arial"/>
              </a:rPr>
              <a:t> </a:t>
            </a:r>
            <a:r>
              <a:rPr lang="en-US" sz="2000" b="0" i="0" u="none" strike="noStrike" cap="none" dirty="0">
                <a:solidFill>
                  <a:srgbClr val="7F7F7F"/>
                </a:solidFill>
                <a:latin typeface="Arial"/>
                <a:ea typeface="Arial"/>
                <a:cs typeface="Arial"/>
                <a:sym typeface="Arial"/>
              </a:rPr>
              <a:t>Role-play different communication scenarios, including positive and negative tone.</a:t>
            </a: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43"/>
          <p:cNvSpPr txBox="1"/>
          <p:nvPr/>
        </p:nvSpPr>
        <p:spPr>
          <a:xfrm>
            <a:off x="5283200" y="1622878"/>
            <a:ext cx="6626577" cy="95410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3600" b="1" i="0" u="none" strike="noStrike" cap="none" dirty="0">
                <a:solidFill>
                  <a:schemeClr val="lt1"/>
                </a:solidFill>
                <a:latin typeface="Arial"/>
                <a:ea typeface="Arial"/>
                <a:cs typeface="Arial"/>
                <a:sym typeface="Arial"/>
              </a:rPr>
              <a:t>Activity 3: Micro-aggressions and Micro-affirmations</a:t>
            </a:r>
            <a:endParaRPr sz="3600" b="1" i="0" u="none" strike="noStrike" cap="none" dirty="0">
              <a:solidFill>
                <a:srgbClr val="000000"/>
              </a:solidFill>
              <a:latin typeface="Arial"/>
              <a:ea typeface="Arial"/>
              <a:cs typeface="Arial"/>
              <a:sym typeface="Arial"/>
            </a:endParaRPr>
          </a:p>
        </p:txBody>
      </p:sp>
      <p:cxnSp>
        <p:nvCxnSpPr>
          <p:cNvPr id="157" name="Google Shape;157;p43"/>
          <p:cNvCxnSpPr/>
          <p:nvPr/>
        </p:nvCxnSpPr>
        <p:spPr>
          <a:xfrm>
            <a:off x="5793603" y="3096956"/>
            <a:ext cx="1255711" cy="0"/>
          </a:xfrm>
          <a:prstGeom prst="straightConnector1">
            <a:avLst/>
          </a:prstGeom>
          <a:noFill/>
          <a:ln w="28575" cap="flat" cmpd="sng">
            <a:solidFill>
              <a:srgbClr val="92C340"/>
            </a:solidFill>
            <a:prstDash val="solid"/>
            <a:miter lim="800000"/>
            <a:headEnd type="none" w="sm" len="sm"/>
            <a:tailEnd type="none" w="sm" len="sm"/>
          </a:ln>
        </p:spPr>
      </p:cxnSp>
      <p:pic>
        <p:nvPicPr>
          <p:cNvPr id="158" name="Google Shape;158;p43" descr="A woman standing in an office"/>
          <p:cNvPicPr preferRelativeResize="0"/>
          <p:nvPr/>
        </p:nvPicPr>
        <p:blipFill>
          <a:blip r:embed="rId3"/>
          <a:srcRect l="16627" r="16627"/>
          <a:stretch/>
        </p:blipFill>
        <p:spPr>
          <a:xfrm>
            <a:off x="669677" y="1184315"/>
            <a:ext cx="4506293" cy="4505353"/>
          </a:xfrm>
          <a:prstGeom prst="ellipse">
            <a:avLst/>
          </a:prstGeom>
          <a:noFill/>
          <a:ln w="38100" cap="flat" cmpd="sng">
            <a:solidFill>
              <a:schemeClr val="lt1"/>
            </a:solidFill>
            <a:prstDash val="solid"/>
            <a:round/>
            <a:headEnd type="none" w="sm" len="sm"/>
            <a:tailEnd type="none" w="sm" len="sm"/>
          </a:ln>
        </p:spPr>
      </p:pic>
      <p:pic>
        <p:nvPicPr>
          <p:cNvPr id="159" name="Google Shape;159;p43" descr="Text&#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99791" y="6228842"/>
            <a:ext cx="1562100" cy="327721"/>
          </a:xfrm>
          <a:prstGeom prst="rect">
            <a:avLst/>
          </a:prstGeom>
          <a:noFill/>
          <a:ln>
            <a:noFill/>
          </a:ln>
        </p:spPr>
      </p:pic>
      <p:pic>
        <p:nvPicPr>
          <p:cNvPr id="160" name="Google Shape;160;p43" descr="Logo&#10;&#10;Description automatically generated"/>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99791" y="19881"/>
            <a:ext cx="1250519" cy="1250519"/>
          </a:xfrm>
          <a:prstGeom prst="rect">
            <a:avLst/>
          </a:prstGeom>
          <a:noFill/>
          <a:ln>
            <a:noFill/>
          </a:ln>
        </p:spPr>
      </p:pic>
      <p:sp>
        <p:nvSpPr>
          <p:cNvPr id="2" name="Google Shape;168;p44">
            <a:extLst>
              <a:ext uri="{FF2B5EF4-FFF2-40B4-BE49-F238E27FC236}">
                <a16:creationId xmlns:a16="http://schemas.microsoft.com/office/drawing/2014/main" id="{EAD980DF-2BB3-9ACC-65AD-3CADF1BC43D4}"/>
              </a:ext>
            </a:extLst>
          </p:cNvPr>
          <p:cNvSpPr txBox="1"/>
          <p:nvPr/>
        </p:nvSpPr>
        <p:spPr>
          <a:xfrm>
            <a:off x="5286588" y="3204090"/>
            <a:ext cx="6623189" cy="825675"/>
          </a:xfrm>
          <a:prstGeom prst="rect">
            <a:avLst/>
          </a:prstGeom>
          <a:noFill/>
          <a:ln>
            <a:noFill/>
          </a:ln>
        </p:spPr>
        <p:txBody>
          <a:bodyPr spcFirstLastPara="1" wrap="square" lIns="91425" tIns="45700" rIns="91425" bIns="45700" anchor="t" anchorCtr="0">
            <a:noAutofit/>
          </a:bodyPr>
          <a:lstStyle/>
          <a:p>
            <a:pPr marR="0" lvl="0" algn="just" rtl="0">
              <a:lnSpc>
                <a:spcPct val="150000"/>
              </a:lnSpc>
              <a:spcBef>
                <a:spcPts val="0"/>
              </a:spcBef>
              <a:spcAft>
                <a:spcPts val="0"/>
              </a:spcAft>
              <a:buClr>
                <a:srgbClr val="EF9152"/>
              </a:buClr>
              <a:buSzPts val="2000"/>
            </a:pPr>
            <a:r>
              <a:rPr lang="en-US" sz="1800" b="0" i="0" u="none" strike="noStrike" cap="none" dirty="0">
                <a:solidFill>
                  <a:schemeClr val="tx1"/>
                </a:solidFill>
                <a:latin typeface="Arial"/>
                <a:ea typeface="Arial"/>
                <a:cs typeface="Arial"/>
                <a:sym typeface="Arial"/>
              </a:rPr>
              <a:t>In this activity, we will explore micro-aggressions and micro-affirmations, and how they can impact workplace relationships and culture. Micro-aggressions are subtle, often unintentional acts of discrimination, while micro-affirmations are acts of inclusion that validate a person's identity and worth. By </a:t>
            </a:r>
            <a:r>
              <a:rPr lang="en-GB" sz="1800" b="0" i="0" u="none" strike="noStrike" cap="none" dirty="0">
                <a:solidFill>
                  <a:schemeClr val="tx1"/>
                </a:solidFill>
                <a:latin typeface="Arial"/>
                <a:ea typeface="Arial"/>
                <a:cs typeface="Arial"/>
                <a:sym typeface="Arial"/>
              </a:rPr>
              <a:t>recogni</a:t>
            </a:r>
            <a:r>
              <a:rPr lang="en-GB" sz="1800" dirty="0">
                <a:solidFill>
                  <a:schemeClr val="tx1"/>
                </a:solidFill>
              </a:rPr>
              <a:t>s</a:t>
            </a:r>
            <a:r>
              <a:rPr lang="en-GB" sz="1800" b="0" i="0" u="none" strike="noStrike" cap="none" dirty="0">
                <a:solidFill>
                  <a:schemeClr val="tx1"/>
                </a:solidFill>
                <a:latin typeface="Arial"/>
                <a:ea typeface="Arial"/>
                <a:cs typeface="Arial"/>
                <a:sym typeface="Arial"/>
              </a:rPr>
              <a:t>ing</a:t>
            </a:r>
            <a:r>
              <a:rPr lang="en-US" sz="1800" b="0" i="0" u="none" strike="noStrike" cap="none" dirty="0">
                <a:solidFill>
                  <a:schemeClr val="tx1"/>
                </a:solidFill>
                <a:latin typeface="Arial"/>
                <a:ea typeface="Arial"/>
                <a:cs typeface="Arial"/>
                <a:sym typeface="Arial"/>
              </a:rPr>
              <a:t> these behaviours, we can create a more inclusive workplace culture.</a:t>
            </a:r>
            <a:endParaRPr sz="1800" b="0" i="0" u="none" strike="noStrike" cap="none" dirty="0">
              <a:solidFill>
                <a:schemeClr val="tx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pic>
        <p:nvPicPr>
          <p:cNvPr id="176" name="Google Shape;176;p45" descr="People in a job interview"/>
          <p:cNvPicPr preferRelativeResize="0"/>
          <p:nvPr/>
        </p:nvPicPr>
        <p:blipFill>
          <a:blip r:embed="rId3"/>
          <a:srcRect/>
          <a:stretch/>
        </p:blipFill>
        <p:spPr>
          <a:xfrm>
            <a:off x="748044" y="2019046"/>
            <a:ext cx="4296566" cy="2864377"/>
          </a:xfrm>
          <a:custGeom>
            <a:avLst/>
            <a:gdLst/>
            <a:ahLst/>
            <a:cxnLst/>
            <a:rect l="l" t="t" r="r" b="b"/>
            <a:pathLst>
              <a:path w="4926934" h="4926427" extrusionOk="0">
                <a:moveTo>
                  <a:pt x="2427844" y="14"/>
                </a:moveTo>
                <a:cubicBezTo>
                  <a:pt x="2591185" y="-1028"/>
                  <a:pt x="2754923" y="60243"/>
                  <a:pt x="2880342" y="184073"/>
                </a:cubicBezTo>
                <a:lnTo>
                  <a:pt x="4737106" y="2017302"/>
                </a:lnTo>
                <a:cubicBezTo>
                  <a:pt x="4987945" y="2264962"/>
                  <a:pt x="4990522" y="2669075"/>
                  <a:pt x="4742863" y="2919914"/>
                </a:cubicBezTo>
                <a:lnTo>
                  <a:pt x="2949204" y="4736599"/>
                </a:lnTo>
                <a:cubicBezTo>
                  <a:pt x="2701544" y="4987438"/>
                  <a:pt x="2297431" y="4990015"/>
                  <a:pt x="2046592" y="4742356"/>
                </a:cubicBezTo>
                <a:lnTo>
                  <a:pt x="189829" y="2909126"/>
                </a:lnTo>
                <a:cubicBezTo>
                  <a:pt x="-61010" y="2661466"/>
                  <a:pt x="-63588" y="2257353"/>
                  <a:pt x="184072" y="2006514"/>
                </a:cubicBezTo>
                <a:lnTo>
                  <a:pt x="1977730" y="189830"/>
                </a:lnTo>
                <a:cubicBezTo>
                  <a:pt x="2101560" y="64410"/>
                  <a:pt x="2264504" y="1056"/>
                  <a:pt x="2427844" y="14"/>
                </a:cubicBezTo>
                <a:close/>
              </a:path>
            </a:pathLst>
          </a:custGeom>
          <a:noFill/>
          <a:ln>
            <a:noFill/>
          </a:ln>
        </p:spPr>
      </p:pic>
      <p:sp>
        <p:nvSpPr>
          <p:cNvPr id="177" name="Google Shape;177;p45"/>
          <p:cNvSpPr/>
          <p:nvPr/>
        </p:nvSpPr>
        <p:spPr>
          <a:xfrm rot="2678075" flipH="1">
            <a:off x="1179644" y="3760301"/>
            <a:ext cx="865076" cy="852537"/>
          </a:xfrm>
          <a:prstGeom prst="roundRect">
            <a:avLst>
              <a:gd name="adj" fmla="val 16667"/>
            </a:avLst>
          </a:prstGeom>
          <a:solidFill>
            <a:srgbClr val="92C3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178" name="Google Shape;178;p45"/>
          <p:cNvSpPr txBox="1"/>
          <p:nvPr/>
        </p:nvSpPr>
        <p:spPr>
          <a:xfrm>
            <a:off x="5691883" y="1129042"/>
            <a:ext cx="6400799" cy="133882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700"/>
              <a:buFont typeface="Arial"/>
              <a:buNone/>
            </a:pPr>
            <a:r>
              <a:rPr lang="en-US" sz="4400" b="1" i="0" u="none" strike="noStrike" cap="none" dirty="0">
                <a:solidFill>
                  <a:srgbClr val="3F3F3F"/>
                </a:solidFill>
                <a:latin typeface="Arial"/>
                <a:ea typeface="Arial"/>
                <a:cs typeface="Arial"/>
                <a:sym typeface="Arial"/>
              </a:rPr>
              <a:t>Activity 3 </a:t>
            </a:r>
            <a:r>
              <a:rPr lang="en-US" sz="4400" b="1" i="0" u="none" strike="noStrike" cap="none" dirty="0">
                <a:solidFill>
                  <a:srgbClr val="EF9152"/>
                </a:solidFill>
                <a:latin typeface="Arial"/>
                <a:ea typeface="Arial"/>
                <a:cs typeface="Arial"/>
                <a:sym typeface="Arial"/>
              </a:rPr>
              <a:t>Instructions</a:t>
            </a:r>
            <a:endParaRPr sz="4400" b="1" i="0" u="none" strike="noStrike" cap="none" dirty="0">
              <a:solidFill>
                <a:srgbClr val="EF9152"/>
              </a:solidFill>
              <a:latin typeface="Arial"/>
              <a:ea typeface="Arial"/>
              <a:cs typeface="Arial"/>
              <a:sym typeface="Arial"/>
            </a:endParaRPr>
          </a:p>
        </p:txBody>
      </p:sp>
      <p:cxnSp>
        <p:nvCxnSpPr>
          <p:cNvPr id="179" name="Google Shape;179;p45"/>
          <p:cNvCxnSpPr/>
          <p:nvPr/>
        </p:nvCxnSpPr>
        <p:spPr>
          <a:xfrm>
            <a:off x="6212622" y="2133898"/>
            <a:ext cx="1255711" cy="0"/>
          </a:xfrm>
          <a:prstGeom prst="straightConnector1">
            <a:avLst/>
          </a:prstGeom>
          <a:noFill/>
          <a:ln w="28575" cap="flat" cmpd="sng">
            <a:solidFill>
              <a:srgbClr val="92C340"/>
            </a:solidFill>
            <a:prstDash val="solid"/>
            <a:miter lim="800000"/>
            <a:headEnd type="none" w="sm" len="sm"/>
            <a:tailEnd type="none" w="sm" len="sm"/>
          </a:ln>
        </p:spPr>
      </p:cxnSp>
      <p:pic>
        <p:nvPicPr>
          <p:cNvPr id="180" name="Google Shape;180;p45" descr="Text&#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99791" y="6228842"/>
            <a:ext cx="1562100" cy="327721"/>
          </a:xfrm>
          <a:prstGeom prst="rect">
            <a:avLst/>
          </a:prstGeom>
          <a:noFill/>
          <a:ln>
            <a:noFill/>
          </a:ln>
        </p:spPr>
      </p:pic>
      <p:pic>
        <p:nvPicPr>
          <p:cNvPr id="181" name="Google Shape;181;p45" descr="Logo&#10;&#10;Description automatically generated"/>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0561841" y="37876"/>
            <a:ext cx="1250519" cy="1250519"/>
          </a:xfrm>
          <a:prstGeom prst="rect">
            <a:avLst/>
          </a:prstGeom>
          <a:noFill/>
          <a:ln>
            <a:noFill/>
          </a:ln>
        </p:spPr>
      </p:pic>
      <p:sp>
        <p:nvSpPr>
          <p:cNvPr id="182" name="Google Shape;182;p45"/>
          <p:cNvSpPr txBox="1"/>
          <p:nvPr/>
        </p:nvSpPr>
        <p:spPr>
          <a:xfrm>
            <a:off x="5531556" y="2379561"/>
            <a:ext cx="6191257" cy="3885772"/>
          </a:xfrm>
          <a:prstGeom prst="rect">
            <a:avLst/>
          </a:prstGeom>
          <a:noFill/>
          <a:ln>
            <a:noFill/>
          </a:ln>
        </p:spPr>
        <p:txBody>
          <a:bodyPr spcFirstLastPara="1" wrap="square" lIns="91425" tIns="45700" rIns="91425" bIns="45700" anchor="t" anchorCtr="0">
            <a:noAutofit/>
          </a:bodyPr>
          <a:lstStyle/>
          <a:p>
            <a:pPr marL="0" marR="0" lvl="0" indent="0" rtl="0">
              <a:lnSpc>
                <a:spcPct val="150000"/>
              </a:lnSpc>
              <a:spcBef>
                <a:spcPts val="0"/>
              </a:spcBef>
              <a:spcAft>
                <a:spcPts val="0"/>
              </a:spcAft>
              <a:buNone/>
            </a:pPr>
            <a:r>
              <a:rPr lang="en-US" sz="2000" b="1" i="0" u="none" strike="noStrike" cap="none" dirty="0">
                <a:solidFill>
                  <a:srgbClr val="595959"/>
                </a:solidFill>
                <a:latin typeface="Arial"/>
                <a:ea typeface="Arial"/>
                <a:cs typeface="Arial"/>
                <a:sym typeface="Arial"/>
              </a:rPr>
              <a:t>Step 1</a:t>
            </a:r>
            <a:r>
              <a:rPr lang="en-US" sz="2000" b="1" i="0" u="none" strike="noStrike" cap="none" dirty="0">
                <a:solidFill>
                  <a:srgbClr val="000000"/>
                </a:solidFill>
                <a:latin typeface="Arial"/>
                <a:ea typeface="Arial"/>
                <a:cs typeface="Arial"/>
                <a:sym typeface="Arial"/>
              </a:rPr>
              <a:t> </a:t>
            </a:r>
            <a:r>
              <a:rPr lang="en-US" sz="2000" b="0" i="0" u="none" strike="noStrike" cap="none" dirty="0">
                <a:solidFill>
                  <a:srgbClr val="7F7F7F"/>
                </a:solidFill>
                <a:latin typeface="Arial"/>
                <a:ea typeface="Arial"/>
                <a:cs typeface="Arial"/>
                <a:sym typeface="Arial"/>
              </a:rPr>
              <a:t>Define micro-aggressions and provide examples of how they can manifest in the workplace.</a:t>
            </a:r>
            <a:endParaRPr dirty="0"/>
          </a:p>
          <a:p>
            <a:pPr marL="0" marR="0" lvl="0" indent="0" rtl="0">
              <a:lnSpc>
                <a:spcPct val="150000"/>
              </a:lnSpc>
              <a:spcBef>
                <a:spcPts val="0"/>
              </a:spcBef>
              <a:spcAft>
                <a:spcPts val="0"/>
              </a:spcAft>
              <a:buNone/>
            </a:pPr>
            <a:r>
              <a:rPr lang="en-US" sz="2000" b="1" i="0" u="none" strike="noStrike" cap="none" dirty="0">
                <a:solidFill>
                  <a:srgbClr val="595959"/>
                </a:solidFill>
                <a:latin typeface="Arial"/>
                <a:ea typeface="Arial"/>
                <a:cs typeface="Arial"/>
                <a:sym typeface="Arial"/>
              </a:rPr>
              <a:t>Step 2</a:t>
            </a:r>
            <a:r>
              <a:rPr lang="en-US" sz="2000" b="1" i="0" u="none" strike="noStrike" cap="none" dirty="0">
                <a:solidFill>
                  <a:srgbClr val="000000"/>
                </a:solidFill>
                <a:latin typeface="Arial"/>
                <a:ea typeface="Arial"/>
                <a:cs typeface="Arial"/>
                <a:sym typeface="Arial"/>
              </a:rPr>
              <a:t> </a:t>
            </a:r>
            <a:r>
              <a:rPr lang="en-US" sz="2000" b="0" i="0" u="none" strike="noStrike" cap="none" dirty="0">
                <a:solidFill>
                  <a:srgbClr val="7F7F7F"/>
                </a:solidFill>
                <a:latin typeface="Arial"/>
                <a:ea typeface="Arial"/>
                <a:cs typeface="Arial"/>
                <a:sym typeface="Arial"/>
              </a:rPr>
              <a:t>Discuss how micro-affirmations can be used to mitigate the impact of micro-aggressions. </a:t>
            </a:r>
            <a:endParaRPr dirty="0"/>
          </a:p>
          <a:p>
            <a:pPr marL="0" marR="0" lvl="0" indent="0" rtl="0">
              <a:lnSpc>
                <a:spcPct val="150000"/>
              </a:lnSpc>
              <a:spcBef>
                <a:spcPts val="0"/>
              </a:spcBef>
              <a:spcAft>
                <a:spcPts val="0"/>
              </a:spcAft>
              <a:buNone/>
            </a:pPr>
            <a:r>
              <a:rPr lang="en-US" sz="2000" b="1" i="0" u="none" strike="noStrike" cap="none" dirty="0">
                <a:solidFill>
                  <a:srgbClr val="595959"/>
                </a:solidFill>
                <a:latin typeface="Arial"/>
                <a:ea typeface="Arial"/>
                <a:cs typeface="Arial"/>
                <a:sym typeface="Arial"/>
              </a:rPr>
              <a:t>Step 3</a:t>
            </a:r>
            <a:r>
              <a:rPr lang="en-US" sz="2000" b="1" i="0" u="none" strike="noStrike" cap="none" dirty="0">
                <a:solidFill>
                  <a:srgbClr val="000000"/>
                </a:solidFill>
                <a:latin typeface="Arial"/>
                <a:ea typeface="Arial"/>
                <a:cs typeface="Arial"/>
                <a:sym typeface="Arial"/>
              </a:rPr>
              <a:t> </a:t>
            </a:r>
            <a:r>
              <a:rPr lang="en-US" sz="2000" b="0" i="0" u="none" strike="noStrike" cap="none" dirty="0">
                <a:solidFill>
                  <a:srgbClr val="7F7F7F"/>
                </a:solidFill>
                <a:latin typeface="Arial"/>
                <a:ea typeface="Arial"/>
                <a:cs typeface="Arial"/>
                <a:sym typeface="Arial"/>
              </a:rPr>
              <a:t>Provide case studies of workplace scenarios and ask participants to identify examples of micro-aggressions and micro-affirmations. </a:t>
            </a: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46"/>
          <p:cNvSpPr txBox="1"/>
          <p:nvPr/>
        </p:nvSpPr>
        <p:spPr>
          <a:xfrm>
            <a:off x="5294490" y="1103587"/>
            <a:ext cx="6193966" cy="95410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4400" b="1" i="0" u="none" strike="noStrike" cap="none" dirty="0">
                <a:solidFill>
                  <a:schemeClr val="lt1"/>
                </a:solidFill>
                <a:latin typeface="Arial"/>
                <a:ea typeface="Arial"/>
                <a:cs typeface="Arial"/>
                <a:sym typeface="Arial"/>
              </a:rPr>
              <a:t>Activity 4: Non-verbal Communication</a:t>
            </a:r>
            <a:endParaRPr sz="4400" b="1" i="0" u="none" strike="noStrike" cap="none" dirty="0">
              <a:solidFill>
                <a:srgbClr val="000000"/>
              </a:solidFill>
              <a:latin typeface="Arial"/>
              <a:ea typeface="Arial"/>
              <a:cs typeface="Arial"/>
              <a:sym typeface="Arial"/>
            </a:endParaRPr>
          </a:p>
        </p:txBody>
      </p:sp>
      <p:cxnSp>
        <p:nvCxnSpPr>
          <p:cNvPr id="188" name="Google Shape;188;p46"/>
          <p:cNvCxnSpPr/>
          <p:nvPr/>
        </p:nvCxnSpPr>
        <p:spPr>
          <a:xfrm>
            <a:off x="5759735" y="2792703"/>
            <a:ext cx="1255711" cy="0"/>
          </a:xfrm>
          <a:prstGeom prst="straightConnector1">
            <a:avLst/>
          </a:prstGeom>
          <a:noFill/>
          <a:ln w="28575" cap="flat" cmpd="sng">
            <a:solidFill>
              <a:srgbClr val="92C340"/>
            </a:solidFill>
            <a:prstDash val="solid"/>
            <a:miter lim="800000"/>
            <a:headEnd type="none" w="sm" len="sm"/>
            <a:tailEnd type="none" w="sm" len="sm"/>
          </a:ln>
        </p:spPr>
      </p:cxnSp>
      <p:pic>
        <p:nvPicPr>
          <p:cNvPr id="189" name="Google Shape;189;p4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69677" y="1184315"/>
            <a:ext cx="4506293" cy="4505353"/>
          </a:xfrm>
          <a:prstGeom prst="ellipse">
            <a:avLst/>
          </a:prstGeom>
          <a:noFill/>
          <a:ln w="38100" cap="flat" cmpd="sng">
            <a:solidFill>
              <a:schemeClr val="lt1"/>
            </a:solidFill>
            <a:prstDash val="solid"/>
            <a:round/>
            <a:headEnd type="none" w="sm" len="sm"/>
            <a:tailEnd type="none" w="sm" len="sm"/>
          </a:ln>
        </p:spPr>
      </p:pic>
      <p:pic>
        <p:nvPicPr>
          <p:cNvPr id="190" name="Google Shape;190;p46" descr="Text&#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99791" y="6228842"/>
            <a:ext cx="1562100" cy="327721"/>
          </a:xfrm>
          <a:prstGeom prst="rect">
            <a:avLst/>
          </a:prstGeom>
          <a:noFill/>
          <a:ln>
            <a:noFill/>
          </a:ln>
        </p:spPr>
      </p:pic>
      <p:pic>
        <p:nvPicPr>
          <p:cNvPr id="191" name="Google Shape;191;p46" descr="Logo&#10;&#10;Description automatically generated"/>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99791" y="19881"/>
            <a:ext cx="1250519" cy="1250519"/>
          </a:xfrm>
          <a:prstGeom prst="rect">
            <a:avLst/>
          </a:prstGeom>
          <a:noFill/>
          <a:ln>
            <a:noFill/>
          </a:ln>
        </p:spPr>
      </p:pic>
      <p:sp>
        <p:nvSpPr>
          <p:cNvPr id="2" name="Google Shape;199;p47">
            <a:extLst>
              <a:ext uri="{FF2B5EF4-FFF2-40B4-BE49-F238E27FC236}">
                <a16:creationId xmlns:a16="http://schemas.microsoft.com/office/drawing/2014/main" id="{BC6527C2-B82A-6688-36F8-51335952C55B}"/>
              </a:ext>
            </a:extLst>
          </p:cNvPr>
          <p:cNvSpPr txBox="1"/>
          <p:nvPr/>
        </p:nvSpPr>
        <p:spPr>
          <a:xfrm>
            <a:off x="5294490" y="2792703"/>
            <a:ext cx="6864266" cy="825675"/>
          </a:xfrm>
          <a:prstGeom prst="rect">
            <a:avLst/>
          </a:prstGeom>
          <a:noFill/>
          <a:ln>
            <a:noFill/>
          </a:ln>
        </p:spPr>
        <p:txBody>
          <a:bodyPr spcFirstLastPara="1" wrap="square" lIns="91425" tIns="45700" rIns="91425" bIns="45700" anchor="t" anchorCtr="0">
            <a:noAutofit/>
          </a:bodyPr>
          <a:lstStyle/>
          <a:p>
            <a:pPr marR="0" lvl="0" algn="just" rtl="0">
              <a:lnSpc>
                <a:spcPct val="150000"/>
              </a:lnSpc>
              <a:spcBef>
                <a:spcPts val="0"/>
              </a:spcBef>
              <a:spcAft>
                <a:spcPts val="0"/>
              </a:spcAft>
              <a:buClr>
                <a:srgbClr val="EF9152"/>
              </a:buClr>
              <a:buSzPts val="2000"/>
            </a:pPr>
            <a:r>
              <a:rPr lang="en-US" sz="2000" b="0" i="0" u="none" strike="noStrike" cap="none" dirty="0">
                <a:solidFill>
                  <a:schemeClr val="tx1"/>
                </a:solidFill>
                <a:latin typeface="Arial"/>
                <a:ea typeface="Arial"/>
                <a:cs typeface="Arial"/>
                <a:sym typeface="Arial"/>
              </a:rPr>
              <a:t>In this activity, we will explore ways to build inclusive communication skills in the workplace. We will focus on non-verbal communication, such as body language and facial expressions, and how they can promote inclusive communication. We will also discuss how to adapt communication to meet the needs of others, and how to manage intra-personal communication to build an inclusive workplace culture.</a:t>
            </a:r>
            <a:endParaRPr sz="2000" b="0" i="0" u="none" strike="noStrike" cap="none" dirty="0">
              <a:solidFill>
                <a:schemeClr val="tx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7" name="Google Shape;207;p4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48044" y="1303173"/>
            <a:ext cx="4296566" cy="4296124"/>
          </a:xfrm>
          <a:custGeom>
            <a:avLst/>
            <a:gdLst/>
            <a:ahLst/>
            <a:cxnLst/>
            <a:rect l="l" t="t" r="r" b="b"/>
            <a:pathLst>
              <a:path w="4926934" h="4926427" extrusionOk="0">
                <a:moveTo>
                  <a:pt x="2427844" y="14"/>
                </a:moveTo>
                <a:cubicBezTo>
                  <a:pt x="2591185" y="-1028"/>
                  <a:pt x="2754923" y="60243"/>
                  <a:pt x="2880342" y="184073"/>
                </a:cubicBezTo>
                <a:lnTo>
                  <a:pt x="4737106" y="2017302"/>
                </a:lnTo>
                <a:cubicBezTo>
                  <a:pt x="4987945" y="2264962"/>
                  <a:pt x="4990522" y="2669075"/>
                  <a:pt x="4742863" y="2919914"/>
                </a:cubicBezTo>
                <a:lnTo>
                  <a:pt x="2949204" y="4736599"/>
                </a:lnTo>
                <a:cubicBezTo>
                  <a:pt x="2701544" y="4987438"/>
                  <a:pt x="2297431" y="4990015"/>
                  <a:pt x="2046592" y="4742356"/>
                </a:cubicBezTo>
                <a:lnTo>
                  <a:pt x="189829" y="2909126"/>
                </a:lnTo>
                <a:cubicBezTo>
                  <a:pt x="-61010" y="2661466"/>
                  <a:pt x="-63588" y="2257353"/>
                  <a:pt x="184072" y="2006514"/>
                </a:cubicBezTo>
                <a:lnTo>
                  <a:pt x="1977730" y="189830"/>
                </a:lnTo>
                <a:cubicBezTo>
                  <a:pt x="2101560" y="64410"/>
                  <a:pt x="2264504" y="1056"/>
                  <a:pt x="2427844" y="14"/>
                </a:cubicBezTo>
                <a:close/>
              </a:path>
            </a:pathLst>
          </a:custGeom>
          <a:noFill/>
          <a:ln>
            <a:noFill/>
          </a:ln>
        </p:spPr>
      </p:pic>
      <p:sp>
        <p:nvSpPr>
          <p:cNvPr id="208" name="Google Shape;208;p48"/>
          <p:cNvSpPr/>
          <p:nvPr/>
        </p:nvSpPr>
        <p:spPr>
          <a:xfrm rot="2678075" flipH="1">
            <a:off x="1179644" y="3760301"/>
            <a:ext cx="865076" cy="852537"/>
          </a:xfrm>
          <a:prstGeom prst="roundRect">
            <a:avLst>
              <a:gd name="adj" fmla="val 16667"/>
            </a:avLst>
          </a:prstGeom>
          <a:solidFill>
            <a:srgbClr val="92C3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209" name="Google Shape;209;p48"/>
          <p:cNvSpPr txBox="1"/>
          <p:nvPr/>
        </p:nvSpPr>
        <p:spPr>
          <a:xfrm>
            <a:off x="5691883" y="1129042"/>
            <a:ext cx="6400799" cy="133882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700"/>
              <a:buFont typeface="Arial"/>
              <a:buNone/>
            </a:pPr>
            <a:r>
              <a:rPr lang="en-US" sz="4400" b="1" i="0" u="none" strike="noStrike" cap="none" dirty="0">
                <a:solidFill>
                  <a:srgbClr val="3F3F3F"/>
                </a:solidFill>
                <a:latin typeface="Arial"/>
                <a:ea typeface="Arial"/>
                <a:cs typeface="Arial"/>
                <a:sym typeface="Arial"/>
              </a:rPr>
              <a:t>Activity 4 </a:t>
            </a:r>
            <a:r>
              <a:rPr lang="en-US" sz="4400" b="1" i="0" u="none" strike="noStrike" cap="none" dirty="0">
                <a:solidFill>
                  <a:srgbClr val="EF9152"/>
                </a:solidFill>
                <a:latin typeface="Arial"/>
                <a:ea typeface="Arial"/>
                <a:cs typeface="Arial"/>
                <a:sym typeface="Arial"/>
              </a:rPr>
              <a:t>Instructions</a:t>
            </a:r>
            <a:endParaRPr sz="4400" b="1" i="0" u="none" strike="noStrike" cap="none" dirty="0">
              <a:solidFill>
                <a:srgbClr val="EF9152"/>
              </a:solidFill>
              <a:latin typeface="Arial"/>
              <a:ea typeface="Arial"/>
              <a:cs typeface="Arial"/>
              <a:sym typeface="Arial"/>
            </a:endParaRPr>
          </a:p>
        </p:txBody>
      </p:sp>
      <p:cxnSp>
        <p:nvCxnSpPr>
          <p:cNvPr id="210" name="Google Shape;210;p48"/>
          <p:cNvCxnSpPr/>
          <p:nvPr/>
        </p:nvCxnSpPr>
        <p:spPr>
          <a:xfrm>
            <a:off x="6212622" y="2133898"/>
            <a:ext cx="1255711" cy="0"/>
          </a:xfrm>
          <a:prstGeom prst="straightConnector1">
            <a:avLst/>
          </a:prstGeom>
          <a:noFill/>
          <a:ln w="28575" cap="flat" cmpd="sng">
            <a:solidFill>
              <a:srgbClr val="92C340"/>
            </a:solidFill>
            <a:prstDash val="solid"/>
            <a:miter lim="800000"/>
            <a:headEnd type="none" w="sm" len="sm"/>
            <a:tailEnd type="none" w="sm" len="sm"/>
          </a:ln>
        </p:spPr>
      </p:cxnSp>
      <p:pic>
        <p:nvPicPr>
          <p:cNvPr id="211" name="Google Shape;211;p48" descr="Text&#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99791" y="6228842"/>
            <a:ext cx="1562100" cy="327721"/>
          </a:xfrm>
          <a:prstGeom prst="rect">
            <a:avLst/>
          </a:prstGeom>
          <a:noFill/>
          <a:ln>
            <a:noFill/>
          </a:ln>
        </p:spPr>
      </p:pic>
      <p:pic>
        <p:nvPicPr>
          <p:cNvPr id="212" name="Google Shape;212;p48" descr="Logo&#10;&#10;Description automatically generated"/>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0561841" y="37876"/>
            <a:ext cx="1250519" cy="1250519"/>
          </a:xfrm>
          <a:prstGeom prst="rect">
            <a:avLst/>
          </a:prstGeom>
          <a:noFill/>
          <a:ln>
            <a:noFill/>
          </a:ln>
        </p:spPr>
      </p:pic>
      <p:sp>
        <p:nvSpPr>
          <p:cNvPr id="213" name="Google Shape;213;p48"/>
          <p:cNvSpPr txBox="1"/>
          <p:nvPr/>
        </p:nvSpPr>
        <p:spPr>
          <a:xfrm>
            <a:off x="5391410" y="2343070"/>
            <a:ext cx="6400799" cy="3885772"/>
          </a:xfrm>
          <a:prstGeom prst="rect">
            <a:avLst/>
          </a:prstGeom>
          <a:noFill/>
          <a:ln>
            <a:noFill/>
          </a:ln>
        </p:spPr>
        <p:txBody>
          <a:bodyPr spcFirstLastPara="1" wrap="square" lIns="91425" tIns="45700" rIns="91425" bIns="45700" anchor="t" anchorCtr="0">
            <a:noAutofit/>
          </a:bodyPr>
          <a:lstStyle/>
          <a:p>
            <a:pPr marL="0" marR="0" lvl="0" indent="0" algn="just" rtl="0">
              <a:lnSpc>
                <a:spcPct val="150000"/>
              </a:lnSpc>
              <a:spcBef>
                <a:spcPts val="0"/>
              </a:spcBef>
              <a:spcAft>
                <a:spcPts val="0"/>
              </a:spcAft>
              <a:buNone/>
            </a:pPr>
            <a:r>
              <a:rPr lang="en-US" sz="2000" b="1" i="0" u="none" strike="noStrike" cap="none" dirty="0">
                <a:solidFill>
                  <a:srgbClr val="595959"/>
                </a:solidFill>
                <a:latin typeface="Arial"/>
                <a:ea typeface="Arial"/>
                <a:cs typeface="Arial"/>
                <a:sym typeface="Arial"/>
              </a:rPr>
              <a:t>Step 1 </a:t>
            </a:r>
            <a:r>
              <a:rPr lang="en-US" sz="2000" b="0" i="0" u="none" strike="noStrike" cap="none" dirty="0">
                <a:solidFill>
                  <a:srgbClr val="7F7F7F"/>
                </a:solidFill>
                <a:latin typeface="Arial"/>
                <a:ea typeface="Arial"/>
                <a:cs typeface="Arial"/>
                <a:sym typeface="Arial"/>
              </a:rPr>
              <a:t>Discuss the importance of non-verbal communication including body language, facial expressions, and tone. </a:t>
            </a:r>
            <a:endParaRPr dirty="0"/>
          </a:p>
          <a:p>
            <a:pPr marL="0" marR="0" lvl="0" indent="0" algn="just" rtl="0">
              <a:lnSpc>
                <a:spcPct val="150000"/>
              </a:lnSpc>
              <a:spcBef>
                <a:spcPts val="0"/>
              </a:spcBef>
              <a:spcAft>
                <a:spcPts val="0"/>
              </a:spcAft>
              <a:buNone/>
            </a:pPr>
            <a:r>
              <a:rPr lang="en-US" sz="2000" b="1" i="0" u="none" strike="noStrike" cap="none" dirty="0">
                <a:solidFill>
                  <a:srgbClr val="595959"/>
                </a:solidFill>
                <a:latin typeface="Arial"/>
                <a:ea typeface="Arial"/>
                <a:cs typeface="Arial"/>
                <a:sym typeface="Arial"/>
              </a:rPr>
              <a:t>Step 2</a:t>
            </a:r>
            <a:r>
              <a:rPr lang="en-US" sz="2000" b="1" i="0" u="none" strike="noStrike" cap="none" dirty="0">
                <a:solidFill>
                  <a:srgbClr val="000000"/>
                </a:solidFill>
                <a:latin typeface="Arial"/>
                <a:ea typeface="Arial"/>
                <a:cs typeface="Arial"/>
                <a:sym typeface="Arial"/>
              </a:rPr>
              <a:t> </a:t>
            </a:r>
            <a:r>
              <a:rPr lang="en-US" sz="2000" b="0" i="0" u="none" strike="noStrike" cap="none" dirty="0">
                <a:solidFill>
                  <a:srgbClr val="7F7F7F"/>
                </a:solidFill>
                <a:latin typeface="Arial"/>
                <a:ea typeface="Arial"/>
                <a:cs typeface="Arial"/>
                <a:sym typeface="Arial"/>
              </a:rPr>
              <a:t>Receive role-playing cards with different communication scenarios, role-play different scenarios while incorporating non-verbal communication. </a:t>
            </a:r>
            <a:endParaRPr dirty="0"/>
          </a:p>
          <a:p>
            <a:pPr marL="0" marR="0" lvl="0" indent="0" algn="just" rtl="0">
              <a:lnSpc>
                <a:spcPct val="150000"/>
              </a:lnSpc>
              <a:spcBef>
                <a:spcPts val="0"/>
              </a:spcBef>
              <a:spcAft>
                <a:spcPts val="0"/>
              </a:spcAft>
              <a:buNone/>
            </a:pPr>
            <a:r>
              <a:rPr lang="en-US" sz="2000" b="1" i="0" u="none" strike="noStrike" cap="none" dirty="0">
                <a:solidFill>
                  <a:srgbClr val="595959"/>
                </a:solidFill>
                <a:latin typeface="Arial"/>
                <a:ea typeface="Arial"/>
                <a:cs typeface="Arial"/>
                <a:sym typeface="Arial"/>
              </a:rPr>
              <a:t>Step 3</a:t>
            </a:r>
            <a:r>
              <a:rPr lang="en-US" sz="2000" b="1" i="0" u="none" strike="noStrike" cap="none" dirty="0">
                <a:solidFill>
                  <a:srgbClr val="000000"/>
                </a:solidFill>
                <a:latin typeface="Arial"/>
                <a:ea typeface="Arial"/>
                <a:cs typeface="Arial"/>
                <a:sym typeface="Arial"/>
              </a:rPr>
              <a:t> </a:t>
            </a:r>
            <a:r>
              <a:rPr lang="en-US" sz="2000" b="0" i="0" u="none" strike="noStrike" cap="none" dirty="0">
                <a:solidFill>
                  <a:srgbClr val="7F7F7F"/>
                </a:solidFill>
                <a:latin typeface="Arial"/>
                <a:ea typeface="Arial"/>
                <a:cs typeface="Arial"/>
                <a:sym typeface="Arial"/>
              </a:rPr>
              <a:t>Practice adapting their communication style to meet the needs of different people. </a:t>
            </a:r>
            <a:endParaRP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39"/>
          <p:cNvSpPr/>
          <p:nvPr/>
        </p:nvSpPr>
        <p:spPr>
          <a:xfrm rot="755811" flipH="1">
            <a:off x="7763286" y="-326789"/>
            <a:ext cx="5208974" cy="7059493"/>
          </a:xfrm>
          <a:custGeom>
            <a:avLst/>
            <a:gdLst/>
            <a:ahLst/>
            <a:cxnLst/>
            <a:rect l="l" t="t" r="r" b="b"/>
            <a:pathLst>
              <a:path w="5208974" h="7059493" extrusionOk="0">
                <a:moveTo>
                  <a:pt x="1495658" y="0"/>
                </a:moveTo>
                <a:lnTo>
                  <a:pt x="0" y="6692919"/>
                </a:lnTo>
                <a:lnTo>
                  <a:pt x="1640383" y="7059493"/>
                </a:lnTo>
                <a:lnTo>
                  <a:pt x="3932637" y="7059493"/>
                </a:lnTo>
                <a:cubicBezTo>
                  <a:pt x="4637539" y="7059493"/>
                  <a:pt x="5208974" y="6609322"/>
                  <a:pt x="5208974" y="6054006"/>
                </a:cubicBezTo>
                <a:lnTo>
                  <a:pt x="5208973" y="829810"/>
                </a:lnTo>
                <a:close/>
              </a:path>
            </a:pathLst>
          </a:custGeom>
          <a:solidFill>
            <a:srgbClr val="EF915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104" name="Google Shape;104;p39"/>
          <p:cNvSpPr txBox="1"/>
          <p:nvPr/>
        </p:nvSpPr>
        <p:spPr>
          <a:xfrm>
            <a:off x="1842845" y="403248"/>
            <a:ext cx="6217422" cy="95410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3600" b="1" i="0" u="none" strike="noStrike" cap="none" dirty="0">
                <a:solidFill>
                  <a:srgbClr val="3F3F3F"/>
                </a:solidFill>
                <a:latin typeface="Arial"/>
                <a:ea typeface="Arial"/>
                <a:cs typeface="Arial"/>
                <a:sym typeface="Arial"/>
              </a:rPr>
              <a:t>Active Listening (Overview)</a:t>
            </a:r>
            <a:endParaRPr sz="3600" b="1" i="0" u="none" strike="noStrike" cap="none" dirty="0">
              <a:solidFill>
                <a:srgbClr val="000000"/>
              </a:solidFill>
              <a:latin typeface="Arial"/>
              <a:ea typeface="Arial"/>
              <a:cs typeface="Arial"/>
              <a:sym typeface="Arial"/>
            </a:endParaRPr>
          </a:p>
        </p:txBody>
      </p:sp>
      <p:cxnSp>
        <p:nvCxnSpPr>
          <p:cNvPr id="105" name="Google Shape;105;p39"/>
          <p:cNvCxnSpPr/>
          <p:nvPr/>
        </p:nvCxnSpPr>
        <p:spPr>
          <a:xfrm>
            <a:off x="2075227" y="1270400"/>
            <a:ext cx="1255711" cy="0"/>
          </a:xfrm>
          <a:prstGeom prst="straightConnector1">
            <a:avLst/>
          </a:prstGeom>
          <a:noFill/>
          <a:ln w="28575" cap="flat" cmpd="sng">
            <a:solidFill>
              <a:srgbClr val="92C340"/>
            </a:solidFill>
            <a:prstDash val="solid"/>
            <a:miter lim="800000"/>
            <a:headEnd type="none" w="sm" len="sm"/>
            <a:tailEnd type="none" w="sm" len="sm"/>
          </a:ln>
        </p:spPr>
      </p:cxnSp>
      <p:sp>
        <p:nvSpPr>
          <p:cNvPr id="106" name="Google Shape;106;p39"/>
          <p:cNvSpPr txBox="1"/>
          <p:nvPr/>
        </p:nvSpPr>
        <p:spPr>
          <a:xfrm>
            <a:off x="399790" y="1684333"/>
            <a:ext cx="6463853" cy="4095578"/>
          </a:xfrm>
          <a:prstGeom prst="rect">
            <a:avLst/>
          </a:prstGeom>
          <a:noFill/>
          <a:ln>
            <a:noFill/>
          </a:ln>
        </p:spPr>
        <p:txBody>
          <a:bodyPr spcFirstLastPara="1" wrap="square" lIns="91425" tIns="45700" rIns="91425" bIns="45700" anchor="t" anchorCtr="0">
            <a:noAutofit/>
          </a:bodyPr>
          <a:lstStyle/>
          <a:p>
            <a:pPr marL="0" marR="0" lvl="0" indent="0" algn="just" rtl="0">
              <a:lnSpc>
                <a:spcPct val="150000"/>
              </a:lnSpc>
              <a:spcBef>
                <a:spcPts val="0"/>
              </a:spcBef>
              <a:spcAft>
                <a:spcPts val="0"/>
              </a:spcAft>
              <a:buNone/>
            </a:pPr>
            <a:r>
              <a:rPr lang="en-US" sz="2000" b="0" i="0" u="none" strike="noStrike" cap="none" dirty="0">
                <a:solidFill>
                  <a:srgbClr val="7F7F7F"/>
                </a:solidFill>
                <a:latin typeface="Arial"/>
                <a:ea typeface="Arial"/>
                <a:cs typeface="Arial"/>
                <a:sym typeface="Arial"/>
              </a:rPr>
              <a:t>Active listening is of key importance for inclusive communication. Some of its main features are: </a:t>
            </a:r>
            <a:endParaRPr dirty="0"/>
          </a:p>
          <a:p>
            <a:pPr marL="342900" marR="0" lvl="0" indent="-342900" algn="just" rtl="0">
              <a:lnSpc>
                <a:spcPct val="150000"/>
              </a:lnSpc>
              <a:spcBef>
                <a:spcPts val="0"/>
              </a:spcBef>
              <a:spcAft>
                <a:spcPts val="0"/>
              </a:spcAft>
              <a:buClr>
                <a:srgbClr val="EF9152"/>
              </a:buClr>
              <a:buSzPts val="2000"/>
              <a:buFont typeface="Arial"/>
              <a:buChar char="•"/>
            </a:pPr>
            <a:r>
              <a:rPr lang="en-US" sz="2000" b="0" i="0" u="none" strike="noStrike" cap="none" dirty="0">
                <a:solidFill>
                  <a:srgbClr val="7F7F7F"/>
                </a:solidFill>
                <a:latin typeface="Arial"/>
                <a:ea typeface="Arial"/>
                <a:cs typeface="Arial"/>
                <a:sym typeface="Arial"/>
              </a:rPr>
              <a:t>Set the context and establish rapport</a:t>
            </a:r>
            <a:endParaRPr dirty="0"/>
          </a:p>
          <a:p>
            <a:pPr marL="342900" marR="0" lvl="0" indent="-342900" algn="just" rtl="0">
              <a:lnSpc>
                <a:spcPct val="150000"/>
              </a:lnSpc>
              <a:spcBef>
                <a:spcPts val="0"/>
              </a:spcBef>
              <a:spcAft>
                <a:spcPts val="0"/>
              </a:spcAft>
              <a:buClr>
                <a:srgbClr val="EF9152"/>
              </a:buClr>
              <a:buSzPts val="2000"/>
              <a:buFont typeface="Arial"/>
              <a:buChar char="•"/>
            </a:pPr>
            <a:r>
              <a:rPr lang="en-US" sz="2000" b="0" i="0" u="none" strike="noStrike" cap="none" dirty="0">
                <a:solidFill>
                  <a:srgbClr val="7F7F7F"/>
                </a:solidFill>
                <a:latin typeface="Arial"/>
                <a:ea typeface="Arial"/>
                <a:cs typeface="Arial"/>
                <a:sym typeface="Arial"/>
              </a:rPr>
              <a:t>Focus on the speaker and maintain eye contact</a:t>
            </a:r>
            <a:endParaRPr dirty="0"/>
          </a:p>
          <a:p>
            <a:pPr marL="342900" marR="0" lvl="0" indent="-342900" algn="just" rtl="0">
              <a:lnSpc>
                <a:spcPct val="150000"/>
              </a:lnSpc>
              <a:spcBef>
                <a:spcPts val="0"/>
              </a:spcBef>
              <a:spcAft>
                <a:spcPts val="0"/>
              </a:spcAft>
              <a:buClr>
                <a:srgbClr val="EF9152"/>
              </a:buClr>
              <a:buSzPts val="2000"/>
              <a:buFont typeface="Arial"/>
              <a:buChar char="•"/>
            </a:pPr>
            <a:r>
              <a:rPr lang="en-US" sz="2000" b="0" i="0" u="none" strike="noStrike" cap="none" dirty="0">
                <a:solidFill>
                  <a:srgbClr val="7F7F7F"/>
                </a:solidFill>
                <a:latin typeface="Arial"/>
                <a:ea typeface="Arial"/>
                <a:cs typeface="Arial"/>
                <a:sym typeface="Arial"/>
              </a:rPr>
              <a:t>Demonstrate understanding through verbal and non-verbal cues</a:t>
            </a:r>
            <a:endParaRPr dirty="0"/>
          </a:p>
          <a:p>
            <a:pPr marL="342900" marR="0" lvl="0" indent="-342900" algn="just" rtl="0">
              <a:lnSpc>
                <a:spcPct val="150000"/>
              </a:lnSpc>
              <a:spcBef>
                <a:spcPts val="0"/>
              </a:spcBef>
              <a:spcAft>
                <a:spcPts val="0"/>
              </a:spcAft>
              <a:buClr>
                <a:srgbClr val="EF9152"/>
              </a:buClr>
              <a:buSzPts val="2000"/>
              <a:buFont typeface="Arial"/>
              <a:buChar char="•"/>
            </a:pPr>
            <a:r>
              <a:rPr lang="en-US" sz="2000" b="0" i="0" u="none" strike="noStrike" cap="none" dirty="0">
                <a:solidFill>
                  <a:srgbClr val="7F7F7F"/>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Summari</a:t>
            </a:r>
            <a:r>
              <a:rPr lang="en-US" sz="2000" dirty="0">
                <a:solidFill>
                  <a:srgbClr val="7F7F7F"/>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s</a:t>
            </a:r>
            <a:r>
              <a:rPr lang="en-US" sz="2000" b="0" i="0" u="none" strike="noStrike" cap="none" dirty="0">
                <a:solidFill>
                  <a:srgbClr val="7F7F7F"/>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e</a:t>
            </a:r>
            <a:r>
              <a:rPr lang="en-US" sz="2000" b="0" i="0" u="none" strike="noStrike" cap="none" dirty="0">
                <a:solidFill>
                  <a:srgbClr val="7F7F7F"/>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 </a:t>
            </a:r>
            <a:r>
              <a:rPr lang="en-US" sz="2000" b="0" i="0" u="none" strike="noStrike" cap="none" dirty="0">
                <a:solidFill>
                  <a:srgbClr val="7F7F7F"/>
                </a:solidFill>
                <a:latin typeface="Arial"/>
                <a:ea typeface="Arial"/>
                <a:cs typeface="Arial"/>
                <a:sym typeface="Arial"/>
              </a:rPr>
              <a:t>and clarify</a:t>
            </a:r>
            <a:endParaRPr dirty="0"/>
          </a:p>
          <a:p>
            <a:pPr marL="342900" marR="0" lvl="0" indent="-342900" algn="just" rtl="0">
              <a:lnSpc>
                <a:spcPct val="150000"/>
              </a:lnSpc>
              <a:spcBef>
                <a:spcPts val="0"/>
              </a:spcBef>
              <a:spcAft>
                <a:spcPts val="0"/>
              </a:spcAft>
              <a:buClr>
                <a:srgbClr val="EF9152"/>
              </a:buClr>
              <a:buSzPts val="2000"/>
              <a:buFont typeface="Arial"/>
              <a:buChar char="•"/>
            </a:pPr>
            <a:r>
              <a:rPr lang="en-US" sz="2000" b="0" i="0" u="none" strike="noStrike" cap="none" dirty="0">
                <a:solidFill>
                  <a:srgbClr val="7F7F7F"/>
                </a:solidFill>
                <a:latin typeface="Arial"/>
                <a:ea typeface="Arial"/>
                <a:cs typeface="Arial"/>
                <a:sym typeface="Arial"/>
              </a:rPr>
              <a:t>Respond appropriately and avoid interrupting</a:t>
            </a:r>
            <a:endParaRPr sz="2000" b="0" i="0" u="none" strike="noStrike" cap="none" dirty="0">
              <a:solidFill>
                <a:srgbClr val="000000"/>
              </a:solidFill>
              <a:latin typeface="Arial"/>
              <a:ea typeface="Arial"/>
              <a:cs typeface="Arial"/>
              <a:sym typeface="Arial"/>
            </a:endParaRPr>
          </a:p>
        </p:txBody>
      </p:sp>
      <p:pic>
        <p:nvPicPr>
          <p:cNvPr id="107" name="Google Shape;107;p3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434555" y="1503624"/>
            <a:ext cx="3123415" cy="3122763"/>
          </a:xfrm>
          <a:prstGeom prst="ellipse">
            <a:avLst/>
          </a:prstGeom>
          <a:noFill/>
          <a:ln w="38100" cap="flat" cmpd="sng">
            <a:solidFill>
              <a:schemeClr val="lt1"/>
            </a:solidFill>
            <a:prstDash val="solid"/>
            <a:round/>
            <a:headEnd type="none" w="sm" len="sm"/>
            <a:tailEnd type="none" w="sm" len="sm"/>
          </a:ln>
        </p:spPr>
      </p:pic>
      <p:pic>
        <p:nvPicPr>
          <p:cNvPr id="108" name="Google Shape;108;p39" descr="Text&#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99791" y="6228842"/>
            <a:ext cx="1562100" cy="327721"/>
          </a:xfrm>
          <a:prstGeom prst="rect">
            <a:avLst/>
          </a:prstGeom>
          <a:noFill/>
          <a:ln>
            <a:noFill/>
          </a:ln>
        </p:spPr>
      </p:pic>
      <p:pic>
        <p:nvPicPr>
          <p:cNvPr id="109" name="Google Shape;109;p39" descr="Logo&#10;&#10;Description automatically generated"/>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99791" y="19881"/>
            <a:ext cx="1250519" cy="1250519"/>
          </a:xfrm>
          <a:prstGeom prst="rect">
            <a:avLst/>
          </a:prstGeom>
          <a:noFill/>
          <a:ln>
            <a:noFill/>
          </a:ln>
        </p:spPr>
      </p:pic>
    </p:spTree>
    <p:extLst>
      <p:ext uri="{BB962C8B-B14F-4D97-AF65-F5344CB8AC3E}">
        <p14:creationId xmlns:p14="http://schemas.microsoft.com/office/powerpoint/2010/main" val="38618262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pic>
        <p:nvPicPr>
          <p:cNvPr id="41" name="Google Shape;41;p2" descr="Logo&#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525125" y="85725"/>
            <a:ext cx="1125984" cy="1125984"/>
          </a:xfrm>
          <a:prstGeom prst="rect">
            <a:avLst/>
          </a:prstGeom>
          <a:noFill/>
          <a:ln>
            <a:noFill/>
          </a:ln>
        </p:spPr>
      </p:pic>
      <p:pic>
        <p:nvPicPr>
          <p:cNvPr id="42" name="Google Shape;42;p2" descr="Text&#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00075" y="6076743"/>
            <a:ext cx="1562100" cy="327721"/>
          </a:xfrm>
          <a:prstGeom prst="rect">
            <a:avLst/>
          </a:prstGeom>
          <a:noFill/>
          <a:ln>
            <a:noFill/>
          </a:ln>
        </p:spPr>
      </p:pic>
      <p:sp>
        <p:nvSpPr>
          <p:cNvPr id="43" name="Google Shape;43;p2"/>
          <p:cNvSpPr/>
          <p:nvPr/>
        </p:nvSpPr>
        <p:spPr>
          <a:xfrm>
            <a:off x="600075" y="2308537"/>
            <a:ext cx="5787288" cy="646331"/>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A brief introduction into the topic of Inclusive Communication. An overview of the lesson for the current workshop. </a:t>
            </a:r>
            <a:endParaRPr dirty="0"/>
          </a:p>
        </p:txBody>
      </p:sp>
      <p:sp>
        <p:nvSpPr>
          <p:cNvPr id="44" name="Google Shape;44;p2"/>
          <p:cNvSpPr/>
          <p:nvPr/>
        </p:nvSpPr>
        <p:spPr>
          <a:xfrm>
            <a:off x="600075" y="534601"/>
            <a:ext cx="4451540" cy="67710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dirty="0">
                <a:solidFill>
                  <a:srgbClr val="333132"/>
                </a:solidFill>
                <a:latin typeface="Arial"/>
                <a:ea typeface="Arial"/>
                <a:cs typeface="Arial"/>
                <a:sym typeface="Arial"/>
              </a:rPr>
              <a:t>Table of Content</a:t>
            </a:r>
            <a:endParaRPr sz="1400" b="0" i="0" u="none" strike="noStrike" cap="none" dirty="0">
              <a:solidFill>
                <a:srgbClr val="000000"/>
              </a:solidFill>
              <a:latin typeface="Arial"/>
              <a:ea typeface="Arial"/>
              <a:cs typeface="Arial"/>
              <a:sym typeface="Arial"/>
            </a:endParaRPr>
          </a:p>
        </p:txBody>
      </p:sp>
      <p:sp>
        <p:nvSpPr>
          <p:cNvPr id="45" name="Google Shape;45;p2"/>
          <p:cNvSpPr/>
          <p:nvPr/>
        </p:nvSpPr>
        <p:spPr>
          <a:xfrm>
            <a:off x="600075" y="1840806"/>
            <a:ext cx="2324354" cy="30777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rgbClr val="EF9152"/>
                </a:solidFill>
                <a:latin typeface="Arial"/>
                <a:ea typeface="Arial"/>
                <a:cs typeface="Arial"/>
                <a:sym typeface="Arial"/>
              </a:rPr>
              <a:t>01 INTRODUCTION</a:t>
            </a:r>
            <a:endParaRPr sz="1400" b="0" i="0" u="none" strike="noStrike" cap="none" dirty="0">
              <a:solidFill>
                <a:srgbClr val="000000"/>
              </a:solidFill>
              <a:latin typeface="Arial"/>
              <a:ea typeface="Arial"/>
              <a:cs typeface="Arial"/>
              <a:sym typeface="Arial"/>
            </a:endParaRPr>
          </a:p>
        </p:txBody>
      </p:sp>
      <p:sp>
        <p:nvSpPr>
          <p:cNvPr id="46" name="Google Shape;46;p2"/>
          <p:cNvSpPr/>
          <p:nvPr/>
        </p:nvSpPr>
        <p:spPr>
          <a:xfrm>
            <a:off x="600075" y="4286905"/>
            <a:ext cx="5787288" cy="969496"/>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Descriptions of the activities included in the lesson to facilitate the learners’ understanding of the topic, and instructions on how to implement them. </a:t>
            </a:r>
            <a:endParaRPr sz="1400" b="0" i="0" u="none" strike="noStrike" cap="none" dirty="0">
              <a:solidFill>
                <a:srgbClr val="000000"/>
              </a:solidFill>
              <a:latin typeface="Arial"/>
              <a:ea typeface="Arial"/>
              <a:cs typeface="Arial"/>
              <a:sym typeface="Arial"/>
            </a:endParaRPr>
          </a:p>
        </p:txBody>
      </p:sp>
      <p:sp>
        <p:nvSpPr>
          <p:cNvPr id="47" name="Google Shape;47;p2"/>
          <p:cNvSpPr/>
          <p:nvPr/>
        </p:nvSpPr>
        <p:spPr>
          <a:xfrm>
            <a:off x="600075" y="3819174"/>
            <a:ext cx="2369238" cy="30777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rgbClr val="92C340"/>
                </a:solidFill>
                <a:latin typeface="Arial"/>
                <a:ea typeface="Arial"/>
                <a:cs typeface="Arial"/>
                <a:sym typeface="Arial"/>
              </a:rPr>
              <a:t>02 ACTIVITIES</a:t>
            </a:r>
            <a:endParaRPr sz="1400" b="0" i="0" u="none" strike="noStrike" cap="none" dirty="0">
              <a:solidFill>
                <a:srgbClr val="000000"/>
              </a:solidFill>
              <a:latin typeface="Arial"/>
              <a:ea typeface="Arial"/>
              <a:cs typeface="Arial"/>
              <a:sym typeface="Arial"/>
            </a:endParaRPr>
          </a:p>
        </p:txBody>
      </p:sp>
      <p:sp>
        <p:nvSpPr>
          <p:cNvPr id="48" name="Google Shape;48;p2"/>
          <p:cNvSpPr/>
          <p:nvPr/>
        </p:nvSpPr>
        <p:spPr>
          <a:xfrm>
            <a:off x="6305550" y="2308537"/>
            <a:ext cx="5787288" cy="646331"/>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Reflection on the topics addressed and the knowledge gained by the learners during the lesson. </a:t>
            </a:r>
            <a:endParaRPr sz="1400" b="0" i="0" u="none" strike="noStrike" cap="none" dirty="0">
              <a:solidFill>
                <a:srgbClr val="000000"/>
              </a:solidFill>
              <a:latin typeface="Arial"/>
              <a:ea typeface="Arial"/>
              <a:cs typeface="Arial"/>
              <a:sym typeface="Arial"/>
            </a:endParaRPr>
          </a:p>
        </p:txBody>
      </p:sp>
      <p:sp>
        <p:nvSpPr>
          <p:cNvPr id="49" name="Google Shape;49;p2"/>
          <p:cNvSpPr/>
          <p:nvPr/>
        </p:nvSpPr>
        <p:spPr>
          <a:xfrm>
            <a:off x="6305550" y="1840800"/>
            <a:ext cx="2189100" cy="307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rgbClr val="8FC7E1"/>
                </a:solidFill>
                <a:latin typeface="Arial"/>
                <a:ea typeface="Arial"/>
                <a:cs typeface="Arial"/>
                <a:sym typeface="Arial"/>
              </a:rPr>
              <a:t>03 REFLECTION</a:t>
            </a:r>
            <a:endParaRPr sz="1400" b="0" i="0" u="none" strike="noStrike" cap="none" dirty="0">
              <a:solidFill>
                <a:srgbClr val="000000"/>
              </a:solidFill>
              <a:latin typeface="Arial"/>
              <a:ea typeface="Arial"/>
              <a:cs typeface="Arial"/>
              <a:sym typeface="Arial"/>
            </a:endParaRPr>
          </a:p>
        </p:txBody>
      </p:sp>
      <p:sp>
        <p:nvSpPr>
          <p:cNvPr id="50" name="Google Shape;50;p2"/>
          <p:cNvSpPr/>
          <p:nvPr/>
        </p:nvSpPr>
        <p:spPr>
          <a:xfrm>
            <a:off x="6305550" y="4365041"/>
            <a:ext cx="5787288" cy="646331"/>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A short summary of the knowledge, skills and attitudes that were acquired during the lesson. </a:t>
            </a:r>
            <a:endParaRPr sz="1400" b="0" i="0" u="none" strike="noStrike" cap="none" dirty="0">
              <a:solidFill>
                <a:srgbClr val="000000"/>
              </a:solidFill>
              <a:latin typeface="Arial"/>
              <a:ea typeface="Arial"/>
              <a:cs typeface="Arial"/>
              <a:sym typeface="Arial"/>
            </a:endParaRPr>
          </a:p>
        </p:txBody>
      </p:sp>
      <p:sp>
        <p:nvSpPr>
          <p:cNvPr id="51" name="Google Shape;51;p2"/>
          <p:cNvSpPr/>
          <p:nvPr/>
        </p:nvSpPr>
        <p:spPr>
          <a:xfrm>
            <a:off x="6305550" y="3897310"/>
            <a:ext cx="2082301" cy="30777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rgbClr val="54AE93"/>
                </a:solidFill>
                <a:latin typeface="Arial"/>
                <a:ea typeface="Arial"/>
                <a:cs typeface="Arial"/>
                <a:sym typeface="Arial"/>
              </a:rPr>
              <a:t>04 CONCLUSION</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14" name="Google Shape;114;p8" descr="Person stepping in stairs"/>
          <p:cNvPicPr preferRelativeResize="0"/>
          <p:nvPr/>
        </p:nvPicPr>
        <p:blipFill>
          <a:blip r:embed="rId3"/>
          <a:srcRect/>
          <a:stretch/>
        </p:blipFill>
        <p:spPr>
          <a:xfrm>
            <a:off x="748044" y="2015734"/>
            <a:ext cx="4296566" cy="2871001"/>
          </a:xfrm>
          <a:custGeom>
            <a:avLst/>
            <a:gdLst/>
            <a:ahLst/>
            <a:cxnLst/>
            <a:rect l="l" t="t" r="r" b="b"/>
            <a:pathLst>
              <a:path w="4926934" h="4926427" extrusionOk="0">
                <a:moveTo>
                  <a:pt x="2427844" y="14"/>
                </a:moveTo>
                <a:cubicBezTo>
                  <a:pt x="2591185" y="-1028"/>
                  <a:pt x="2754923" y="60243"/>
                  <a:pt x="2880342" y="184073"/>
                </a:cubicBezTo>
                <a:lnTo>
                  <a:pt x="4737106" y="2017302"/>
                </a:lnTo>
                <a:cubicBezTo>
                  <a:pt x="4987945" y="2264962"/>
                  <a:pt x="4990522" y="2669075"/>
                  <a:pt x="4742863" y="2919914"/>
                </a:cubicBezTo>
                <a:lnTo>
                  <a:pt x="2949204" y="4736599"/>
                </a:lnTo>
                <a:cubicBezTo>
                  <a:pt x="2701544" y="4987438"/>
                  <a:pt x="2297431" y="4990015"/>
                  <a:pt x="2046592" y="4742356"/>
                </a:cubicBezTo>
                <a:lnTo>
                  <a:pt x="189829" y="2909126"/>
                </a:lnTo>
                <a:cubicBezTo>
                  <a:pt x="-61010" y="2661466"/>
                  <a:pt x="-63588" y="2257353"/>
                  <a:pt x="184072" y="2006514"/>
                </a:cubicBezTo>
                <a:lnTo>
                  <a:pt x="1977730" y="189830"/>
                </a:lnTo>
                <a:cubicBezTo>
                  <a:pt x="2101560" y="64410"/>
                  <a:pt x="2264504" y="1056"/>
                  <a:pt x="2427844" y="14"/>
                </a:cubicBezTo>
                <a:close/>
              </a:path>
            </a:pathLst>
          </a:custGeom>
          <a:noFill/>
          <a:ln>
            <a:noFill/>
          </a:ln>
        </p:spPr>
      </p:pic>
      <p:sp>
        <p:nvSpPr>
          <p:cNvPr id="115" name="Google Shape;115;p8"/>
          <p:cNvSpPr/>
          <p:nvPr/>
        </p:nvSpPr>
        <p:spPr>
          <a:xfrm rot="2678075" flipH="1">
            <a:off x="1179644" y="3760301"/>
            <a:ext cx="865076" cy="852537"/>
          </a:xfrm>
          <a:prstGeom prst="roundRect">
            <a:avLst>
              <a:gd name="adj" fmla="val 16667"/>
            </a:avLst>
          </a:prstGeom>
          <a:solidFill>
            <a:srgbClr val="92C3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116" name="Google Shape;116;p8"/>
          <p:cNvSpPr txBox="1"/>
          <p:nvPr/>
        </p:nvSpPr>
        <p:spPr>
          <a:xfrm>
            <a:off x="5691883" y="1129042"/>
            <a:ext cx="6400799" cy="133882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700"/>
              <a:buFont typeface="Arial"/>
              <a:buNone/>
            </a:pPr>
            <a:r>
              <a:rPr lang="en-US" sz="4400" b="1" i="0" u="none" strike="noStrike" cap="none" dirty="0">
                <a:solidFill>
                  <a:srgbClr val="3F3F3F"/>
                </a:solidFill>
                <a:latin typeface="Arial"/>
                <a:ea typeface="Arial"/>
                <a:cs typeface="Arial"/>
                <a:sym typeface="Arial"/>
              </a:rPr>
              <a:t>Activity 5 </a:t>
            </a:r>
            <a:r>
              <a:rPr lang="en-US" sz="4400" b="1" i="0" u="none" strike="noStrike" cap="none" dirty="0">
                <a:solidFill>
                  <a:srgbClr val="EF9152"/>
                </a:solidFill>
                <a:latin typeface="Arial"/>
                <a:ea typeface="Arial"/>
                <a:cs typeface="Arial"/>
                <a:sym typeface="Arial"/>
              </a:rPr>
              <a:t>Instructions</a:t>
            </a:r>
            <a:endParaRPr sz="4400" b="1" i="0" u="none" strike="noStrike" cap="none" dirty="0">
              <a:solidFill>
                <a:srgbClr val="EF9152"/>
              </a:solidFill>
              <a:latin typeface="Arial"/>
              <a:ea typeface="Arial"/>
              <a:cs typeface="Arial"/>
              <a:sym typeface="Arial"/>
            </a:endParaRPr>
          </a:p>
        </p:txBody>
      </p:sp>
      <p:sp>
        <p:nvSpPr>
          <p:cNvPr id="117" name="Google Shape;117;p8"/>
          <p:cNvSpPr txBox="1"/>
          <p:nvPr/>
        </p:nvSpPr>
        <p:spPr>
          <a:xfrm>
            <a:off x="5531556" y="2379561"/>
            <a:ext cx="6191257" cy="3849281"/>
          </a:xfrm>
          <a:prstGeom prst="rect">
            <a:avLst/>
          </a:prstGeom>
          <a:noFill/>
          <a:ln>
            <a:noFill/>
          </a:ln>
        </p:spPr>
        <p:txBody>
          <a:bodyPr spcFirstLastPara="1" wrap="square" lIns="91425" tIns="45700" rIns="91425" bIns="45700" anchor="t" anchorCtr="0">
            <a:noAutofit/>
          </a:bodyPr>
          <a:lstStyle/>
          <a:p>
            <a:pPr marL="0" marR="0" lvl="0" indent="0" algn="just" rtl="0">
              <a:lnSpc>
                <a:spcPct val="150000"/>
              </a:lnSpc>
              <a:spcBef>
                <a:spcPts val="0"/>
              </a:spcBef>
              <a:spcAft>
                <a:spcPts val="0"/>
              </a:spcAft>
              <a:buNone/>
            </a:pPr>
            <a:r>
              <a:rPr lang="en-US" sz="2000" b="1" i="0" u="none" strike="noStrike" cap="none" dirty="0">
                <a:solidFill>
                  <a:srgbClr val="595959"/>
                </a:solidFill>
                <a:latin typeface="Arial"/>
                <a:ea typeface="Arial"/>
                <a:cs typeface="Arial"/>
                <a:sym typeface="Arial"/>
              </a:rPr>
              <a:t>Step 1</a:t>
            </a:r>
            <a:r>
              <a:rPr lang="en-US" sz="2000" b="1" i="0" u="none" strike="noStrike" cap="none" dirty="0">
                <a:solidFill>
                  <a:srgbClr val="000000"/>
                </a:solidFill>
                <a:latin typeface="Arial"/>
                <a:ea typeface="Arial"/>
                <a:cs typeface="Arial"/>
                <a:sym typeface="Arial"/>
              </a:rPr>
              <a:t> </a:t>
            </a:r>
            <a:r>
              <a:rPr lang="en-US" sz="2000" b="0" i="0" u="none" strike="noStrike" cap="none" dirty="0">
                <a:solidFill>
                  <a:srgbClr val="7F7F7F"/>
                </a:solidFill>
                <a:latin typeface="Arial"/>
                <a:ea typeface="Arial"/>
                <a:cs typeface="Arial"/>
                <a:sym typeface="Arial"/>
              </a:rPr>
              <a:t>Listen to a short lecture on active listening, defining it and its importance for inclusive communication in the workplace. </a:t>
            </a:r>
            <a:endParaRPr dirty="0"/>
          </a:p>
          <a:p>
            <a:pPr marL="0" marR="0" lvl="0" indent="0" algn="just" rtl="0">
              <a:lnSpc>
                <a:spcPct val="150000"/>
              </a:lnSpc>
              <a:spcBef>
                <a:spcPts val="0"/>
              </a:spcBef>
              <a:spcAft>
                <a:spcPts val="0"/>
              </a:spcAft>
              <a:buNone/>
            </a:pPr>
            <a:r>
              <a:rPr lang="en-US" sz="2000" b="1" i="0" u="none" strike="noStrike" cap="none" dirty="0">
                <a:solidFill>
                  <a:srgbClr val="595959"/>
                </a:solidFill>
                <a:latin typeface="Arial"/>
                <a:ea typeface="Arial"/>
                <a:cs typeface="Arial"/>
                <a:sym typeface="Arial"/>
              </a:rPr>
              <a:t>Step 2</a:t>
            </a:r>
            <a:r>
              <a:rPr lang="en-US" sz="2000" b="1" i="0" u="none" strike="noStrike" cap="none" dirty="0">
                <a:solidFill>
                  <a:srgbClr val="000000"/>
                </a:solidFill>
                <a:latin typeface="Arial"/>
                <a:ea typeface="Arial"/>
                <a:cs typeface="Arial"/>
                <a:sym typeface="Arial"/>
              </a:rPr>
              <a:t> </a:t>
            </a:r>
            <a:r>
              <a:rPr lang="en-US" sz="2000" b="0" i="0" u="none" strike="noStrike" cap="none" dirty="0">
                <a:solidFill>
                  <a:srgbClr val="7F7F7F"/>
                </a:solidFill>
                <a:latin typeface="Arial"/>
                <a:ea typeface="Arial"/>
                <a:cs typeface="Arial"/>
                <a:sym typeface="Arial"/>
              </a:rPr>
              <a:t>Split into small groups and discuss a scenario, where one person actively listens to the other and then </a:t>
            </a:r>
            <a:r>
              <a:rPr lang="en-GB" sz="2000" b="0" i="0" u="none" strike="noStrike" cap="none" dirty="0">
                <a:solidFill>
                  <a:srgbClr val="7F7F7F"/>
                </a:solidFill>
                <a:latin typeface="Arial"/>
                <a:ea typeface="Arial"/>
                <a:cs typeface="Arial"/>
                <a:sym typeface="Arial"/>
              </a:rPr>
              <a:t>summari</a:t>
            </a:r>
            <a:r>
              <a:rPr lang="en-GB" sz="2000" dirty="0">
                <a:solidFill>
                  <a:srgbClr val="7F7F7F"/>
                </a:solidFill>
              </a:rPr>
              <a:t>s</a:t>
            </a:r>
            <a:r>
              <a:rPr lang="en-GB" sz="2000" b="0" i="0" u="none" strike="noStrike" cap="none" dirty="0">
                <a:solidFill>
                  <a:srgbClr val="7F7F7F"/>
                </a:solidFill>
                <a:latin typeface="Arial"/>
                <a:ea typeface="Arial"/>
                <a:cs typeface="Arial"/>
                <a:sym typeface="Arial"/>
              </a:rPr>
              <a:t>es</a:t>
            </a:r>
            <a:r>
              <a:rPr lang="en-US" sz="2000" b="0" i="0" u="none" strike="noStrike" cap="none" dirty="0">
                <a:solidFill>
                  <a:srgbClr val="7F7F7F"/>
                </a:solidFill>
                <a:latin typeface="Arial"/>
                <a:ea typeface="Arial"/>
                <a:cs typeface="Arial"/>
                <a:sym typeface="Arial"/>
              </a:rPr>
              <a:t> what they heard. </a:t>
            </a:r>
            <a:endParaRPr dirty="0"/>
          </a:p>
          <a:p>
            <a:pPr marL="0" marR="0" lvl="0" indent="0" algn="just" rtl="0">
              <a:lnSpc>
                <a:spcPct val="150000"/>
              </a:lnSpc>
              <a:spcBef>
                <a:spcPts val="0"/>
              </a:spcBef>
              <a:spcAft>
                <a:spcPts val="0"/>
              </a:spcAft>
              <a:buNone/>
            </a:pPr>
            <a:r>
              <a:rPr lang="en-US" sz="2000" b="1" i="0" u="none" strike="noStrike" cap="none" dirty="0">
                <a:solidFill>
                  <a:srgbClr val="595959"/>
                </a:solidFill>
                <a:latin typeface="Arial"/>
                <a:ea typeface="Arial"/>
                <a:cs typeface="Arial"/>
                <a:sym typeface="Arial"/>
              </a:rPr>
              <a:t>Step 3 </a:t>
            </a:r>
            <a:r>
              <a:rPr lang="en-US" sz="2000" b="0" i="0" u="none" strike="noStrike" cap="none" dirty="0">
                <a:solidFill>
                  <a:srgbClr val="595959"/>
                </a:solidFill>
                <a:latin typeface="Arial"/>
                <a:ea typeface="Arial"/>
                <a:cs typeface="Arial"/>
                <a:sym typeface="Arial"/>
              </a:rPr>
              <a:t>Present a summary of the scenario and receive feedback.</a:t>
            </a:r>
            <a:endParaRPr sz="2000" b="0" i="0" u="none" strike="noStrike" cap="none" dirty="0">
              <a:solidFill>
                <a:srgbClr val="7F7F7F"/>
              </a:solidFill>
              <a:latin typeface="Arial"/>
              <a:ea typeface="Arial"/>
              <a:cs typeface="Arial"/>
              <a:sym typeface="Arial"/>
            </a:endParaRPr>
          </a:p>
        </p:txBody>
      </p:sp>
      <p:cxnSp>
        <p:nvCxnSpPr>
          <p:cNvPr id="118" name="Google Shape;118;p8"/>
          <p:cNvCxnSpPr/>
          <p:nvPr/>
        </p:nvCxnSpPr>
        <p:spPr>
          <a:xfrm>
            <a:off x="6212622" y="2133898"/>
            <a:ext cx="1255711" cy="0"/>
          </a:xfrm>
          <a:prstGeom prst="straightConnector1">
            <a:avLst/>
          </a:prstGeom>
          <a:noFill/>
          <a:ln w="28575" cap="flat" cmpd="sng">
            <a:solidFill>
              <a:srgbClr val="92C340"/>
            </a:solidFill>
            <a:prstDash val="solid"/>
            <a:miter lim="800000"/>
            <a:headEnd type="none" w="sm" len="sm"/>
            <a:tailEnd type="none" w="sm" len="sm"/>
          </a:ln>
        </p:spPr>
      </p:cxnSp>
      <p:pic>
        <p:nvPicPr>
          <p:cNvPr id="119" name="Google Shape;119;p8" descr="Text&#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99791" y="6228842"/>
            <a:ext cx="1562100" cy="327721"/>
          </a:xfrm>
          <a:prstGeom prst="rect">
            <a:avLst/>
          </a:prstGeom>
          <a:noFill/>
          <a:ln>
            <a:noFill/>
          </a:ln>
        </p:spPr>
      </p:pic>
      <p:pic>
        <p:nvPicPr>
          <p:cNvPr id="120" name="Google Shape;120;p8" descr="Logo&#10;&#10;Description automatically generated"/>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0561841" y="37876"/>
            <a:ext cx="1250519" cy="1250519"/>
          </a:xfrm>
          <a:prstGeom prst="rect">
            <a:avLst/>
          </a:prstGeom>
          <a:noFill/>
          <a:ln>
            <a:noFill/>
          </a:ln>
        </p:spPr>
      </p:pic>
    </p:spTree>
    <p:extLst>
      <p:ext uri="{BB962C8B-B14F-4D97-AF65-F5344CB8AC3E}">
        <p14:creationId xmlns:p14="http://schemas.microsoft.com/office/powerpoint/2010/main" val="5936064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41"/>
          <p:cNvSpPr/>
          <p:nvPr/>
        </p:nvSpPr>
        <p:spPr>
          <a:xfrm rot="755811" flipH="1">
            <a:off x="7763286" y="-326789"/>
            <a:ext cx="5208974" cy="7059493"/>
          </a:xfrm>
          <a:custGeom>
            <a:avLst/>
            <a:gdLst/>
            <a:ahLst/>
            <a:cxnLst/>
            <a:rect l="l" t="t" r="r" b="b"/>
            <a:pathLst>
              <a:path w="5208974" h="7059493" extrusionOk="0">
                <a:moveTo>
                  <a:pt x="1495658" y="0"/>
                </a:moveTo>
                <a:lnTo>
                  <a:pt x="0" y="6692919"/>
                </a:lnTo>
                <a:lnTo>
                  <a:pt x="1640383" y="7059493"/>
                </a:lnTo>
                <a:lnTo>
                  <a:pt x="3932637" y="7059493"/>
                </a:lnTo>
                <a:cubicBezTo>
                  <a:pt x="4637539" y="7059493"/>
                  <a:pt x="5208974" y="6609322"/>
                  <a:pt x="5208974" y="6054006"/>
                </a:cubicBezTo>
                <a:lnTo>
                  <a:pt x="5208973" y="829810"/>
                </a:lnTo>
                <a:close/>
              </a:path>
            </a:pathLst>
          </a:custGeom>
          <a:solidFill>
            <a:srgbClr val="EF915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135" name="Google Shape;135;p41"/>
          <p:cNvSpPr txBox="1"/>
          <p:nvPr/>
        </p:nvSpPr>
        <p:spPr>
          <a:xfrm>
            <a:off x="519289" y="1255960"/>
            <a:ext cx="7405511" cy="95410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4000" b="1" i="0" u="none" strike="noStrike" cap="none" dirty="0">
                <a:solidFill>
                  <a:srgbClr val="3F3F3F"/>
                </a:solidFill>
                <a:latin typeface="Arial"/>
                <a:ea typeface="Arial"/>
                <a:cs typeface="Arial"/>
                <a:sym typeface="Arial"/>
              </a:rPr>
              <a:t>Practicing active listening </a:t>
            </a:r>
            <a:endParaRPr dirty="0"/>
          </a:p>
        </p:txBody>
      </p:sp>
      <p:cxnSp>
        <p:nvCxnSpPr>
          <p:cNvPr id="136" name="Google Shape;136;p41"/>
          <p:cNvCxnSpPr/>
          <p:nvPr/>
        </p:nvCxnSpPr>
        <p:spPr>
          <a:xfrm>
            <a:off x="1239849" y="2316910"/>
            <a:ext cx="1255711" cy="0"/>
          </a:xfrm>
          <a:prstGeom prst="straightConnector1">
            <a:avLst/>
          </a:prstGeom>
          <a:noFill/>
          <a:ln w="28575" cap="flat" cmpd="sng">
            <a:solidFill>
              <a:srgbClr val="92C340"/>
            </a:solidFill>
            <a:prstDash val="solid"/>
            <a:miter lim="800000"/>
            <a:headEnd type="none" w="sm" len="sm"/>
            <a:tailEnd type="none" w="sm" len="sm"/>
          </a:ln>
        </p:spPr>
      </p:cxnSp>
      <p:sp>
        <p:nvSpPr>
          <p:cNvPr id="137" name="Google Shape;137;p41"/>
          <p:cNvSpPr txBox="1"/>
          <p:nvPr/>
        </p:nvSpPr>
        <p:spPr>
          <a:xfrm>
            <a:off x="399791" y="2790119"/>
            <a:ext cx="5913366" cy="825675"/>
          </a:xfrm>
          <a:prstGeom prst="rect">
            <a:avLst/>
          </a:prstGeom>
          <a:noFill/>
          <a:ln>
            <a:noFill/>
          </a:ln>
        </p:spPr>
        <p:txBody>
          <a:bodyPr spcFirstLastPara="1" wrap="square" lIns="91425" tIns="45700" rIns="91425" bIns="45700" anchor="t" anchorCtr="0">
            <a:noAutofit/>
          </a:bodyPr>
          <a:lstStyle/>
          <a:p>
            <a:pPr marL="342900" marR="0" lvl="0" indent="-342900" algn="just" rtl="0">
              <a:lnSpc>
                <a:spcPct val="150000"/>
              </a:lnSpc>
              <a:spcBef>
                <a:spcPts val="0"/>
              </a:spcBef>
              <a:spcAft>
                <a:spcPts val="0"/>
              </a:spcAft>
              <a:buClr>
                <a:srgbClr val="EF9152"/>
              </a:buClr>
              <a:buSzPts val="2000"/>
              <a:buFont typeface="Arial"/>
              <a:buChar char="•"/>
            </a:pPr>
            <a:r>
              <a:rPr lang="en-US" sz="2000" b="0" i="0" u="none" strike="noStrike" cap="none" dirty="0">
                <a:solidFill>
                  <a:srgbClr val="7F7F7F"/>
                </a:solidFill>
                <a:latin typeface="Arial"/>
                <a:ea typeface="Arial"/>
                <a:cs typeface="Arial"/>
                <a:sym typeface="Arial"/>
              </a:rPr>
              <a:t>This activity involves a guided practice to develop active listening skills that will facilitate an inclusive working environment. </a:t>
            </a:r>
            <a:endParaRPr sz="2000" b="0" i="0" u="none" strike="noStrike" cap="none" dirty="0">
              <a:solidFill>
                <a:srgbClr val="000000"/>
              </a:solidFill>
              <a:latin typeface="Arial"/>
              <a:ea typeface="Arial"/>
              <a:cs typeface="Arial"/>
              <a:sym typeface="Arial"/>
            </a:endParaRPr>
          </a:p>
        </p:txBody>
      </p:sp>
      <p:pic>
        <p:nvPicPr>
          <p:cNvPr id="138" name="Google Shape;138;p41" descr="Person on busy street"/>
          <p:cNvPicPr preferRelativeResize="0"/>
          <p:nvPr/>
        </p:nvPicPr>
        <p:blipFill>
          <a:blip r:embed="rId3"/>
          <a:srcRect l="16615" r="16615"/>
          <a:stretch/>
        </p:blipFill>
        <p:spPr>
          <a:xfrm>
            <a:off x="8434555" y="1503624"/>
            <a:ext cx="3123415" cy="3122763"/>
          </a:xfrm>
          <a:prstGeom prst="ellipse">
            <a:avLst/>
          </a:prstGeom>
          <a:noFill/>
          <a:ln w="38100" cap="flat" cmpd="sng">
            <a:solidFill>
              <a:schemeClr val="lt1"/>
            </a:solidFill>
            <a:prstDash val="solid"/>
            <a:round/>
            <a:headEnd type="none" w="sm" len="sm"/>
            <a:tailEnd type="none" w="sm" len="sm"/>
          </a:ln>
        </p:spPr>
      </p:pic>
      <p:pic>
        <p:nvPicPr>
          <p:cNvPr id="139" name="Google Shape;139;p41" descr="Text&#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99791" y="6228842"/>
            <a:ext cx="1562100" cy="327721"/>
          </a:xfrm>
          <a:prstGeom prst="rect">
            <a:avLst/>
          </a:prstGeom>
          <a:noFill/>
          <a:ln>
            <a:noFill/>
          </a:ln>
        </p:spPr>
      </p:pic>
      <p:pic>
        <p:nvPicPr>
          <p:cNvPr id="140" name="Google Shape;140;p41" descr="Logo&#10;&#10;Description automatically generated"/>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99791" y="19881"/>
            <a:ext cx="1250519" cy="1250519"/>
          </a:xfrm>
          <a:prstGeom prst="rect">
            <a:avLst/>
          </a:prstGeom>
          <a:noFill/>
          <a:ln>
            <a:noFill/>
          </a:ln>
        </p:spPr>
      </p:pic>
    </p:spTree>
    <p:extLst>
      <p:ext uri="{BB962C8B-B14F-4D97-AF65-F5344CB8AC3E}">
        <p14:creationId xmlns:p14="http://schemas.microsoft.com/office/powerpoint/2010/main" val="11208298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5" name="Google Shape;145;p42" descr="People in classroom"/>
          <p:cNvPicPr preferRelativeResize="0"/>
          <p:nvPr/>
        </p:nvPicPr>
        <p:blipFill>
          <a:blip r:embed="rId3"/>
          <a:srcRect/>
          <a:stretch/>
        </p:blipFill>
        <p:spPr>
          <a:xfrm>
            <a:off x="748044" y="2017354"/>
            <a:ext cx="4296566" cy="2867762"/>
          </a:xfrm>
          <a:custGeom>
            <a:avLst/>
            <a:gdLst/>
            <a:ahLst/>
            <a:cxnLst/>
            <a:rect l="l" t="t" r="r" b="b"/>
            <a:pathLst>
              <a:path w="4926934" h="4926427" extrusionOk="0">
                <a:moveTo>
                  <a:pt x="2427844" y="14"/>
                </a:moveTo>
                <a:cubicBezTo>
                  <a:pt x="2591185" y="-1028"/>
                  <a:pt x="2754923" y="60243"/>
                  <a:pt x="2880342" y="184073"/>
                </a:cubicBezTo>
                <a:lnTo>
                  <a:pt x="4737106" y="2017302"/>
                </a:lnTo>
                <a:cubicBezTo>
                  <a:pt x="4987945" y="2264962"/>
                  <a:pt x="4990522" y="2669075"/>
                  <a:pt x="4742863" y="2919914"/>
                </a:cubicBezTo>
                <a:lnTo>
                  <a:pt x="2949204" y="4736599"/>
                </a:lnTo>
                <a:cubicBezTo>
                  <a:pt x="2701544" y="4987438"/>
                  <a:pt x="2297431" y="4990015"/>
                  <a:pt x="2046592" y="4742356"/>
                </a:cubicBezTo>
                <a:lnTo>
                  <a:pt x="189829" y="2909126"/>
                </a:lnTo>
                <a:cubicBezTo>
                  <a:pt x="-61010" y="2661466"/>
                  <a:pt x="-63588" y="2257353"/>
                  <a:pt x="184072" y="2006514"/>
                </a:cubicBezTo>
                <a:lnTo>
                  <a:pt x="1977730" y="189830"/>
                </a:lnTo>
                <a:cubicBezTo>
                  <a:pt x="2101560" y="64410"/>
                  <a:pt x="2264504" y="1056"/>
                  <a:pt x="2427844" y="14"/>
                </a:cubicBezTo>
                <a:close/>
              </a:path>
            </a:pathLst>
          </a:custGeom>
          <a:noFill/>
          <a:ln>
            <a:noFill/>
          </a:ln>
        </p:spPr>
      </p:pic>
      <p:sp>
        <p:nvSpPr>
          <p:cNvPr id="146" name="Google Shape;146;p42"/>
          <p:cNvSpPr/>
          <p:nvPr/>
        </p:nvSpPr>
        <p:spPr>
          <a:xfrm rot="2678075" flipH="1">
            <a:off x="1179644" y="3760301"/>
            <a:ext cx="865076" cy="852537"/>
          </a:xfrm>
          <a:prstGeom prst="roundRect">
            <a:avLst>
              <a:gd name="adj" fmla="val 16667"/>
            </a:avLst>
          </a:prstGeom>
          <a:solidFill>
            <a:srgbClr val="92C3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147" name="Google Shape;147;p42"/>
          <p:cNvSpPr txBox="1"/>
          <p:nvPr/>
        </p:nvSpPr>
        <p:spPr>
          <a:xfrm>
            <a:off x="5691883" y="1129042"/>
            <a:ext cx="6400799" cy="133882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700"/>
              <a:buFont typeface="Arial"/>
              <a:buNone/>
            </a:pPr>
            <a:r>
              <a:rPr lang="en-US" sz="4400" b="1" i="0" u="none" strike="noStrike" cap="none" dirty="0">
                <a:solidFill>
                  <a:srgbClr val="3F3F3F"/>
                </a:solidFill>
                <a:latin typeface="Arial"/>
                <a:ea typeface="Arial"/>
                <a:cs typeface="Arial"/>
                <a:sym typeface="Arial"/>
              </a:rPr>
              <a:t>Activity 6 </a:t>
            </a:r>
            <a:r>
              <a:rPr lang="en-US" sz="4400" b="1" i="0" u="none" strike="noStrike" cap="none" dirty="0">
                <a:solidFill>
                  <a:srgbClr val="EF9152"/>
                </a:solidFill>
                <a:latin typeface="Arial"/>
                <a:ea typeface="Arial"/>
                <a:cs typeface="Arial"/>
                <a:sym typeface="Arial"/>
              </a:rPr>
              <a:t>Instructions</a:t>
            </a:r>
            <a:endParaRPr sz="4400" b="1" i="0" u="none" strike="noStrike" cap="none" dirty="0">
              <a:solidFill>
                <a:srgbClr val="EF9152"/>
              </a:solidFill>
              <a:latin typeface="Arial"/>
              <a:ea typeface="Arial"/>
              <a:cs typeface="Arial"/>
              <a:sym typeface="Arial"/>
            </a:endParaRPr>
          </a:p>
        </p:txBody>
      </p:sp>
      <p:cxnSp>
        <p:nvCxnSpPr>
          <p:cNvPr id="148" name="Google Shape;148;p42"/>
          <p:cNvCxnSpPr/>
          <p:nvPr/>
        </p:nvCxnSpPr>
        <p:spPr>
          <a:xfrm>
            <a:off x="6212622" y="2133898"/>
            <a:ext cx="1255711" cy="0"/>
          </a:xfrm>
          <a:prstGeom prst="straightConnector1">
            <a:avLst/>
          </a:prstGeom>
          <a:noFill/>
          <a:ln w="28575" cap="flat" cmpd="sng">
            <a:solidFill>
              <a:srgbClr val="92C340"/>
            </a:solidFill>
            <a:prstDash val="solid"/>
            <a:miter lim="800000"/>
            <a:headEnd type="none" w="sm" len="sm"/>
            <a:tailEnd type="none" w="sm" len="sm"/>
          </a:ln>
        </p:spPr>
      </p:cxnSp>
      <p:pic>
        <p:nvPicPr>
          <p:cNvPr id="149" name="Google Shape;149;p42" descr="Text&#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99791" y="6228842"/>
            <a:ext cx="1562100" cy="327721"/>
          </a:xfrm>
          <a:prstGeom prst="rect">
            <a:avLst/>
          </a:prstGeom>
          <a:noFill/>
          <a:ln>
            <a:noFill/>
          </a:ln>
        </p:spPr>
      </p:pic>
      <p:pic>
        <p:nvPicPr>
          <p:cNvPr id="150" name="Google Shape;150;p42" descr="Logo&#10;&#10;Description automatically generated"/>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0561841" y="37876"/>
            <a:ext cx="1250519" cy="1250519"/>
          </a:xfrm>
          <a:prstGeom prst="rect">
            <a:avLst/>
          </a:prstGeom>
          <a:noFill/>
          <a:ln>
            <a:noFill/>
          </a:ln>
        </p:spPr>
      </p:pic>
      <p:sp>
        <p:nvSpPr>
          <p:cNvPr id="151" name="Google Shape;151;p42"/>
          <p:cNvSpPr txBox="1"/>
          <p:nvPr/>
        </p:nvSpPr>
        <p:spPr>
          <a:xfrm>
            <a:off x="5531556" y="2379561"/>
            <a:ext cx="6191257" cy="3885772"/>
          </a:xfrm>
          <a:prstGeom prst="rect">
            <a:avLst/>
          </a:prstGeom>
          <a:noFill/>
          <a:ln>
            <a:noFill/>
          </a:ln>
        </p:spPr>
        <p:txBody>
          <a:bodyPr spcFirstLastPara="1" wrap="square" lIns="91425" tIns="45700" rIns="91425" bIns="45700" anchor="t" anchorCtr="0">
            <a:noAutofit/>
          </a:bodyPr>
          <a:lstStyle/>
          <a:p>
            <a:pPr marL="0" marR="0" lvl="0" indent="0" algn="just" rtl="0">
              <a:lnSpc>
                <a:spcPct val="150000"/>
              </a:lnSpc>
              <a:spcBef>
                <a:spcPts val="0"/>
              </a:spcBef>
              <a:spcAft>
                <a:spcPts val="0"/>
              </a:spcAft>
              <a:buNone/>
            </a:pPr>
            <a:r>
              <a:rPr lang="en-US" sz="2000" b="1" i="0" u="none" strike="noStrike" cap="none" dirty="0">
                <a:solidFill>
                  <a:srgbClr val="595959"/>
                </a:solidFill>
                <a:latin typeface="Arial"/>
                <a:ea typeface="Arial"/>
                <a:cs typeface="Arial"/>
                <a:sym typeface="Arial"/>
              </a:rPr>
              <a:t>Step 1</a:t>
            </a:r>
            <a:r>
              <a:rPr lang="en-US" sz="2000" b="1" i="0" u="none" strike="noStrike" cap="none" dirty="0">
                <a:solidFill>
                  <a:srgbClr val="000000"/>
                </a:solidFill>
                <a:latin typeface="Arial"/>
                <a:ea typeface="Arial"/>
                <a:cs typeface="Arial"/>
                <a:sym typeface="Arial"/>
              </a:rPr>
              <a:t> </a:t>
            </a:r>
            <a:r>
              <a:rPr lang="en-US" sz="2000" b="0" i="0" u="none" strike="noStrike" cap="none" dirty="0">
                <a:solidFill>
                  <a:srgbClr val="7F7F7F"/>
                </a:solidFill>
                <a:latin typeface="Arial"/>
                <a:ea typeface="Arial"/>
                <a:cs typeface="Arial"/>
                <a:sym typeface="Arial"/>
              </a:rPr>
              <a:t>Pair up and share a personal experience or story to your partner while they listen actively. </a:t>
            </a:r>
            <a:endParaRPr dirty="0"/>
          </a:p>
          <a:p>
            <a:pPr marL="0" marR="0" lvl="0" indent="0" algn="just" rtl="0">
              <a:lnSpc>
                <a:spcPct val="150000"/>
              </a:lnSpc>
              <a:spcBef>
                <a:spcPts val="0"/>
              </a:spcBef>
              <a:spcAft>
                <a:spcPts val="0"/>
              </a:spcAft>
              <a:buNone/>
            </a:pPr>
            <a:r>
              <a:rPr lang="en-US" sz="2000" b="1" i="0" u="none" strike="noStrike" cap="none" dirty="0">
                <a:solidFill>
                  <a:srgbClr val="595959"/>
                </a:solidFill>
                <a:latin typeface="Arial"/>
                <a:ea typeface="Arial"/>
                <a:cs typeface="Arial"/>
                <a:sym typeface="Arial"/>
              </a:rPr>
              <a:t>Step 2</a:t>
            </a:r>
            <a:r>
              <a:rPr lang="en-US" sz="2000" b="1" i="0" u="none" strike="noStrike" cap="none" dirty="0">
                <a:solidFill>
                  <a:srgbClr val="000000"/>
                </a:solidFill>
                <a:latin typeface="Arial"/>
                <a:ea typeface="Arial"/>
                <a:cs typeface="Arial"/>
                <a:sym typeface="Arial"/>
              </a:rPr>
              <a:t> </a:t>
            </a:r>
            <a:r>
              <a:rPr lang="en-US" sz="2000" b="0" i="0" u="none" strike="noStrike" cap="none" dirty="0">
                <a:solidFill>
                  <a:srgbClr val="7F7F7F"/>
                </a:solidFill>
                <a:latin typeface="Arial"/>
                <a:ea typeface="Arial"/>
                <a:cs typeface="Arial"/>
                <a:sym typeface="Arial"/>
              </a:rPr>
              <a:t>After the speaker is finished, the listener summari</a:t>
            </a:r>
            <a:r>
              <a:rPr lang="en-US" sz="2000" dirty="0">
                <a:solidFill>
                  <a:srgbClr val="7F7F7F"/>
                </a:solidFill>
              </a:rPr>
              <a:t>s</a:t>
            </a:r>
            <a:r>
              <a:rPr lang="en-US" sz="2000" b="0" i="0" u="none" strike="noStrike" cap="none" dirty="0">
                <a:solidFill>
                  <a:srgbClr val="7F7F7F"/>
                </a:solidFill>
                <a:latin typeface="Arial"/>
                <a:ea typeface="Arial"/>
                <a:cs typeface="Arial"/>
                <a:sym typeface="Arial"/>
              </a:rPr>
              <a:t>es what they heard and shares their thoughts and feelings about what they heard. </a:t>
            </a:r>
            <a:endParaRPr dirty="0"/>
          </a:p>
          <a:p>
            <a:pPr marL="0" marR="0" lvl="0" indent="0" algn="just" rtl="0">
              <a:lnSpc>
                <a:spcPct val="150000"/>
              </a:lnSpc>
              <a:spcBef>
                <a:spcPts val="0"/>
              </a:spcBef>
              <a:spcAft>
                <a:spcPts val="0"/>
              </a:spcAft>
              <a:buNone/>
            </a:pPr>
            <a:r>
              <a:rPr lang="en-US" sz="2000" b="1" i="0" u="none" strike="noStrike" cap="none" dirty="0">
                <a:solidFill>
                  <a:srgbClr val="595959"/>
                </a:solidFill>
                <a:latin typeface="Arial"/>
                <a:ea typeface="Arial"/>
                <a:cs typeface="Arial"/>
                <a:sym typeface="Arial"/>
              </a:rPr>
              <a:t>Step 3</a:t>
            </a:r>
            <a:r>
              <a:rPr lang="en-US" sz="2000" b="1" i="0" u="none" strike="noStrike" cap="none" dirty="0">
                <a:solidFill>
                  <a:srgbClr val="000000"/>
                </a:solidFill>
                <a:latin typeface="Arial"/>
                <a:ea typeface="Arial"/>
                <a:cs typeface="Arial"/>
                <a:sym typeface="Arial"/>
              </a:rPr>
              <a:t> </a:t>
            </a:r>
            <a:r>
              <a:rPr lang="en-US" sz="2000" b="0" i="0" u="none" strike="noStrike" cap="none" dirty="0">
                <a:solidFill>
                  <a:srgbClr val="7F7F7F"/>
                </a:solidFill>
                <a:latin typeface="Arial"/>
                <a:ea typeface="Arial"/>
                <a:cs typeface="Arial"/>
                <a:sym typeface="Arial"/>
              </a:rPr>
              <a:t>Participants switch roles and repeat the exercise. </a:t>
            </a:r>
            <a:endParaRPr dirty="0"/>
          </a:p>
        </p:txBody>
      </p:sp>
    </p:spTree>
    <p:extLst>
      <p:ext uri="{BB962C8B-B14F-4D97-AF65-F5344CB8AC3E}">
        <p14:creationId xmlns:p14="http://schemas.microsoft.com/office/powerpoint/2010/main" val="29234617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44"/>
          <p:cNvSpPr/>
          <p:nvPr/>
        </p:nvSpPr>
        <p:spPr>
          <a:xfrm rot="755811" flipH="1">
            <a:off x="7763286" y="-326789"/>
            <a:ext cx="5208974" cy="7059493"/>
          </a:xfrm>
          <a:custGeom>
            <a:avLst/>
            <a:gdLst/>
            <a:ahLst/>
            <a:cxnLst/>
            <a:rect l="l" t="t" r="r" b="b"/>
            <a:pathLst>
              <a:path w="5208974" h="7059493" extrusionOk="0">
                <a:moveTo>
                  <a:pt x="1495658" y="0"/>
                </a:moveTo>
                <a:lnTo>
                  <a:pt x="0" y="6692919"/>
                </a:lnTo>
                <a:lnTo>
                  <a:pt x="1640383" y="7059493"/>
                </a:lnTo>
                <a:lnTo>
                  <a:pt x="3932637" y="7059493"/>
                </a:lnTo>
                <a:cubicBezTo>
                  <a:pt x="4637539" y="7059493"/>
                  <a:pt x="5208974" y="6609322"/>
                  <a:pt x="5208974" y="6054006"/>
                </a:cubicBezTo>
                <a:lnTo>
                  <a:pt x="5208973" y="829810"/>
                </a:lnTo>
                <a:close/>
              </a:path>
            </a:pathLst>
          </a:custGeom>
          <a:solidFill>
            <a:srgbClr val="EF915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166" name="Google Shape;166;p44"/>
          <p:cNvSpPr txBox="1"/>
          <p:nvPr/>
        </p:nvSpPr>
        <p:spPr>
          <a:xfrm>
            <a:off x="399791" y="1040750"/>
            <a:ext cx="7073453" cy="95410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4400" b="1" i="0" u="none" strike="noStrike" cap="none" dirty="0">
                <a:solidFill>
                  <a:srgbClr val="3F3F3F"/>
                </a:solidFill>
                <a:latin typeface="Arial"/>
                <a:ea typeface="Arial"/>
                <a:cs typeface="Arial"/>
                <a:sym typeface="Arial"/>
              </a:rPr>
              <a:t>Identifying Barriers to Active Listening</a:t>
            </a:r>
            <a:endParaRPr sz="4400" b="1" i="0" u="none" strike="noStrike" cap="none" dirty="0">
              <a:solidFill>
                <a:srgbClr val="000000"/>
              </a:solidFill>
              <a:latin typeface="Arial"/>
              <a:ea typeface="Arial"/>
              <a:cs typeface="Arial"/>
              <a:sym typeface="Arial"/>
            </a:endParaRPr>
          </a:p>
        </p:txBody>
      </p:sp>
      <p:cxnSp>
        <p:nvCxnSpPr>
          <p:cNvPr id="167" name="Google Shape;167;p44"/>
          <p:cNvCxnSpPr/>
          <p:nvPr/>
        </p:nvCxnSpPr>
        <p:spPr>
          <a:xfrm>
            <a:off x="1180841" y="2607599"/>
            <a:ext cx="1255711" cy="0"/>
          </a:xfrm>
          <a:prstGeom prst="straightConnector1">
            <a:avLst/>
          </a:prstGeom>
          <a:noFill/>
          <a:ln w="28575" cap="flat" cmpd="sng">
            <a:solidFill>
              <a:srgbClr val="92C340"/>
            </a:solidFill>
            <a:prstDash val="solid"/>
            <a:miter lim="800000"/>
            <a:headEnd type="none" w="sm" len="sm"/>
            <a:tailEnd type="none" w="sm" len="sm"/>
          </a:ln>
        </p:spPr>
      </p:cxnSp>
      <p:sp>
        <p:nvSpPr>
          <p:cNvPr id="168" name="Google Shape;168;p44"/>
          <p:cNvSpPr txBox="1"/>
          <p:nvPr/>
        </p:nvSpPr>
        <p:spPr>
          <a:xfrm>
            <a:off x="246194" y="2873337"/>
            <a:ext cx="6066963" cy="825675"/>
          </a:xfrm>
          <a:prstGeom prst="rect">
            <a:avLst/>
          </a:prstGeom>
          <a:noFill/>
          <a:ln>
            <a:noFill/>
          </a:ln>
        </p:spPr>
        <p:txBody>
          <a:bodyPr spcFirstLastPara="1" wrap="square" lIns="91425" tIns="45700" rIns="91425" bIns="45700" anchor="t" anchorCtr="0">
            <a:noAutofit/>
          </a:bodyPr>
          <a:lstStyle/>
          <a:p>
            <a:pPr marL="342900" marR="0" lvl="0" indent="-342900" algn="just" rtl="0">
              <a:lnSpc>
                <a:spcPct val="150000"/>
              </a:lnSpc>
              <a:spcBef>
                <a:spcPts val="0"/>
              </a:spcBef>
              <a:spcAft>
                <a:spcPts val="0"/>
              </a:spcAft>
              <a:buClr>
                <a:srgbClr val="EF9152"/>
              </a:buClr>
              <a:buSzPts val="2000"/>
              <a:buFont typeface="Arial"/>
              <a:buChar char="•"/>
            </a:pPr>
            <a:r>
              <a:rPr lang="en-US" sz="2000" b="0" i="0" u="none" strike="noStrike" cap="none" dirty="0">
                <a:solidFill>
                  <a:srgbClr val="7F7F7F"/>
                </a:solidFill>
                <a:latin typeface="Arial"/>
                <a:ea typeface="Arial"/>
                <a:cs typeface="Arial"/>
                <a:sym typeface="Arial"/>
              </a:rPr>
              <a:t>This activity aims to help participants identify common communication barriers in the workplace and explore ways to overcome them.</a:t>
            </a:r>
            <a:endParaRPr sz="2000" b="0" i="0" u="none" strike="noStrike" cap="none" dirty="0">
              <a:solidFill>
                <a:srgbClr val="000000"/>
              </a:solidFill>
              <a:latin typeface="Arial"/>
              <a:ea typeface="Arial"/>
              <a:cs typeface="Arial"/>
              <a:sym typeface="Arial"/>
            </a:endParaRPr>
          </a:p>
        </p:txBody>
      </p:sp>
      <p:pic>
        <p:nvPicPr>
          <p:cNvPr id="169" name="Google Shape;169;p44" descr="People discussing in the office"/>
          <p:cNvPicPr preferRelativeResize="0"/>
          <p:nvPr/>
        </p:nvPicPr>
        <p:blipFill>
          <a:blip r:embed="rId3"/>
          <a:srcRect l="16660" r="16660"/>
          <a:stretch/>
        </p:blipFill>
        <p:spPr>
          <a:xfrm>
            <a:off x="8434555" y="1503624"/>
            <a:ext cx="3123415" cy="3122763"/>
          </a:xfrm>
          <a:prstGeom prst="ellipse">
            <a:avLst/>
          </a:prstGeom>
          <a:noFill/>
          <a:ln w="38100" cap="flat" cmpd="sng">
            <a:solidFill>
              <a:schemeClr val="lt1"/>
            </a:solidFill>
            <a:prstDash val="solid"/>
            <a:round/>
            <a:headEnd type="none" w="sm" len="sm"/>
            <a:tailEnd type="none" w="sm" len="sm"/>
          </a:ln>
        </p:spPr>
      </p:pic>
      <p:pic>
        <p:nvPicPr>
          <p:cNvPr id="170" name="Google Shape;170;p44" descr="Text&#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99791" y="6228842"/>
            <a:ext cx="1562100" cy="327721"/>
          </a:xfrm>
          <a:prstGeom prst="rect">
            <a:avLst/>
          </a:prstGeom>
          <a:noFill/>
          <a:ln>
            <a:noFill/>
          </a:ln>
        </p:spPr>
      </p:pic>
      <p:pic>
        <p:nvPicPr>
          <p:cNvPr id="171" name="Google Shape;171;p44" descr="Logo&#10;&#10;Description automatically generated"/>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99791" y="19881"/>
            <a:ext cx="1250519" cy="1250519"/>
          </a:xfrm>
          <a:prstGeom prst="rect">
            <a:avLst/>
          </a:prstGeom>
          <a:noFill/>
          <a:ln>
            <a:noFill/>
          </a:ln>
        </p:spPr>
      </p:pic>
    </p:spTree>
    <p:extLst>
      <p:ext uri="{BB962C8B-B14F-4D97-AF65-F5344CB8AC3E}">
        <p14:creationId xmlns:p14="http://schemas.microsoft.com/office/powerpoint/2010/main" val="33906291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pic>
        <p:nvPicPr>
          <p:cNvPr id="176" name="Google Shape;176;p45" descr="Barnyard in snow"/>
          <p:cNvPicPr preferRelativeResize="0"/>
          <p:nvPr/>
        </p:nvPicPr>
        <p:blipFill>
          <a:blip r:embed="rId3"/>
          <a:srcRect/>
          <a:stretch/>
        </p:blipFill>
        <p:spPr>
          <a:xfrm>
            <a:off x="748044" y="2039863"/>
            <a:ext cx="4296566" cy="2822743"/>
          </a:xfrm>
          <a:custGeom>
            <a:avLst/>
            <a:gdLst/>
            <a:ahLst/>
            <a:cxnLst/>
            <a:rect l="l" t="t" r="r" b="b"/>
            <a:pathLst>
              <a:path w="4926934" h="4926427" extrusionOk="0">
                <a:moveTo>
                  <a:pt x="2427844" y="14"/>
                </a:moveTo>
                <a:cubicBezTo>
                  <a:pt x="2591185" y="-1028"/>
                  <a:pt x="2754923" y="60243"/>
                  <a:pt x="2880342" y="184073"/>
                </a:cubicBezTo>
                <a:lnTo>
                  <a:pt x="4737106" y="2017302"/>
                </a:lnTo>
                <a:cubicBezTo>
                  <a:pt x="4987945" y="2264962"/>
                  <a:pt x="4990522" y="2669075"/>
                  <a:pt x="4742863" y="2919914"/>
                </a:cubicBezTo>
                <a:lnTo>
                  <a:pt x="2949204" y="4736599"/>
                </a:lnTo>
                <a:cubicBezTo>
                  <a:pt x="2701544" y="4987438"/>
                  <a:pt x="2297431" y="4990015"/>
                  <a:pt x="2046592" y="4742356"/>
                </a:cubicBezTo>
                <a:lnTo>
                  <a:pt x="189829" y="2909126"/>
                </a:lnTo>
                <a:cubicBezTo>
                  <a:pt x="-61010" y="2661466"/>
                  <a:pt x="-63588" y="2257353"/>
                  <a:pt x="184072" y="2006514"/>
                </a:cubicBezTo>
                <a:lnTo>
                  <a:pt x="1977730" y="189830"/>
                </a:lnTo>
                <a:cubicBezTo>
                  <a:pt x="2101560" y="64410"/>
                  <a:pt x="2264504" y="1056"/>
                  <a:pt x="2427844" y="14"/>
                </a:cubicBezTo>
                <a:close/>
              </a:path>
            </a:pathLst>
          </a:custGeom>
          <a:noFill/>
          <a:ln>
            <a:noFill/>
          </a:ln>
        </p:spPr>
      </p:pic>
      <p:sp>
        <p:nvSpPr>
          <p:cNvPr id="177" name="Google Shape;177;p45"/>
          <p:cNvSpPr/>
          <p:nvPr/>
        </p:nvSpPr>
        <p:spPr>
          <a:xfrm rot="2678075" flipH="1">
            <a:off x="1179644" y="3760301"/>
            <a:ext cx="865076" cy="852537"/>
          </a:xfrm>
          <a:prstGeom prst="roundRect">
            <a:avLst>
              <a:gd name="adj" fmla="val 16667"/>
            </a:avLst>
          </a:prstGeom>
          <a:solidFill>
            <a:srgbClr val="92C3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178" name="Google Shape;178;p45"/>
          <p:cNvSpPr txBox="1"/>
          <p:nvPr/>
        </p:nvSpPr>
        <p:spPr>
          <a:xfrm>
            <a:off x="5691883" y="1129042"/>
            <a:ext cx="6400799" cy="133882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700"/>
              <a:buFont typeface="Arial"/>
              <a:buNone/>
            </a:pPr>
            <a:r>
              <a:rPr lang="en-US" sz="4400" b="1" i="0" u="none" strike="noStrike" cap="none" dirty="0">
                <a:solidFill>
                  <a:srgbClr val="3F3F3F"/>
                </a:solidFill>
                <a:latin typeface="Arial"/>
                <a:ea typeface="Arial"/>
                <a:cs typeface="Arial"/>
                <a:sym typeface="Arial"/>
              </a:rPr>
              <a:t>Activity 7 </a:t>
            </a:r>
            <a:r>
              <a:rPr lang="en-US" sz="4400" b="1" i="0" u="none" strike="noStrike" cap="none" dirty="0">
                <a:solidFill>
                  <a:srgbClr val="EF9152"/>
                </a:solidFill>
                <a:latin typeface="Arial"/>
                <a:ea typeface="Arial"/>
                <a:cs typeface="Arial"/>
                <a:sym typeface="Arial"/>
              </a:rPr>
              <a:t>Instructions</a:t>
            </a:r>
            <a:endParaRPr sz="4400" b="1" i="0" u="none" strike="noStrike" cap="none" dirty="0">
              <a:solidFill>
                <a:srgbClr val="EF9152"/>
              </a:solidFill>
              <a:latin typeface="Arial"/>
              <a:ea typeface="Arial"/>
              <a:cs typeface="Arial"/>
              <a:sym typeface="Arial"/>
            </a:endParaRPr>
          </a:p>
        </p:txBody>
      </p:sp>
      <p:cxnSp>
        <p:nvCxnSpPr>
          <p:cNvPr id="179" name="Google Shape;179;p45"/>
          <p:cNvCxnSpPr/>
          <p:nvPr/>
        </p:nvCxnSpPr>
        <p:spPr>
          <a:xfrm>
            <a:off x="6212622" y="2133898"/>
            <a:ext cx="1255711" cy="0"/>
          </a:xfrm>
          <a:prstGeom prst="straightConnector1">
            <a:avLst/>
          </a:prstGeom>
          <a:noFill/>
          <a:ln w="28575" cap="flat" cmpd="sng">
            <a:solidFill>
              <a:srgbClr val="92C340"/>
            </a:solidFill>
            <a:prstDash val="solid"/>
            <a:miter lim="800000"/>
            <a:headEnd type="none" w="sm" len="sm"/>
            <a:tailEnd type="none" w="sm" len="sm"/>
          </a:ln>
        </p:spPr>
      </p:cxnSp>
      <p:pic>
        <p:nvPicPr>
          <p:cNvPr id="180" name="Google Shape;180;p45" descr="Text&#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99791" y="6228842"/>
            <a:ext cx="1562100" cy="327721"/>
          </a:xfrm>
          <a:prstGeom prst="rect">
            <a:avLst/>
          </a:prstGeom>
          <a:noFill/>
          <a:ln>
            <a:noFill/>
          </a:ln>
        </p:spPr>
      </p:pic>
      <p:pic>
        <p:nvPicPr>
          <p:cNvPr id="181" name="Google Shape;181;p45" descr="Logo&#10;&#10;Description automatically generated"/>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0561841" y="37876"/>
            <a:ext cx="1250519" cy="1250519"/>
          </a:xfrm>
          <a:prstGeom prst="rect">
            <a:avLst/>
          </a:prstGeom>
          <a:noFill/>
          <a:ln>
            <a:noFill/>
          </a:ln>
        </p:spPr>
      </p:pic>
      <p:sp>
        <p:nvSpPr>
          <p:cNvPr id="182" name="Google Shape;182;p45"/>
          <p:cNvSpPr txBox="1"/>
          <p:nvPr/>
        </p:nvSpPr>
        <p:spPr>
          <a:xfrm>
            <a:off x="5691883" y="2377167"/>
            <a:ext cx="5912400" cy="3885772"/>
          </a:xfrm>
          <a:prstGeom prst="rect">
            <a:avLst/>
          </a:prstGeom>
          <a:noFill/>
          <a:ln>
            <a:noFill/>
          </a:ln>
        </p:spPr>
        <p:txBody>
          <a:bodyPr spcFirstLastPara="1" wrap="square" lIns="91425" tIns="45700" rIns="91425" bIns="45700" anchor="t" anchorCtr="0">
            <a:noAutofit/>
          </a:bodyPr>
          <a:lstStyle/>
          <a:p>
            <a:pPr marL="0" marR="0" lvl="0" indent="0" algn="just" rtl="0">
              <a:lnSpc>
                <a:spcPct val="150000"/>
              </a:lnSpc>
              <a:spcBef>
                <a:spcPts val="0"/>
              </a:spcBef>
              <a:spcAft>
                <a:spcPts val="0"/>
              </a:spcAft>
              <a:buNone/>
            </a:pPr>
            <a:r>
              <a:rPr lang="en-US" sz="2000" b="1" i="0" u="none" strike="noStrike" cap="none" dirty="0">
                <a:solidFill>
                  <a:srgbClr val="595959"/>
                </a:solidFill>
                <a:latin typeface="Arial"/>
                <a:ea typeface="Arial"/>
                <a:cs typeface="Arial"/>
                <a:sym typeface="Arial"/>
              </a:rPr>
              <a:t>Step 1</a:t>
            </a:r>
            <a:r>
              <a:rPr lang="en-US" sz="2000" b="1" i="0" u="none" strike="noStrike" cap="none" dirty="0">
                <a:solidFill>
                  <a:srgbClr val="000000"/>
                </a:solidFill>
                <a:latin typeface="Arial"/>
                <a:ea typeface="Arial"/>
                <a:cs typeface="Arial"/>
                <a:sym typeface="Arial"/>
              </a:rPr>
              <a:t> </a:t>
            </a:r>
            <a:r>
              <a:rPr lang="en-US" sz="2000" b="0" i="0" u="none" strike="noStrike" cap="none" dirty="0">
                <a:solidFill>
                  <a:srgbClr val="7F7F7F"/>
                </a:solidFill>
                <a:latin typeface="Arial"/>
                <a:ea typeface="Arial"/>
                <a:cs typeface="Arial"/>
                <a:sym typeface="Arial"/>
              </a:rPr>
              <a:t>Listen to a short lecture on common barriers to active listening, such as distractions and biases. </a:t>
            </a:r>
            <a:endParaRPr dirty="0"/>
          </a:p>
          <a:p>
            <a:pPr marL="0" marR="0" lvl="0" indent="0" algn="just" rtl="0">
              <a:lnSpc>
                <a:spcPct val="150000"/>
              </a:lnSpc>
              <a:spcBef>
                <a:spcPts val="0"/>
              </a:spcBef>
              <a:spcAft>
                <a:spcPts val="0"/>
              </a:spcAft>
              <a:buNone/>
            </a:pPr>
            <a:r>
              <a:rPr lang="en-US" sz="2000" b="1" i="0" u="none" strike="noStrike" cap="none" dirty="0">
                <a:solidFill>
                  <a:srgbClr val="595959"/>
                </a:solidFill>
                <a:latin typeface="Arial"/>
                <a:ea typeface="Arial"/>
                <a:cs typeface="Arial"/>
                <a:sym typeface="Arial"/>
              </a:rPr>
              <a:t>Step 2</a:t>
            </a:r>
            <a:r>
              <a:rPr lang="en-US" sz="2000" b="1" i="0" u="none" strike="noStrike" cap="none" dirty="0">
                <a:solidFill>
                  <a:srgbClr val="000000"/>
                </a:solidFill>
                <a:latin typeface="Arial"/>
                <a:ea typeface="Arial"/>
                <a:cs typeface="Arial"/>
                <a:sym typeface="Arial"/>
              </a:rPr>
              <a:t> </a:t>
            </a:r>
            <a:r>
              <a:rPr lang="en-US" sz="2000" b="0" i="0" u="none" strike="noStrike" cap="none" dirty="0">
                <a:solidFill>
                  <a:srgbClr val="7F7F7F"/>
                </a:solidFill>
                <a:latin typeface="Arial"/>
                <a:ea typeface="Arial"/>
                <a:cs typeface="Arial"/>
                <a:sym typeface="Arial"/>
              </a:rPr>
              <a:t>Discuss in small groups the barriers they face when trying to actively listen in their workplace.</a:t>
            </a:r>
            <a:endParaRPr dirty="0"/>
          </a:p>
          <a:p>
            <a:pPr marL="0" marR="0" lvl="0" indent="0" algn="just" rtl="0">
              <a:lnSpc>
                <a:spcPct val="150000"/>
              </a:lnSpc>
              <a:spcBef>
                <a:spcPts val="0"/>
              </a:spcBef>
              <a:spcAft>
                <a:spcPts val="0"/>
              </a:spcAft>
              <a:buNone/>
            </a:pPr>
            <a:r>
              <a:rPr lang="en-US" sz="2000" b="1" i="0" u="none" strike="noStrike" cap="none" dirty="0">
                <a:solidFill>
                  <a:srgbClr val="595959"/>
                </a:solidFill>
                <a:latin typeface="Arial"/>
                <a:ea typeface="Arial"/>
                <a:cs typeface="Arial"/>
                <a:sym typeface="Arial"/>
              </a:rPr>
              <a:t>Step 3</a:t>
            </a:r>
            <a:r>
              <a:rPr lang="en-US" sz="2000" b="1" i="0" u="none" strike="noStrike" cap="none" dirty="0">
                <a:solidFill>
                  <a:srgbClr val="000000"/>
                </a:solidFill>
                <a:latin typeface="Arial"/>
                <a:ea typeface="Arial"/>
                <a:cs typeface="Arial"/>
                <a:sym typeface="Arial"/>
              </a:rPr>
              <a:t> </a:t>
            </a:r>
            <a:r>
              <a:rPr lang="en-US" sz="2000" b="0" i="0" u="none" strike="noStrike" cap="none" dirty="0">
                <a:solidFill>
                  <a:srgbClr val="7F7F7F"/>
                </a:solidFill>
                <a:latin typeface="Arial"/>
                <a:ea typeface="Arial"/>
                <a:cs typeface="Arial"/>
                <a:sym typeface="Arial"/>
              </a:rPr>
              <a:t>Present you list of barriers and receive feedback. </a:t>
            </a:r>
            <a:endParaRPr dirty="0"/>
          </a:p>
        </p:txBody>
      </p:sp>
    </p:spTree>
    <p:extLst>
      <p:ext uri="{BB962C8B-B14F-4D97-AF65-F5344CB8AC3E}">
        <p14:creationId xmlns:p14="http://schemas.microsoft.com/office/powerpoint/2010/main" val="5678957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7" name="Google Shape;207;p4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48044" y="1303173"/>
            <a:ext cx="4296566" cy="4296124"/>
          </a:xfrm>
          <a:custGeom>
            <a:avLst/>
            <a:gdLst/>
            <a:ahLst/>
            <a:cxnLst/>
            <a:rect l="l" t="t" r="r" b="b"/>
            <a:pathLst>
              <a:path w="4926934" h="4926427" extrusionOk="0">
                <a:moveTo>
                  <a:pt x="2427844" y="14"/>
                </a:moveTo>
                <a:cubicBezTo>
                  <a:pt x="2591185" y="-1028"/>
                  <a:pt x="2754923" y="60243"/>
                  <a:pt x="2880342" y="184073"/>
                </a:cubicBezTo>
                <a:lnTo>
                  <a:pt x="4737106" y="2017302"/>
                </a:lnTo>
                <a:cubicBezTo>
                  <a:pt x="4987945" y="2264962"/>
                  <a:pt x="4990522" y="2669075"/>
                  <a:pt x="4742863" y="2919914"/>
                </a:cubicBezTo>
                <a:lnTo>
                  <a:pt x="2949204" y="4736599"/>
                </a:lnTo>
                <a:cubicBezTo>
                  <a:pt x="2701544" y="4987438"/>
                  <a:pt x="2297431" y="4990015"/>
                  <a:pt x="2046592" y="4742356"/>
                </a:cubicBezTo>
                <a:lnTo>
                  <a:pt x="189829" y="2909126"/>
                </a:lnTo>
                <a:cubicBezTo>
                  <a:pt x="-61010" y="2661466"/>
                  <a:pt x="-63588" y="2257353"/>
                  <a:pt x="184072" y="2006514"/>
                </a:cubicBezTo>
                <a:lnTo>
                  <a:pt x="1977730" y="189830"/>
                </a:lnTo>
                <a:cubicBezTo>
                  <a:pt x="2101560" y="64410"/>
                  <a:pt x="2264504" y="1056"/>
                  <a:pt x="2427844" y="14"/>
                </a:cubicBezTo>
                <a:close/>
              </a:path>
            </a:pathLst>
          </a:custGeom>
          <a:noFill/>
          <a:ln>
            <a:noFill/>
          </a:ln>
        </p:spPr>
      </p:pic>
      <p:sp>
        <p:nvSpPr>
          <p:cNvPr id="208" name="Google Shape;208;p48"/>
          <p:cNvSpPr/>
          <p:nvPr/>
        </p:nvSpPr>
        <p:spPr>
          <a:xfrm rot="2678075" flipH="1">
            <a:off x="1179644" y="3760301"/>
            <a:ext cx="865076" cy="852537"/>
          </a:xfrm>
          <a:prstGeom prst="roundRect">
            <a:avLst>
              <a:gd name="adj" fmla="val 16667"/>
            </a:avLst>
          </a:prstGeom>
          <a:solidFill>
            <a:srgbClr val="92C3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209" name="Google Shape;209;p48"/>
          <p:cNvSpPr txBox="1"/>
          <p:nvPr/>
        </p:nvSpPr>
        <p:spPr>
          <a:xfrm>
            <a:off x="5691883" y="1129042"/>
            <a:ext cx="6400799" cy="133882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700"/>
              <a:buFont typeface="Arial"/>
              <a:buNone/>
            </a:pPr>
            <a:r>
              <a:rPr lang="en-US" sz="4400" b="1" i="0" u="none" strike="noStrike" cap="none" dirty="0">
                <a:solidFill>
                  <a:srgbClr val="3F3F3F"/>
                </a:solidFill>
                <a:latin typeface="Arial"/>
                <a:ea typeface="Arial"/>
                <a:cs typeface="Arial"/>
                <a:sym typeface="Arial"/>
              </a:rPr>
              <a:t>Activity 8 </a:t>
            </a:r>
            <a:r>
              <a:rPr lang="en-US" sz="4400" b="1" i="0" u="none" strike="noStrike" cap="none" dirty="0">
                <a:solidFill>
                  <a:srgbClr val="EF9152"/>
                </a:solidFill>
                <a:latin typeface="Arial"/>
                <a:ea typeface="Arial"/>
                <a:cs typeface="Arial"/>
                <a:sym typeface="Arial"/>
              </a:rPr>
              <a:t>Instructions</a:t>
            </a:r>
            <a:endParaRPr sz="4400" b="1" i="0" u="none" strike="noStrike" cap="none" dirty="0">
              <a:solidFill>
                <a:srgbClr val="EF9152"/>
              </a:solidFill>
              <a:latin typeface="Arial"/>
              <a:ea typeface="Arial"/>
              <a:cs typeface="Arial"/>
              <a:sym typeface="Arial"/>
            </a:endParaRPr>
          </a:p>
        </p:txBody>
      </p:sp>
      <p:cxnSp>
        <p:nvCxnSpPr>
          <p:cNvPr id="210" name="Google Shape;210;p48"/>
          <p:cNvCxnSpPr/>
          <p:nvPr/>
        </p:nvCxnSpPr>
        <p:spPr>
          <a:xfrm>
            <a:off x="6212622" y="2133898"/>
            <a:ext cx="1255711" cy="0"/>
          </a:xfrm>
          <a:prstGeom prst="straightConnector1">
            <a:avLst/>
          </a:prstGeom>
          <a:noFill/>
          <a:ln w="28575" cap="flat" cmpd="sng">
            <a:solidFill>
              <a:srgbClr val="92C340"/>
            </a:solidFill>
            <a:prstDash val="solid"/>
            <a:miter lim="800000"/>
            <a:headEnd type="none" w="sm" len="sm"/>
            <a:tailEnd type="none" w="sm" len="sm"/>
          </a:ln>
        </p:spPr>
      </p:cxnSp>
      <p:pic>
        <p:nvPicPr>
          <p:cNvPr id="211" name="Google Shape;211;p48" descr="Text&#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99791" y="6228842"/>
            <a:ext cx="1562100" cy="327721"/>
          </a:xfrm>
          <a:prstGeom prst="rect">
            <a:avLst/>
          </a:prstGeom>
          <a:noFill/>
          <a:ln>
            <a:noFill/>
          </a:ln>
        </p:spPr>
      </p:pic>
      <p:pic>
        <p:nvPicPr>
          <p:cNvPr id="212" name="Google Shape;212;p48" descr="Logo&#10;&#10;Description automatically generated"/>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0561841" y="37876"/>
            <a:ext cx="1250519" cy="1250519"/>
          </a:xfrm>
          <a:prstGeom prst="rect">
            <a:avLst/>
          </a:prstGeom>
          <a:noFill/>
          <a:ln>
            <a:noFill/>
          </a:ln>
        </p:spPr>
      </p:pic>
      <p:sp>
        <p:nvSpPr>
          <p:cNvPr id="213" name="Google Shape;213;p48"/>
          <p:cNvSpPr txBox="1"/>
          <p:nvPr/>
        </p:nvSpPr>
        <p:spPr>
          <a:xfrm>
            <a:off x="5691883" y="2379561"/>
            <a:ext cx="5845361" cy="3885772"/>
          </a:xfrm>
          <a:prstGeom prst="rect">
            <a:avLst/>
          </a:prstGeom>
          <a:noFill/>
          <a:ln>
            <a:noFill/>
          </a:ln>
        </p:spPr>
        <p:txBody>
          <a:bodyPr spcFirstLastPara="1" wrap="square" lIns="91425" tIns="45700" rIns="91425" bIns="45700" anchor="t" anchorCtr="0">
            <a:noAutofit/>
          </a:bodyPr>
          <a:lstStyle/>
          <a:p>
            <a:pPr marL="0" marR="0" lvl="0" indent="0" algn="just" rtl="0">
              <a:lnSpc>
                <a:spcPct val="150000"/>
              </a:lnSpc>
              <a:spcBef>
                <a:spcPts val="0"/>
              </a:spcBef>
              <a:spcAft>
                <a:spcPts val="0"/>
              </a:spcAft>
              <a:buNone/>
            </a:pPr>
            <a:r>
              <a:rPr lang="en-US" sz="2000" b="1" i="0" u="none" strike="noStrike" cap="none" dirty="0">
                <a:solidFill>
                  <a:srgbClr val="595959"/>
                </a:solidFill>
                <a:latin typeface="Arial"/>
                <a:ea typeface="Arial"/>
                <a:cs typeface="Arial"/>
                <a:sym typeface="Arial"/>
              </a:rPr>
              <a:t>Step 1 </a:t>
            </a:r>
            <a:r>
              <a:rPr lang="en-US" sz="2000" b="0" i="0" u="none" strike="noStrike" cap="none" dirty="0">
                <a:solidFill>
                  <a:srgbClr val="7F7F7F"/>
                </a:solidFill>
                <a:latin typeface="Arial"/>
                <a:ea typeface="Arial"/>
                <a:cs typeface="Arial"/>
                <a:sym typeface="Arial"/>
              </a:rPr>
              <a:t>Share your personal strategies for overcoming barriers to active listening and discuss as a group. </a:t>
            </a:r>
            <a:endParaRPr dirty="0"/>
          </a:p>
          <a:p>
            <a:pPr marL="0" marR="0" lvl="0" indent="0" algn="just" rtl="0">
              <a:lnSpc>
                <a:spcPct val="150000"/>
              </a:lnSpc>
              <a:spcBef>
                <a:spcPts val="0"/>
              </a:spcBef>
              <a:spcAft>
                <a:spcPts val="0"/>
              </a:spcAft>
              <a:buNone/>
            </a:pPr>
            <a:r>
              <a:rPr lang="en-US" sz="2000" b="1" i="0" u="none" strike="noStrike" cap="none" dirty="0">
                <a:solidFill>
                  <a:srgbClr val="595959"/>
                </a:solidFill>
                <a:latin typeface="Arial"/>
                <a:ea typeface="Arial"/>
                <a:cs typeface="Arial"/>
                <a:sym typeface="Arial"/>
              </a:rPr>
              <a:t>Step 2</a:t>
            </a:r>
            <a:r>
              <a:rPr lang="en-US" sz="2000" b="1" i="0" u="none" strike="noStrike" cap="none" dirty="0">
                <a:solidFill>
                  <a:srgbClr val="000000"/>
                </a:solidFill>
                <a:latin typeface="Arial"/>
                <a:ea typeface="Arial"/>
                <a:cs typeface="Arial"/>
                <a:sym typeface="Arial"/>
              </a:rPr>
              <a:t> </a:t>
            </a:r>
            <a:r>
              <a:rPr lang="en-US" sz="2000" b="0" i="0" u="none" strike="noStrike" cap="none" dirty="0">
                <a:solidFill>
                  <a:srgbClr val="7F7F7F"/>
                </a:solidFill>
                <a:latin typeface="Arial"/>
                <a:ea typeface="Arial"/>
                <a:cs typeface="Arial"/>
                <a:sym typeface="Arial"/>
              </a:rPr>
              <a:t>Receive additional tips for overcoming barriers and share your own tips.</a:t>
            </a:r>
            <a:endParaRPr dirty="0"/>
          </a:p>
        </p:txBody>
      </p:sp>
    </p:spTree>
    <p:extLst>
      <p:ext uri="{BB962C8B-B14F-4D97-AF65-F5344CB8AC3E}">
        <p14:creationId xmlns:p14="http://schemas.microsoft.com/office/powerpoint/2010/main" val="30884828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12"/>
          <p:cNvSpPr/>
          <p:nvPr/>
        </p:nvSpPr>
        <p:spPr>
          <a:xfrm>
            <a:off x="0" y="0"/>
            <a:ext cx="12192000" cy="6858000"/>
          </a:xfrm>
          <a:prstGeom prst="rect">
            <a:avLst/>
          </a:prstGeom>
          <a:solidFill>
            <a:srgbClr val="92C3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pic>
        <p:nvPicPr>
          <p:cNvPr id="219" name="Google Shape;219;p12" descr="Text&#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00075" y="6076743"/>
            <a:ext cx="1562100" cy="327721"/>
          </a:xfrm>
          <a:prstGeom prst="rect">
            <a:avLst/>
          </a:prstGeom>
          <a:noFill/>
          <a:ln>
            <a:noFill/>
          </a:ln>
        </p:spPr>
      </p:pic>
      <p:pic>
        <p:nvPicPr>
          <p:cNvPr id="220" name="Google Shape;220;p12" descr="Logo&#10;&#10;Description automatically generated with medium confidence"/>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572751" y="57568"/>
            <a:ext cx="1247774" cy="1247774"/>
          </a:xfrm>
          <a:prstGeom prst="rect">
            <a:avLst/>
          </a:prstGeom>
          <a:noFill/>
          <a:ln>
            <a:noFill/>
          </a:ln>
        </p:spPr>
      </p:pic>
      <p:sp>
        <p:nvSpPr>
          <p:cNvPr id="221" name="Google Shape;221;p12"/>
          <p:cNvSpPr txBox="1"/>
          <p:nvPr/>
        </p:nvSpPr>
        <p:spPr>
          <a:xfrm>
            <a:off x="838200" y="1305342"/>
            <a:ext cx="7543800" cy="212365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1" i="0" u="none" strike="noStrike" cap="none" dirty="0">
                <a:solidFill>
                  <a:schemeClr val="lt1"/>
                </a:solidFill>
                <a:latin typeface="Arial"/>
                <a:ea typeface="Arial"/>
                <a:cs typeface="Arial"/>
                <a:sym typeface="Arial"/>
              </a:rPr>
              <a:t>03.</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600"/>
              <a:buFont typeface="Arial"/>
              <a:buNone/>
            </a:pPr>
            <a:r>
              <a:rPr lang="en-US" sz="6600" b="1" i="0" u="none" strike="noStrike" cap="none" dirty="0">
                <a:solidFill>
                  <a:schemeClr val="lt1"/>
                </a:solidFill>
                <a:latin typeface="Arial"/>
                <a:ea typeface="Arial"/>
                <a:cs typeface="Arial"/>
                <a:sym typeface="Arial"/>
              </a:rPr>
              <a:t>REFLECTION</a:t>
            </a:r>
            <a:endParaRPr sz="6600" b="1" i="0" u="none" strike="noStrike" cap="none" dirty="0">
              <a:solidFill>
                <a:schemeClr val="lt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1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702" y="1"/>
            <a:ext cx="5678124" cy="5734195"/>
          </a:xfrm>
          <a:custGeom>
            <a:avLst/>
            <a:gdLst/>
            <a:ahLst/>
            <a:cxnLst/>
            <a:rect l="l" t="t" r="r" b="b"/>
            <a:pathLst>
              <a:path w="5678124" h="5734195" extrusionOk="0">
                <a:moveTo>
                  <a:pt x="1" y="0"/>
                </a:moveTo>
                <a:lnTo>
                  <a:pt x="4133909" y="0"/>
                </a:lnTo>
                <a:lnTo>
                  <a:pt x="4250543" y="40510"/>
                </a:lnTo>
                <a:cubicBezTo>
                  <a:pt x="6107642" y="747047"/>
                  <a:pt x="5709275" y="2485431"/>
                  <a:pt x="5464733" y="3376998"/>
                </a:cubicBezTo>
                <a:cubicBezTo>
                  <a:pt x="5203889" y="4328003"/>
                  <a:pt x="4596377" y="6217523"/>
                  <a:pt x="2283271" y="5619542"/>
                </a:cubicBezTo>
                <a:lnTo>
                  <a:pt x="0" y="5036728"/>
                </a:lnTo>
                <a:close/>
              </a:path>
            </a:pathLst>
          </a:custGeom>
          <a:noFill/>
          <a:ln>
            <a:noFill/>
          </a:ln>
        </p:spPr>
      </p:pic>
      <p:grpSp>
        <p:nvGrpSpPr>
          <p:cNvPr id="227" name="Google Shape;227;p15"/>
          <p:cNvGrpSpPr/>
          <p:nvPr/>
        </p:nvGrpSpPr>
        <p:grpSpPr>
          <a:xfrm>
            <a:off x="1252508" y="439584"/>
            <a:ext cx="4440563" cy="5835155"/>
            <a:chOff x="1187184" y="493776"/>
            <a:chExt cx="4440563" cy="5835155"/>
          </a:xfrm>
        </p:grpSpPr>
        <p:sp>
          <p:nvSpPr>
            <p:cNvPr id="228" name="Google Shape;228;p15"/>
            <p:cNvSpPr/>
            <p:nvPr/>
          </p:nvSpPr>
          <p:spPr>
            <a:xfrm flipH="1">
              <a:off x="1187184" y="4738499"/>
              <a:ext cx="1613824" cy="1590432"/>
            </a:xfrm>
            <a:prstGeom prst="ellipse">
              <a:avLst/>
            </a:prstGeom>
            <a:solidFill>
              <a:srgbClr val="54AE9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229" name="Google Shape;229;p15"/>
            <p:cNvSpPr/>
            <p:nvPr/>
          </p:nvSpPr>
          <p:spPr>
            <a:xfrm flipH="1">
              <a:off x="4739239" y="493776"/>
              <a:ext cx="888508" cy="875629"/>
            </a:xfrm>
            <a:prstGeom prst="ellipse">
              <a:avLst/>
            </a:prstGeom>
            <a:solidFill>
              <a:srgbClr val="54AE9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grpSp>
      <p:sp>
        <p:nvSpPr>
          <p:cNvPr id="230" name="Google Shape;230;p15"/>
          <p:cNvSpPr txBox="1"/>
          <p:nvPr/>
        </p:nvSpPr>
        <p:spPr>
          <a:xfrm>
            <a:off x="6064827" y="1201521"/>
            <a:ext cx="6163642" cy="120032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4400" b="1" i="0" u="none" strike="noStrike" cap="none" dirty="0">
                <a:solidFill>
                  <a:srgbClr val="3F3F3F"/>
                </a:solidFill>
                <a:latin typeface="Arial"/>
                <a:ea typeface="Arial"/>
                <a:cs typeface="Arial"/>
                <a:sym typeface="Arial"/>
              </a:rPr>
              <a:t>What Did We </a:t>
            </a:r>
            <a:r>
              <a:rPr lang="en-US" sz="4400" b="1" i="0" u="none" strike="noStrike" cap="none" dirty="0">
                <a:solidFill>
                  <a:srgbClr val="92C340"/>
                </a:solidFill>
                <a:latin typeface="Arial"/>
                <a:ea typeface="Arial"/>
                <a:cs typeface="Arial"/>
                <a:sym typeface="Arial"/>
              </a:rPr>
              <a:t>Learn?</a:t>
            </a:r>
            <a:endParaRPr sz="4400" b="1" i="0" u="none" strike="noStrike" cap="none" dirty="0">
              <a:solidFill>
                <a:srgbClr val="92C340"/>
              </a:solidFill>
              <a:latin typeface="Arial"/>
              <a:ea typeface="Arial"/>
              <a:cs typeface="Arial"/>
              <a:sym typeface="Arial"/>
            </a:endParaRPr>
          </a:p>
        </p:txBody>
      </p:sp>
      <p:cxnSp>
        <p:nvCxnSpPr>
          <p:cNvPr id="231" name="Google Shape;231;p15"/>
          <p:cNvCxnSpPr/>
          <p:nvPr/>
        </p:nvCxnSpPr>
        <p:spPr>
          <a:xfrm>
            <a:off x="6248475" y="2167216"/>
            <a:ext cx="1181427" cy="0"/>
          </a:xfrm>
          <a:prstGeom prst="straightConnector1">
            <a:avLst/>
          </a:prstGeom>
          <a:noFill/>
          <a:ln w="28575" cap="flat" cmpd="sng">
            <a:solidFill>
              <a:srgbClr val="54AE93"/>
            </a:solidFill>
            <a:prstDash val="solid"/>
            <a:miter lim="800000"/>
            <a:headEnd type="none" w="sm" len="sm"/>
            <a:tailEnd type="none" w="sm" len="sm"/>
          </a:ln>
        </p:spPr>
      </p:cxnSp>
      <p:sp>
        <p:nvSpPr>
          <p:cNvPr id="232" name="Google Shape;232;p15"/>
          <p:cNvSpPr txBox="1"/>
          <p:nvPr/>
        </p:nvSpPr>
        <p:spPr>
          <a:xfrm>
            <a:off x="6355487" y="2401850"/>
            <a:ext cx="5333681" cy="40821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US" sz="2000" b="1" i="0" u="none" strike="noStrike" cap="none" dirty="0">
                <a:solidFill>
                  <a:srgbClr val="595959"/>
                </a:solidFill>
                <a:latin typeface="Arial"/>
                <a:ea typeface="Arial"/>
                <a:cs typeface="Arial"/>
                <a:sym typeface="Arial"/>
              </a:rPr>
              <a:t>What was your biggest takeaway from today's workshop, and how do you plan to apply it in your workplace?</a:t>
            </a:r>
            <a:endParaRPr sz="2000" b="1" i="0" u="none" strike="noStrike" cap="none" dirty="0">
              <a:solidFill>
                <a:srgbClr val="000000"/>
              </a:solidFill>
              <a:latin typeface="Arial"/>
              <a:ea typeface="Arial"/>
              <a:cs typeface="Arial"/>
              <a:sym typeface="Arial"/>
            </a:endParaRPr>
          </a:p>
        </p:txBody>
      </p:sp>
      <p:sp>
        <p:nvSpPr>
          <p:cNvPr id="233" name="Google Shape;233;p15"/>
          <p:cNvSpPr txBox="1"/>
          <p:nvPr/>
        </p:nvSpPr>
        <p:spPr>
          <a:xfrm>
            <a:off x="6355487" y="3639726"/>
            <a:ext cx="5301614" cy="4082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2000" b="1" i="0" u="none" strike="noStrike" cap="none" dirty="0">
                <a:solidFill>
                  <a:srgbClr val="595959"/>
                </a:solidFill>
                <a:latin typeface="Arial"/>
                <a:ea typeface="Arial"/>
                <a:cs typeface="Arial"/>
                <a:sym typeface="Arial"/>
              </a:rPr>
              <a:t>What strategies will you use to </a:t>
            </a:r>
            <a:r>
              <a:rPr lang="en-US" sz="2000" b="1" i="0" u="none" strike="noStrike" cap="none" dirty="0">
                <a:solidFill>
                  <a:srgbClr val="595959"/>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recogni</a:t>
            </a:r>
            <a:r>
              <a:rPr lang="en-US" sz="2000" b="1" dirty="0">
                <a:solidFill>
                  <a:srgbClr val="595959"/>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s</a:t>
            </a:r>
            <a:r>
              <a:rPr lang="en-US" sz="2000" b="1" i="0" u="none" strike="noStrike" cap="none" dirty="0">
                <a:solidFill>
                  <a:srgbClr val="595959"/>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e</a:t>
            </a:r>
            <a:r>
              <a:rPr lang="en-US" sz="2000" b="1" i="0" u="none" strike="noStrike" cap="none" dirty="0">
                <a:solidFill>
                  <a:srgbClr val="595959"/>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 </a:t>
            </a:r>
            <a:r>
              <a:rPr lang="en-US" sz="2000" b="1" i="0" u="none" strike="noStrike" cap="none" dirty="0">
                <a:solidFill>
                  <a:srgbClr val="595959"/>
                </a:solidFill>
                <a:latin typeface="Arial"/>
                <a:ea typeface="Arial"/>
                <a:cs typeface="Arial"/>
                <a:sym typeface="Arial"/>
              </a:rPr>
              <a:t>and respond to micro-aggressions, and promote micro-affirmations, in your workplace?</a:t>
            </a:r>
            <a:endParaRPr sz="2000" b="1" i="0" u="none" strike="noStrike" cap="none" dirty="0">
              <a:solidFill>
                <a:srgbClr val="000000"/>
              </a:solidFill>
              <a:latin typeface="Arial"/>
              <a:ea typeface="Arial"/>
              <a:cs typeface="Arial"/>
              <a:sym typeface="Arial"/>
            </a:endParaRPr>
          </a:p>
        </p:txBody>
      </p:sp>
      <p:sp>
        <p:nvSpPr>
          <p:cNvPr id="234" name="Google Shape;234;p15"/>
          <p:cNvSpPr/>
          <p:nvPr/>
        </p:nvSpPr>
        <p:spPr>
          <a:xfrm flipH="1">
            <a:off x="5836514" y="2543302"/>
            <a:ext cx="437425" cy="408213"/>
          </a:xfrm>
          <a:prstGeom prst="ellipse">
            <a:avLst/>
          </a:prstGeom>
          <a:solidFill>
            <a:srgbClr val="54AE9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235" name="Google Shape;235;p15"/>
          <p:cNvSpPr/>
          <p:nvPr/>
        </p:nvSpPr>
        <p:spPr>
          <a:xfrm flipH="1">
            <a:off x="5830811" y="3686945"/>
            <a:ext cx="443128" cy="408213"/>
          </a:xfrm>
          <a:prstGeom prst="ellipse">
            <a:avLst/>
          </a:prstGeom>
          <a:solidFill>
            <a:srgbClr val="92C3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pic>
        <p:nvPicPr>
          <p:cNvPr id="236" name="Google Shape;236;p15" descr="Text&#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282858" y="6184670"/>
            <a:ext cx="1562100" cy="327721"/>
          </a:xfrm>
          <a:prstGeom prst="rect">
            <a:avLst/>
          </a:prstGeom>
          <a:noFill/>
          <a:ln>
            <a:noFill/>
          </a:ln>
        </p:spPr>
      </p:pic>
      <p:pic>
        <p:nvPicPr>
          <p:cNvPr id="237" name="Google Shape;237;p15" descr="Logo&#10;&#10;Description automatically generated"/>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0438649" y="79892"/>
            <a:ext cx="1250519" cy="1250519"/>
          </a:xfrm>
          <a:prstGeom prst="rect">
            <a:avLst/>
          </a:prstGeom>
          <a:noFill/>
          <a:ln>
            <a:noFill/>
          </a:ln>
        </p:spPr>
      </p:pic>
      <p:sp>
        <p:nvSpPr>
          <p:cNvPr id="2" name="Google Shape;235;p15">
            <a:extLst>
              <a:ext uri="{FF2B5EF4-FFF2-40B4-BE49-F238E27FC236}">
                <a16:creationId xmlns:a16="http://schemas.microsoft.com/office/drawing/2014/main" id="{92438E70-55DA-2765-C790-F48C0579DFC5}"/>
              </a:ext>
            </a:extLst>
          </p:cNvPr>
          <p:cNvSpPr/>
          <p:nvPr/>
        </p:nvSpPr>
        <p:spPr>
          <a:xfrm flipH="1">
            <a:off x="5859691" y="5245286"/>
            <a:ext cx="443128" cy="408213"/>
          </a:xfrm>
          <a:prstGeom prst="ellipse">
            <a:avLst/>
          </a:prstGeom>
          <a:solidFill>
            <a:srgbClr val="92C3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4" name="TextBox 3">
            <a:extLst>
              <a:ext uri="{FF2B5EF4-FFF2-40B4-BE49-F238E27FC236}">
                <a16:creationId xmlns:a16="http://schemas.microsoft.com/office/drawing/2014/main" id="{9447CB18-A666-B2D6-4ED7-D0F9FFB25825}"/>
              </a:ext>
            </a:extLst>
          </p:cNvPr>
          <p:cNvSpPr txBox="1"/>
          <p:nvPr/>
        </p:nvSpPr>
        <p:spPr>
          <a:xfrm>
            <a:off x="6355487" y="5169007"/>
            <a:ext cx="5557304"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2000" b="1" i="0" u="none" strike="noStrike" kern="0" cap="none" spc="0" normalizeH="0" baseline="0" noProof="0" dirty="0">
                <a:ln>
                  <a:noFill/>
                </a:ln>
                <a:solidFill>
                  <a:srgbClr val="595959"/>
                </a:solidFill>
                <a:effectLst/>
                <a:uLnTx/>
                <a:uFillTx/>
                <a:latin typeface="Arial"/>
                <a:ea typeface="Arial"/>
                <a:cs typeface="Arial"/>
                <a:sym typeface="Arial"/>
              </a:rPr>
              <a:t>What did you learn about active listening and its role in promoting inclusive communication in the workplace?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18"/>
          <p:cNvSpPr/>
          <p:nvPr/>
        </p:nvSpPr>
        <p:spPr>
          <a:xfrm>
            <a:off x="0" y="0"/>
            <a:ext cx="12192000" cy="6858000"/>
          </a:xfrm>
          <a:prstGeom prst="rect">
            <a:avLst/>
          </a:prstGeom>
          <a:solidFill>
            <a:srgbClr val="54AE9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pic>
        <p:nvPicPr>
          <p:cNvPr id="243" name="Google Shape;243;p18" descr="Text&#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00075" y="6076743"/>
            <a:ext cx="1562100" cy="327721"/>
          </a:xfrm>
          <a:prstGeom prst="rect">
            <a:avLst/>
          </a:prstGeom>
          <a:noFill/>
          <a:ln>
            <a:noFill/>
          </a:ln>
        </p:spPr>
      </p:pic>
      <p:pic>
        <p:nvPicPr>
          <p:cNvPr id="244" name="Google Shape;244;p18" descr="Logo&#10;&#10;Description automatically generated with medium confidence"/>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572751" y="57568"/>
            <a:ext cx="1247774" cy="1247774"/>
          </a:xfrm>
          <a:prstGeom prst="rect">
            <a:avLst/>
          </a:prstGeom>
          <a:noFill/>
          <a:ln>
            <a:noFill/>
          </a:ln>
        </p:spPr>
      </p:pic>
      <p:sp>
        <p:nvSpPr>
          <p:cNvPr id="245" name="Google Shape;245;p18"/>
          <p:cNvSpPr txBox="1"/>
          <p:nvPr/>
        </p:nvSpPr>
        <p:spPr>
          <a:xfrm>
            <a:off x="838200" y="1305342"/>
            <a:ext cx="7543800" cy="212365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1" i="0" u="none" strike="noStrike" cap="none" dirty="0">
                <a:solidFill>
                  <a:schemeClr val="lt1"/>
                </a:solidFill>
                <a:latin typeface="Arial"/>
                <a:ea typeface="Arial"/>
                <a:cs typeface="Arial"/>
                <a:sym typeface="Arial"/>
              </a:rPr>
              <a:t>04.</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600"/>
              <a:buFont typeface="Arial"/>
              <a:buNone/>
            </a:pPr>
            <a:r>
              <a:rPr lang="en-US" sz="6600" b="1" i="0" u="none" strike="noStrike" cap="none" dirty="0">
                <a:solidFill>
                  <a:schemeClr val="lt1"/>
                </a:solidFill>
                <a:latin typeface="Arial"/>
                <a:ea typeface="Arial"/>
                <a:cs typeface="Arial"/>
                <a:sym typeface="Arial"/>
              </a:rPr>
              <a:t>CONCLUSION</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49"/>
          <p:cNvSpPr txBox="1"/>
          <p:nvPr/>
        </p:nvSpPr>
        <p:spPr>
          <a:xfrm>
            <a:off x="5064694" y="1095376"/>
            <a:ext cx="6580475" cy="133882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700"/>
              <a:buFont typeface="Arial"/>
              <a:buNone/>
            </a:pPr>
            <a:r>
              <a:rPr lang="en-US" sz="4000" b="1" i="0" u="none" strike="noStrike" cap="none" dirty="0">
                <a:solidFill>
                  <a:srgbClr val="3F3F3F"/>
                </a:solidFill>
                <a:latin typeface="Arial"/>
                <a:ea typeface="Arial"/>
                <a:cs typeface="Arial"/>
                <a:sym typeface="Arial"/>
              </a:rPr>
              <a:t>What do we now know?</a:t>
            </a:r>
            <a:endParaRPr sz="4000" b="1" i="0" u="none" strike="noStrike" cap="none" dirty="0">
              <a:solidFill>
                <a:srgbClr val="000000"/>
              </a:solidFill>
              <a:latin typeface="Arial"/>
              <a:ea typeface="Arial"/>
              <a:cs typeface="Arial"/>
              <a:sym typeface="Arial"/>
            </a:endParaRPr>
          </a:p>
        </p:txBody>
      </p:sp>
      <p:sp>
        <p:nvSpPr>
          <p:cNvPr id="251" name="Google Shape;251;p49"/>
          <p:cNvSpPr txBox="1"/>
          <p:nvPr/>
        </p:nvSpPr>
        <p:spPr>
          <a:xfrm>
            <a:off x="4886325" y="1896909"/>
            <a:ext cx="6937215" cy="107459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1100"/>
              <a:buFont typeface="Arial"/>
              <a:buNone/>
            </a:pPr>
            <a:r>
              <a:rPr lang="en-US" sz="1800" b="0" i="0" u="none" strike="noStrike" cap="none" dirty="0">
                <a:solidFill>
                  <a:srgbClr val="7F7F7F"/>
                </a:solidFill>
                <a:latin typeface="Arial"/>
                <a:ea typeface="Arial"/>
                <a:cs typeface="Arial"/>
                <a:sym typeface="Arial"/>
              </a:rPr>
              <a:t>By the end of this workshop, you should have a better understanding of the key concepts related to inclusive communication, including cultural competence, active listening, empathy, and non-verbal communication. You should be able to recogni</a:t>
            </a:r>
            <a:r>
              <a:rPr lang="en-US" sz="1800" dirty="0">
                <a:solidFill>
                  <a:srgbClr val="7F7F7F"/>
                </a:solidFill>
              </a:rPr>
              <a:t>s</a:t>
            </a:r>
            <a:r>
              <a:rPr lang="en-US" sz="1800" b="0" i="0" u="none" strike="noStrike" cap="none" dirty="0">
                <a:solidFill>
                  <a:srgbClr val="7F7F7F"/>
                </a:solidFill>
                <a:latin typeface="Arial"/>
                <a:ea typeface="Arial"/>
                <a:cs typeface="Arial"/>
                <a:sym typeface="Arial"/>
              </a:rPr>
              <a:t>e micro-aggressions and micro-affirmations in the workplace, and have strategies for responding to them. You should also be able to adapt your communication to meet the needs of others, and manage intra-personal communication to build an inclusive workplace culture. You should now be able to identify communication barriers, demonstrate active listening skills, and apply strategies to overcome these barriers.</a:t>
            </a:r>
            <a:endParaRPr sz="1800" b="0" i="0" u="none" strike="noStrike" cap="none" dirty="0">
              <a:solidFill>
                <a:srgbClr val="000000"/>
              </a:solidFill>
              <a:latin typeface="Arial"/>
              <a:ea typeface="Arial"/>
              <a:cs typeface="Arial"/>
              <a:sym typeface="Arial"/>
            </a:endParaRPr>
          </a:p>
        </p:txBody>
      </p:sp>
      <p:cxnSp>
        <p:nvCxnSpPr>
          <p:cNvPr id="252" name="Google Shape;252;p49"/>
          <p:cNvCxnSpPr/>
          <p:nvPr/>
        </p:nvCxnSpPr>
        <p:spPr>
          <a:xfrm>
            <a:off x="5191125" y="1890622"/>
            <a:ext cx="1181427" cy="0"/>
          </a:xfrm>
          <a:prstGeom prst="straightConnector1">
            <a:avLst/>
          </a:prstGeom>
          <a:noFill/>
          <a:ln w="28575" cap="flat" cmpd="sng">
            <a:solidFill>
              <a:srgbClr val="FFC000"/>
            </a:solidFill>
            <a:prstDash val="solid"/>
            <a:miter lim="800000"/>
            <a:headEnd type="none" w="sm" len="sm"/>
            <a:tailEnd type="none" w="sm" len="sm"/>
          </a:ln>
        </p:spPr>
      </p:cxnSp>
      <p:pic>
        <p:nvPicPr>
          <p:cNvPr id="253" name="Google Shape;253;p4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14374" y="2143126"/>
            <a:ext cx="3957626" cy="3384158"/>
          </a:xfrm>
          <a:prstGeom prst="roundRect">
            <a:avLst>
              <a:gd name="adj" fmla="val 16667"/>
            </a:avLst>
          </a:prstGeom>
          <a:noFill/>
          <a:ln w="38100" cap="flat" cmpd="sng">
            <a:solidFill>
              <a:schemeClr val="lt1"/>
            </a:solidFill>
            <a:prstDash val="solid"/>
            <a:round/>
            <a:headEnd type="none" w="sm" len="sm"/>
            <a:tailEnd type="none" w="sm" len="sm"/>
          </a:ln>
        </p:spPr>
      </p:pic>
      <p:pic>
        <p:nvPicPr>
          <p:cNvPr id="254" name="Google Shape;254;p49" descr="Text&#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35094" y="6320782"/>
            <a:ext cx="1562100" cy="327721"/>
          </a:xfrm>
          <a:prstGeom prst="rect">
            <a:avLst/>
          </a:prstGeom>
          <a:noFill/>
          <a:ln>
            <a:noFill/>
          </a:ln>
        </p:spPr>
      </p:pic>
      <p:pic>
        <p:nvPicPr>
          <p:cNvPr id="255" name="Google Shape;255;p49" descr="Logo&#10;&#10;Description automatically generated"/>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0573021" y="30485"/>
            <a:ext cx="1250519" cy="125051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3"/>
          <p:cNvSpPr/>
          <p:nvPr/>
        </p:nvSpPr>
        <p:spPr>
          <a:xfrm>
            <a:off x="0" y="0"/>
            <a:ext cx="12192000" cy="6858000"/>
          </a:xfrm>
          <a:prstGeom prst="rect">
            <a:avLst/>
          </a:prstGeom>
          <a:solidFill>
            <a:srgbClr val="8FC7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pic>
        <p:nvPicPr>
          <p:cNvPr id="57" name="Google Shape;57;p3" descr="Text&#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00075" y="6076743"/>
            <a:ext cx="1562100" cy="327721"/>
          </a:xfrm>
          <a:prstGeom prst="rect">
            <a:avLst/>
          </a:prstGeom>
          <a:noFill/>
          <a:ln>
            <a:noFill/>
          </a:ln>
        </p:spPr>
      </p:pic>
      <p:pic>
        <p:nvPicPr>
          <p:cNvPr id="58" name="Google Shape;58;p3" descr="Logo&#10;&#10;Description automatically generated with medium confidence"/>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572751" y="57568"/>
            <a:ext cx="1247774" cy="1247774"/>
          </a:xfrm>
          <a:prstGeom prst="rect">
            <a:avLst/>
          </a:prstGeom>
          <a:noFill/>
          <a:ln>
            <a:noFill/>
          </a:ln>
        </p:spPr>
      </p:pic>
      <p:sp>
        <p:nvSpPr>
          <p:cNvPr id="59" name="Google Shape;59;p3"/>
          <p:cNvSpPr txBox="1"/>
          <p:nvPr/>
        </p:nvSpPr>
        <p:spPr>
          <a:xfrm>
            <a:off x="838200" y="1305342"/>
            <a:ext cx="7543800" cy="212365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1" i="0" u="none" strike="noStrike" cap="none" dirty="0">
                <a:solidFill>
                  <a:schemeClr val="lt1"/>
                </a:solidFill>
                <a:latin typeface="Arial"/>
                <a:ea typeface="Arial"/>
                <a:cs typeface="Arial"/>
                <a:sym typeface="Arial"/>
              </a:rPr>
              <a:t>01. INTRODUCTION</a:t>
            </a:r>
            <a:endParaRPr sz="6600" b="1" i="0" u="none" strike="noStrike" cap="none" dirty="0">
              <a:solidFill>
                <a:schemeClr val="lt1"/>
              </a:solidFill>
              <a:latin typeface="Arial"/>
              <a:ea typeface="Arial"/>
              <a:cs typeface="Arial"/>
              <a:sym typeface="Arial"/>
            </a:endParaRPr>
          </a:p>
        </p:txBody>
      </p:sp>
      <p:sp>
        <p:nvSpPr>
          <p:cNvPr id="60" name="Google Shape;60;p3"/>
          <p:cNvSpPr txBox="1"/>
          <p:nvPr/>
        </p:nvSpPr>
        <p:spPr>
          <a:xfrm>
            <a:off x="971550" y="3759621"/>
            <a:ext cx="7946672" cy="553957"/>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000000"/>
              </a:buClr>
              <a:buSzPts val="2000"/>
              <a:buFont typeface="Arial"/>
              <a:buNone/>
            </a:pPr>
            <a:r>
              <a:rPr lang="en-US" sz="2000" b="0" i="0" u="none" strike="noStrike" cap="none" dirty="0">
                <a:solidFill>
                  <a:schemeClr val="lt1"/>
                </a:solidFill>
                <a:latin typeface="Arial"/>
                <a:ea typeface="Arial"/>
                <a:cs typeface="Arial"/>
                <a:sym typeface="Arial"/>
              </a:rPr>
              <a:t>Inclusive Communication: Building an Inclusive Workplace Culture</a:t>
            </a:r>
            <a:endParaRP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p22"/>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0" y="1"/>
            <a:ext cx="12192000" cy="6858000"/>
          </a:xfrm>
          <a:prstGeom prst="rect">
            <a:avLst/>
          </a:prstGeom>
          <a:noFill/>
          <a:ln>
            <a:noFill/>
          </a:ln>
        </p:spPr>
      </p:pic>
      <p:sp>
        <p:nvSpPr>
          <p:cNvPr id="261" name="Google Shape;261;p22"/>
          <p:cNvSpPr txBox="1"/>
          <p:nvPr/>
        </p:nvSpPr>
        <p:spPr>
          <a:xfrm>
            <a:off x="3131887" y="2658992"/>
            <a:ext cx="5928226" cy="116955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7000"/>
              <a:buFont typeface="Arial"/>
              <a:buNone/>
            </a:pPr>
            <a:r>
              <a:rPr lang="en-US" sz="7000" b="1" i="0" u="none" strike="noStrike" cap="none" dirty="0">
                <a:solidFill>
                  <a:schemeClr val="dk1"/>
                </a:solidFill>
                <a:latin typeface="Arial"/>
                <a:ea typeface="Arial"/>
                <a:cs typeface="Arial"/>
                <a:sym typeface="Arial"/>
              </a:rPr>
              <a:t>THANK</a:t>
            </a:r>
            <a:r>
              <a:rPr lang="en-US" sz="7000" b="1" i="0" u="none" strike="noStrike" cap="none" dirty="0">
                <a:solidFill>
                  <a:schemeClr val="lt1"/>
                </a:solidFill>
                <a:latin typeface="Arial"/>
                <a:ea typeface="Arial"/>
                <a:cs typeface="Arial"/>
                <a:sym typeface="Arial"/>
              </a:rPr>
              <a:t> </a:t>
            </a:r>
            <a:r>
              <a:rPr lang="en-US" sz="7000" b="1" i="0" u="none" strike="noStrike" cap="none" dirty="0">
                <a:solidFill>
                  <a:srgbClr val="54AE93"/>
                </a:solidFill>
                <a:latin typeface="Arial"/>
                <a:ea typeface="Arial"/>
                <a:cs typeface="Arial"/>
                <a:sym typeface="Arial"/>
              </a:rPr>
              <a:t>YOU</a:t>
            </a:r>
            <a:endParaRPr sz="1400" b="1" i="0" u="none" strike="noStrike" cap="none" dirty="0">
              <a:solidFill>
                <a:srgbClr val="54AE93"/>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66" name="Google Shape;266;p23" descr="Logo&#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439132" y="-585881"/>
            <a:ext cx="5029200" cy="5029200"/>
          </a:xfrm>
          <a:prstGeom prst="rect">
            <a:avLst/>
          </a:prstGeom>
          <a:noFill/>
          <a:ln>
            <a:noFill/>
          </a:ln>
        </p:spPr>
      </p:pic>
      <p:pic>
        <p:nvPicPr>
          <p:cNvPr id="267" name="Google Shape;267;p23" descr="Text&#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28650" y="6048169"/>
            <a:ext cx="2038350" cy="427636"/>
          </a:xfrm>
          <a:prstGeom prst="rect">
            <a:avLst/>
          </a:prstGeom>
          <a:noFill/>
          <a:ln>
            <a:noFill/>
          </a:ln>
        </p:spPr>
      </p:pic>
      <p:sp>
        <p:nvSpPr>
          <p:cNvPr id="268" name="Google Shape;268;p23"/>
          <p:cNvSpPr txBox="1"/>
          <p:nvPr/>
        </p:nvSpPr>
        <p:spPr>
          <a:xfrm>
            <a:off x="5048250" y="6048168"/>
            <a:ext cx="6096000" cy="41549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700"/>
              <a:buFont typeface="Arial"/>
              <a:buNone/>
            </a:pPr>
            <a:r>
              <a:rPr lang="en-US" sz="700" b="0" i="0" u="none" strike="noStrike" cap="none" dirty="0">
                <a:solidFill>
                  <a:schemeClr val="dk1"/>
                </a:solidFill>
                <a:latin typeface="Arial"/>
                <a:ea typeface="Arial"/>
                <a:cs typeface="Arial"/>
                <a:sym typeface="Arial"/>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Project Number: 2022-1-BG01-KA220-VET-000089293</a:t>
            </a:r>
            <a:endParaRPr sz="1400" b="0" i="0" u="none" strike="noStrike" cap="none" dirty="0">
              <a:solidFill>
                <a:srgbClr val="000000"/>
              </a:solidFill>
              <a:latin typeface="Arial"/>
              <a:ea typeface="Arial"/>
              <a:cs typeface="Arial"/>
              <a:sym typeface="Arial"/>
            </a:endParaRPr>
          </a:p>
        </p:txBody>
      </p:sp>
      <p:pic>
        <p:nvPicPr>
          <p:cNvPr id="269" name="Google Shape;269;p23" descr="Logo&#10;&#10;Description automatically generated with low confidence"/>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979489" y="4887314"/>
            <a:ext cx="1944975" cy="353632"/>
          </a:xfrm>
          <a:prstGeom prst="rect">
            <a:avLst/>
          </a:prstGeom>
          <a:noFill/>
          <a:ln>
            <a:noFill/>
          </a:ln>
        </p:spPr>
      </p:pic>
      <p:pic>
        <p:nvPicPr>
          <p:cNvPr id="270" name="Google Shape;270;p23" descr="Logo&#10;&#10;Description automatically generated"/>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563231" y="4034033"/>
            <a:ext cx="649488" cy="433192"/>
          </a:xfrm>
          <a:prstGeom prst="rect">
            <a:avLst/>
          </a:prstGeom>
          <a:noFill/>
          <a:ln>
            <a:noFill/>
          </a:ln>
        </p:spPr>
      </p:pic>
      <p:pic>
        <p:nvPicPr>
          <p:cNvPr id="271" name="Google Shape;271;p23" descr="Logo&#10;&#10;Description automatically generated"/>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5727628" y="4069846"/>
            <a:ext cx="872637" cy="397379"/>
          </a:xfrm>
          <a:prstGeom prst="rect">
            <a:avLst/>
          </a:prstGeom>
          <a:noFill/>
          <a:ln>
            <a:noFill/>
          </a:ln>
        </p:spPr>
      </p:pic>
      <p:pic>
        <p:nvPicPr>
          <p:cNvPr id="272" name="Google Shape;272;p23" descr="Text&#10;&#10;Description automatically generated"/>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7053439" y="4069846"/>
            <a:ext cx="1099961" cy="392579"/>
          </a:xfrm>
          <a:prstGeom prst="rect">
            <a:avLst/>
          </a:prstGeom>
          <a:noFill/>
          <a:ln>
            <a:noFill/>
          </a:ln>
        </p:spPr>
      </p:pic>
      <p:pic>
        <p:nvPicPr>
          <p:cNvPr id="273" name="Google Shape;273;p23" descr="Shape&#10;&#10;Description automatically generated"/>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8606574" y="3958298"/>
            <a:ext cx="366535" cy="504127"/>
          </a:xfrm>
          <a:prstGeom prst="rect">
            <a:avLst/>
          </a:prstGeom>
          <a:noFill/>
          <a:ln>
            <a:noFill/>
          </a:ln>
        </p:spPr>
      </p:pic>
      <p:pic>
        <p:nvPicPr>
          <p:cNvPr id="274" name="Google Shape;274;p23" descr="Graphical user interface, application&#10;&#10;Description automatically generated"/>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4428866" y="3804155"/>
            <a:ext cx="3901224" cy="2439180"/>
          </a:xfrm>
          <a:prstGeom prst="rect">
            <a:avLst/>
          </a:prstGeom>
          <a:noFill/>
          <a:ln>
            <a:noFill/>
          </a:ln>
        </p:spPr>
      </p:pic>
      <p:pic>
        <p:nvPicPr>
          <p:cNvPr id="275" name="Google Shape;275;p23" descr="Icon&#10;&#10;Description automatically generated"/>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7834491" y="4887314"/>
            <a:ext cx="1813360" cy="272863"/>
          </a:xfrm>
          <a:prstGeom prst="rect">
            <a:avLst/>
          </a:prstGeom>
          <a:noFill/>
          <a:ln>
            <a:noFill/>
          </a:ln>
        </p:spPr>
      </p:pic>
      <p:pic>
        <p:nvPicPr>
          <p:cNvPr id="276" name="Google Shape;276;p23" descr="Graphical user interface, text&#10;&#10;Description automatically generated with medium confidence"/>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3338466" y="3900082"/>
            <a:ext cx="935964" cy="78115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4"/>
          <p:cNvSpPr txBox="1"/>
          <p:nvPr/>
        </p:nvSpPr>
        <p:spPr>
          <a:xfrm>
            <a:off x="5975737" y="964406"/>
            <a:ext cx="5362381" cy="133882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700"/>
              <a:buFont typeface="Arial"/>
              <a:buNone/>
            </a:pPr>
            <a:r>
              <a:rPr lang="en-US" sz="4000" b="1" i="0" u="none" strike="noStrike" cap="none" dirty="0">
                <a:solidFill>
                  <a:srgbClr val="3F3F3F"/>
                </a:solidFill>
                <a:latin typeface="Arial"/>
                <a:ea typeface="Arial"/>
                <a:cs typeface="Arial"/>
                <a:sym typeface="Arial"/>
              </a:rPr>
              <a:t>Learning Outcome</a:t>
            </a:r>
            <a:endParaRPr sz="4000" b="1" i="0" u="none" strike="noStrike" cap="none" dirty="0">
              <a:solidFill>
                <a:srgbClr val="000000"/>
              </a:solidFill>
              <a:latin typeface="Arial"/>
              <a:ea typeface="Arial"/>
              <a:cs typeface="Arial"/>
              <a:sym typeface="Arial"/>
            </a:endParaRPr>
          </a:p>
        </p:txBody>
      </p:sp>
      <p:sp>
        <p:nvSpPr>
          <p:cNvPr id="66" name="Google Shape;66;p4"/>
          <p:cNvSpPr txBox="1"/>
          <p:nvPr/>
        </p:nvSpPr>
        <p:spPr>
          <a:xfrm>
            <a:off x="6096001" y="2102456"/>
            <a:ext cx="5727540" cy="107459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1100"/>
              <a:buFont typeface="Arial"/>
              <a:buNone/>
            </a:pPr>
            <a:r>
              <a:rPr lang="en-US" sz="1800" b="1" i="0" u="none" strike="noStrike" cap="none" dirty="0">
                <a:solidFill>
                  <a:srgbClr val="7F7F7F"/>
                </a:solidFill>
                <a:latin typeface="Arial"/>
                <a:ea typeface="Arial"/>
                <a:cs typeface="Arial"/>
                <a:sym typeface="Arial"/>
              </a:rPr>
              <a:t>What You Will Learn Today? </a:t>
            </a:r>
            <a:endParaRPr dirty="0"/>
          </a:p>
          <a:p>
            <a:pPr marL="0" marR="0" lvl="0" indent="0" algn="l" rtl="0">
              <a:lnSpc>
                <a:spcPct val="150000"/>
              </a:lnSpc>
              <a:spcBef>
                <a:spcPts val="0"/>
              </a:spcBef>
              <a:spcAft>
                <a:spcPts val="0"/>
              </a:spcAft>
              <a:buClr>
                <a:srgbClr val="000000"/>
              </a:buClr>
              <a:buSzPts val="1100"/>
              <a:buFont typeface="Arial"/>
              <a:buNone/>
            </a:pPr>
            <a:r>
              <a:rPr lang="en-US" sz="1800" b="0" i="0" u="none" strike="noStrike" cap="none" dirty="0">
                <a:solidFill>
                  <a:srgbClr val="7F7F7F"/>
                </a:solidFill>
                <a:latin typeface="Arial"/>
                <a:ea typeface="Arial"/>
                <a:cs typeface="Arial"/>
                <a:sym typeface="Arial"/>
              </a:rPr>
              <a:t>This lesson will help you to define key terms related to inclusive communication, understand the impact of language and tone in the workplace, </a:t>
            </a:r>
            <a:r>
              <a:rPr lang="en-GB" sz="1800" b="0" i="0" u="none" strike="noStrike" cap="none" dirty="0">
                <a:solidFill>
                  <a:srgbClr val="7F7F7F"/>
                </a:solidFill>
                <a:latin typeface="Arial"/>
                <a:ea typeface="Arial"/>
                <a:cs typeface="Arial"/>
                <a:sym typeface="Arial"/>
              </a:rPr>
              <a:t>recognise</a:t>
            </a:r>
            <a:r>
              <a:rPr lang="en-US" sz="1800" b="0" i="0" u="none" strike="noStrike" cap="none" dirty="0">
                <a:solidFill>
                  <a:srgbClr val="7F7F7F"/>
                </a:solidFill>
                <a:latin typeface="Arial"/>
                <a:ea typeface="Arial"/>
                <a:cs typeface="Arial"/>
                <a:sym typeface="Arial"/>
              </a:rPr>
              <a:t> micro-aggressions and how to avoid them, identify means of intra-personal communication that can help to build an inclusive workplace culture, and understand the importance of non-verbal communication to promote inclusive communication.</a:t>
            </a:r>
            <a:endParaRPr dirty="0"/>
          </a:p>
        </p:txBody>
      </p:sp>
      <p:cxnSp>
        <p:nvCxnSpPr>
          <p:cNvPr id="67" name="Google Shape;67;p4"/>
          <p:cNvCxnSpPr/>
          <p:nvPr/>
        </p:nvCxnSpPr>
        <p:spPr>
          <a:xfrm>
            <a:off x="6333654" y="1802078"/>
            <a:ext cx="1181427" cy="0"/>
          </a:xfrm>
          <a:prstGeom prst="straightConnector1">
            <a:avLst/>
          </a:prstGeom>
          <a:noFill/>
          <a:ln w="28575" cap="flat" cmpd="sng">
            <a:solidFill>
              <a:srgbClr val="FFC000"/>
            </a:solidFill>
            <a:prstDash val="solid"/>
            <a:miter lim="800000"/>
            <a:headEnd type="none" w="sm" len="sm"/>
            <a:tailEnd type="none" w="sm" len="sm"/>
          </a:ln>
        </p:spPr>
      </p:cxnSp>
      <p:pic>
        <p:nvPicPr>
          <p:cNvPr id="68" name="Google Shape;68;p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00099" y="1095376"/>
            <a:ext cx="4911426" cy="3384158"/>
          </a:xfrm>
          <a:prstGeom prst="roundRect">
            <a:avLst>
              <a:gd name="adj" fmla="val 16667"/>
            </a:avLst>
          </a:prstGeom>
          <a:noFill/>
          <a:ln w="38100" cap="flat" cmpd="sng">
            <a:solidFill>
              <a:schemeClr val="lt1"/>
            </a:solidFill>
            <a:prstDash val="solid"/>
            <a:round/>
            <a:headEnd type="none" w="sm" len="sm"/>
            <a:tailEnd type="none" w="sm" len="sm"/>
          </a:ln>
        </p:spPr>
      </p:pic>
      <p:pic>
        <p:nvPicPr>
          <p:cNvPr id="69" name="Google Shape;69;p4" descr="Text&#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35094" y="6320782"/>
            <a:ext cx="1562100" cy="327721"/>
          </a:xfrm>
          <a:prstGeom prst="rect">
            <a:avLst/>
          </a:prstGeom>
          <a:noFill/>
          <a:ln>
            <a:noFill/>
          </a:ln>
        </p:spPr>
      </p:pic>
      <p:pic>
        <p:nvPicPr>
          <p:cNvPr id="70" name="Google Shape;70;p4" descr="Logo&#10;&#10;Description automatically generated"/>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0573021" y="30485"/>
            <a:ext cx="1250519" cy="125051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pic>
        <p:nvPicPr>
          <p:cNvPr id="75" name="Google Shape;75;p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309742" y="1184108"/>
            <a:ext cx="4168103" cy="4167233"/>
          </a:xfrm>
          <a:prstGeom prst="ellipse">
            <a:avLst/>
          </a:prstGeom>
          <a:noFill/>
          <a:ln w="38100" cap="flat" cmpd="sng">
            <a:solidFill>
              <a:schemeClr val="lt1"/>
            </a:solidFill>
            <a:prstDash val="solid"/>
            <a:round/>
            <a:headEnd type="none" w="sm" len="sm"/>
            <a:tailEnd type="none" w="sm" len="sm"/>
          </a:ln>
        </p:spPr>
      </p:pic>
      <p:sp>
        <p:nvSpPr>
          <p:cNvPr id="76" name="Google Shape;76;p6"/>
          <p:cNvSpPr txBox="1"/>
          <p:nvPr/>
        </p:nvSpPr>
        <p:spPr>
          <a:xfrm>
            <a:off x="205700" y="987832"/>
            <a:ext cx="6688260" cy="954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4000" b="1" i="0" u="none" strike="noStrike" cap="none" dirty="0">
                <a:solidFill>
                  <a:srgbClr val="3F3F3F"/>
                </a:solidFill>
                <a:latin typeface="Arial"/>
                <a:ea typeface="Arial"/>
                <a:cs typeface="Arial"/>
                <a:sym typeface="Arial"/>
              </a:rPr>
              <a:t>Lesson/Topic Headings</a:t>
            </a:r>
            <a:endParaRPr sz="4000" b="1" i="0" u="none" strike="noStrike" cap="none" dirty="0">
              <a:solidFill>
                <a:srgbClr val="000000"/>
              </a:solidFill>
              <a:latin typeface="Arial"/>
              <a:ea typeface="Arial"/>
              <a:cs typeface="Arial"/>
              <a:sym typeface="Arial"/>
            </a:endParaRPr>
          </a:p>
        </p:txBody>
      </p:sp>
      <p:cxnSp>
        <p:nvCxnSpPr>
          <p:cNvPr id="77" name="Google Shape;77;p6"/>
          <p:cNvCxnSpPr/>
          <p:nvPr/>
        </p:nvCxnSpPr>
        <p:spPr>
          <a:xfrm>
            <a:off x="283622" y="1757849"/>
            <a:ext cx="1255800" cy="0"/>
          </a:xfrm>
          <a:prstGeom prst="straightConnector1">
            <a:avLst/>
          </a:prstGeom>
          <a:noFill/>
          <a:ln w="28575" cap="flat" cmpd="sng">
            <a:solidFill>
              <a:srgbClr val="FFC000"/>
            </a:solidFill>
            <a:prstDash val="solid"/>
            <a:miter lim="800000"/>
            <a:headEnd type="none" w="sm" len="sm"/>
            <a:tailEnd type="none" w="sm" len="sm"/>
          </a:ln>
        </p:spPr>
      </p:cxnSp>
      <p:pic>
        <p:nvPicPr>
          <p:cNvPr id="78" name="Google Shape;78;p6" descr="Text&#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71216" y="6061842"/>
            <a:ext cx="1562100" cy="327721"/>
          </a:xfrm>
          <a:prstGeom prst="rect">
            <a:avLst/>
          </a:prstGeom>
          <a:noFill/>
          <a:ln>
            <a:noFill/>
          </a:ln>
        </p:spPr>
      </p:pic>
      <p:pic>
        <p:nvPicPr>
          <p:cNvPr id="79" name="Google Shape;79;p6" descr="Logo&#10;&#10;Description automatically generated"/>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83622" y="45102"/>
            <a:ext cx="1250519" cy="1250519"/>
          </a:xfrm>
          <a:prstGeom prst="rect">
            <a:avLst/>
          </a:prstGeom>
          <a:noFill/>
          <a:ln>
            <a:noFill/>
          </a:ln>
        </p:spPr>
      </p:pic>
      <p:sp>
        <p:nvSpPr>
          <p:cNvPr id="80" name="Google Shape;80;p6"/>
          <p:cNvSpPr txBox="1"/>
          <p:nvPr/>
        </p:nvSpPr>
        <p:spPr>
          <a:xfrm>
            <a:off x="205700" y="1714244"/>
            <a:ext cx="6366933" cy="4155900"/>
          </a:xfrm>
          <a:prstGeom prst="rect">
            <a:avLst/>
          </a:prstGeom>
          <a:noFill/>
          <a:ln>
            <a:noFill/>
          </a:ln>
        </p:spPr>
        <p:txBody>
          <a:bodyPr spcFirstLastPara="1" wrap="square" lIns="91425" tIns="45700" rIns="91425" bIns="45700" anchor="t" anchorCtr="0">
            <a:noAutofit/>
          </a:bodyPr>
          <a:lstStyle/>
          <a:p>
            <a:pPr marL="0" marR="0" lvl="0" indent="0" algn="just" rtl="0">
              <a:lnSpc>
                <a:spcPct val="200000"/>
              </a:lnSpc>
              <a:spcBef>
                <a:spcPts val="0"/>
              </a:spcBef>
              <a:spcAft>
                <a:spcPts val="0"/>
              </a:spcAft>
              <a:buClr>
                <a:srgbClr val="000000"/>
              </a:buClr>
              <a:buSzPts val="1100"/>
              <a:buFont typeface="Arial"/>
              <a:buNone/>
            </a:pPr>
            <a:r>
              <a:rPr lang="en-US" sz="2000" b="1" i="0" u="none" strike="noStrike" cap="none" dirty="0">
                <a:solidFill>
                  <a:srgbClr val="7F7F7F"/>
                </a:solidFill>
                <a:latin typeface="Arial"/>
                <a:ea typeface="Arial"/>
                <a:cs typeface="Arial"/>
                <a:sym typeface="Arial"/>
              </a:rPr>
              <a:t>The following topics will be covered in this lesson: </a:t>
            </a:r>
            <a:endParaRPr dirty="0"/>
          </a:p>
          <a:p>
            <a:pPr marL="342900" marR="0" lvl="0" indent="-342900" algn="just" rtl="0">
              <a:lnSpc>
                <a:spcPct val="150000"/>
              </a:lnSpc>
              <a:spcBef>
                <a:spcPts val="0"/>
              </a:spcBef>
              <a:spcAft>
                <a:spcPts val="0"/>
              </a:spcAft>
              <a:buClr>
                <a:srgbClr val="EF9152"/>
              </a:buClr>
              <a:buSzPct val="100000"/>
              <a:buFont typeface="Arial" panose="020B0604020202020204" pitchFamily="34" charset="0"/>
              <a:buChar char="•"/>
            </a:pPr>
            <a:r>
              <a:rPr lang="en-US" sz="2000" b="0" i="0" u="none" strike="noStrike" cap="none" dirty="0">
                <a:solidFill>
                  <a:srgbClr val="7F7F7F"/>
                </a:solidFill>
                <a:latin typeface="Arial"/>
                <a:ea typeface="Arial"/>
                <a:cs typeface="Arial"/>
                <a:sym typeface="Arial"/>
              </a:rPr>
              <a:t>Key Terms for Inclusive Communication</a:t>
            </a:r>
            <a:endParaRPr dirty="0"/>
          </a:p>
          <a:p>
            <a:pPr marL="342900" marR="0" lvl="0" indent="-342900" algn="just" rtl="0">
              <a:lnSpc>
                <a:spcPct val="150000"/>
              </a:lnSpc>
              <a:spcBef>
                <a:spcPts val="0"/>
              </a:spcBef>
              <a:spcAft>
                <a:spcPts val="0"/>
              </a:spcAft>
              <a:buClr>
                <a:srgbClr val="EF9152"/>
              </a:buClr>
              <a:buSzPct val="100000"/>
              <a:buFont typeface="Arial" panose="020B0604020202020204" pitchFamily="34" charset="0"/>
              <a:buChar char="•"/>
            </a:pPr>
            <a:r>
              <a:rPr lang="en-US" sz="2000" b="0" i="0" u="none" strike="noStrike" cap="none" dirty="0">
                <a:solidFill>
                  <a:srgbClr val="7F7F7F"/>
                </a:solidFill>
                <a:latin typeface="Arial"/>
                <a:ea typeface="Arial"/>
                <a:cs typeface="Arial"/>
                <a:sym typeface="Arial"/>
              </a:rPr>
              <a:t>Impact of Language and Tone in the Workplace</a:t>
            </a:r>
            <a:endParaRPr dirty="0"/>
          </a:p>
          <a:p>
            <a:pPr marL="342900" marR="0" lvl="0" indent="-342900" algn="just" rtl="0">
              <a:lnSpc>
                <a:spcPct val="150000"/>
              </a:lnSpc>
              <a:spcBef>
                <a:spcPts val="0"/>
              </a:spcBef>
              <a:spcAft>
                <a:spcPts val="0"/>
              </a:spcAft>
              <a:buClr>
                <a:srgbClr val="EF9152"/>
              </a:buClr>
              <a:buSzPct val="100000"/>
              <a:buFont typeface="Arial" panose="020B0604020202020204" pitchFamily="34" charset="0"/>
              <a:buChar char="•"/>
            </a:pPr>
            <a:r>
              <a:rPr lang="en-US" sz="2000" b="0" i="0" u="none" strike="noStrike" cap="none" dirty="0">
                <a:solidFill>
                  <a:srgbClr val="7F7F7F"/>
                </a:solidFill>
                <a:latin typeface="Arial"/>
                <a:ea typeface="Arial"/>
                <a:cs typeface="Arial"/>
                <a:sym typeface="Arial"/>
              </a:rPr>
              <a:t>Micro-aggressions and Micro-affirmations</a:t>
            </a:r>
            <a:endParaRPr dirty="0"/>
          </a:p>
          <a:p>
            <a:pPr marL="342900" marR="0" lvl="0" indent="-342900" algn="just" rtl="0">
              <a:lnSpc>
                <a:spcPct val="150000"/>
              </a:lnSpc>
              <a:spcBef>
                <a:spcPts val="0"/>
              </a:spcBef>
              <a:spcAft>
                <a:spcPts val="0"/>
              </a:spcAft>
              <a:buClr>
                <a:srgbClr val="EF9152"/>
              </a:buClr>
              <a:buSzPct val="100000"/>
              <a:buFont typeface="Arial" panose="020B0604020202020204" pitchFamily="34" charset="0"/>
              <a:buChar char="•"/>
            </a:pPr>
            <a:r>
              <a:rPr lang="en-US" sz="2000" b="0" i="0" u="none" strike="noStrike" cap="none" dirty="0">
                <a:solidFill>
                  <a:srgbClr val="7F7F7F"/>
                </a:solidFill>
                <a:latin typeface="Arial"/>
                <a:ea typeface="Arial"/>
                <a:cs typeface="Arial"/>
                <a:sym typeface="Arial"/>
              </a:rPr>
              <a:t>Intra-personal Communication</a:t>
            </a:r>
            <a:r>
              <a:rPr lang="en-US" dirty="0"/>
              <a:t> </a:t>
            </a:r>
            <a:r>
              <a:rPr lang="en-US" sz="2000" dirty="0">
                <a:solidFill>
                  <a:schemeClr val="tx1">
                    <a:lumMod val="50000"/>
                    <a:lumOff val="50000"/>
                  </a:schemeClr>
                </a:solidFill>
              </a:rPr>
              <a:t>and</a:t>
            </a:r>
            <a:r>
              <a:rPr lang="en-US" dirty="0"/>
              <a:t> </a:t>
            </a:r>
            <a:r>
              <a:rPr lang="en-US" sz="2000" b="0" i="0" u="none" strike="noStrike" cap="none" dirty="0">
                <a:solidFill>
                  <a:srgbClr val="7F7F7F"/>
                </a:solidFill>
                <a:latin typeface="Arial"/>
                <a:ea typeface="Arial"/>
                <a:cs typeface="Arial"/>
                <a:sym typeface="Arial"/>
              </a:rPr>
              <a:t>Non-verbal Communication</a:t>
            </a:r>
          </a:p>
          <a:p>
            <a:pPr marL="342900" marR="0" lvl="0" indent="-342900" algn="just" rtl="0">
              <a:lnSpc>
                <a:spcPct val="150000"/>
              </a:lnSpc>
              <a:spcBef>
                <a:spcPts val="0"/>
              </a:spcBef>
              <a:spcAft>
                <a:spcPts val="0"/>
              </a:spcAft>
              <a:buClr>
                <a:srgbClr val="EF9152"/>
              </a:buClr>
              <a:buSzPct val="100000"/>
              <a:buFont typeface="Arial" panose="020B0604020202020204" pitchFamily="34" charset="0"/>
              <a:buChar char="•"/>
            </a:pPr>
            <a:r>
              <a:rPr lang="en-US" sz="2000" dirty="0">
                <a:solidFill>
                  <a:srgbClr val="7F7F7F"/>
                </a:solidFill>
              </a:rPr>
              <a:t>Active Listening</a:t>
            </a: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4"/>
          <p:cNvSpPr txBox="1"/>
          <p:nvPr/>
        </p:nvSpPr>
        <p:spPr>
          <a:xfrm>
            <a:off x="1422787" y="945356"/>
            <a:ext cx="7787888" cy="133882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700"/>
              <a:buFont typeface="Arial"/>
              <a:buNone/>
            </a:pPr>
            <a:r>
              <a:rPr lang="en-US" sz="4000" b="1" i="0" u="none" strike="noStrike" cap="none" dirty="0">
                <a:solidFill>
                  <a:srgbClr val="3F3F3F"/>
                </a:solidFill>
                <a:latin typeface="Arial"/>
                <a:ea typeface="Arial"/>
                <a:cs typeface="Arial"/>
                <a:sym typeface="Arial"/>
              </a:rPr>
              <a:t>Inclusive Communication</a:t>
            </a:r>
            <a:endParaRPr sz="4000" b="1" i="0" u="none" strike="noStrike" cap="none" dirty="0">
              <a:solidFill>
                <a:srgbClr val="000000"/>
              </a:solidFill>
              <a:latin typeface="Arial"/>
              <a:ea typeface="Arial"/>
              <a:cs typeface="Arial"/>
              <a:sym typeface="Arial"/>
            </a:endParaRPr>
          </a:p>
        </p:txBody>
      </p:sp>
      <p:sp>
        <p:nvSpPr>
          <p:cNvPr id="66" name="Google Shape;66;p4"/>
          <p:cNvSpPr txBox="1"/>
          <p:nvPr/>
        </p:nvSpPr>
        <p:spPr>
          <a:xfrm>
            <a:off x="1422786" y="2131031"/>
            <a:ext cx="8730863" cy="3117244"/>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1100"/>
              <a:buFont typeface="Arial"/>
              <a:buNone/>
            </a:pPr>
            <a:r>
              <a:rPr lang="en-US" sz="1800" b="1" i="0" u="none" strike="noStrike" cap="none" dirty="0">
                <a:solidFill>
                  <a:srgbClr val="7F7F7F"/>
                </a:solidFill>
                <a:latin typeface="Arial"/>
                <a:ea typeface="Arial"/>
                <a:cs typeface="Arial"/>
                <a:sym typeface="Arial"/>
              </a:rPr>
              <a:t>Inclusion means more than just having a diverse mix of people in an organisation. It is about creating an environment where everyone feels welcome, respected, and appreciated</a:t>
            </a:r>
          </a:p>
          <a:p>
            <a:pPr marL="0" marR="0" lvl="0" indent="0" algn="l" rtl="0">
              <a:lnSpc>
                <a:spcPct val="150000"/>
              </a:lnSpc>
              <a:spcBef>
                <a:spcPts val="0"/>
              </a:spcBef>
              <a:spcAft>
                <a:spcPts val="0"/>
              </a:spcAft>
              <a:buClr>
                <a:srgbClr val="000000"/>
              </a:buClr>
              <a:buSzPts val="1100"/>
              <a:buFont typeface="Arial"/>
              <a:buNone/>
            </a:pPr>
            <a:endParaRPr lang="en-US" sz="1800" b="1" i="0" u="none" strike="noStrike" cap="none" dirty="0">
              <a:solidFill>
                <a:srgbClr val="7F7F7F"/>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100"/>
              <a:buFont typeface="Arial"/>
              <a:buNone/>
            </a:pPr>
            <a:r>
              <a:rPr lang="en-US" sz="1800" b="1" i="0" u="none" strike="noStrike" cap="none" dirty="0">
                <a:solidFill>
                  <a:srgbClr val="7F7F7F"/>
                </a:solidFill>
                <a:latin typeface="Arial"/>
                <a:ea typeface="Arial"/>
                <a:cs typeface="Arial"/>
                <a:sym typeface="Arial"/>
              </a:rPr>
              <a:t>Inclusive Communication is an approach that seeks to “create a supportive and effective communication environment, using all available means of communication to understand and be understood”. </a:t>
            </a:r>
          </a:p>
          <a:p>
            <a:pPr marL="0" marR="0" lvl="0" indent="0" algn="l" rtl="0">
              <a:lnSpc>
                <a:spcPct val="150000"/>
              </a:lnSpc>
              <a:spcBef>
                <a:spcPts val="0"/>
              </a:spcBef>
              <a:spcAft>
                <a:spcPts val="0"/>
              </a:spcAft>
              <a:buClr>
                <a:srgbClr val="000000"/>
              </a:buClr>
              <a:buSzPts val="1100"/>
              <a:buFont typeface="Arial"/>
              <a:buNone/>
            </a:pPr>
            <a:endParaRPr lang="en-US" dirty="0"/>
          </a:p>
        </p:txBody>
      </p:sp>
      <p:cxnSp>
        <p:nvCxnSpPr>
          <p:cNvPr id="67" name="Google Shape;67;p4"/>
          <p:cNvCxnSpPr/>
          <p:nvPr/>
        </p:nvCxnSpPr>
        <p:spPr>
          <a:xfrm>
            <a:off x="1514004" y="1773503"/>
            <a:ext cx="1181427" cy="0"/>
          </a:xfrm>
          <a:prstGeom prst="straightConnector1">
            <a:avLst/>
          </a:prstGeom>
          <a:noFill/>
          <a:ln w="28575" cap="flat" cmpd="sng">
            <a:solidFill>
              <a:srgbClr val="FFC000"/>
            </a:solidFill>
            <a:prstDash val="solid"/>
            <a:miter lim="800000"/>
            <a:headEnd type="none" w="sm" len="sm"/>
            <a:tailEnd type="none" w="sm" len="sm"/>
          </a:ln>
        </p:spPr>
      </p:cxnSp>
      <p:pic>
        <p:nvPicPr>
          <p:cNvPr id="69" name="Google Shape;69;p4" descr="Text&#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35094" y="6320782"/>
            <a:ext cx="1562100" cy="327721"/>
          </a:xfrm>
          <a:prstGeom prst="rect">
            <a:avLst/>
          </a:prstGeom>
          <a:noFill/>
          <a:ln>
            <a:noFill/>
          </a:ln>
        </p:spPr>
      </p:pic>
      <p:pic>
        <p:nvPicPr>
          <p:cNvPr id="70" name="Google Shape;70;p4" descr="Logo&#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573021" y="30485"/>
            <a:ext cx="1250519" cy="1250519"/>
          </a:xfrm>
          <a:prstGeom prst="rect">
            <a:avLst/>
          </a:prstGeom>
          <a:noFill/>
          <a:ln>
            <a:noFill/>
          </a:ln>
        </p:spPr>
      </p:pic>
    </p:spTree>
    <p:extLst>
      <p:ext uri="{BB962C8B-B14F-4D97-AF65-F5344CB8AC3E}">
        <p14:creationId xmlns:p14="http://schemas.microsoft.com/office/powerpoint/2010/main" val="11811360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4"/>
          <p:cNvSpPr txBox="1"/>
          <p:nvPr/>
        </p:nvSpPr>
        <p:spPr>
          <a:xfrm>
            <a:off x="1514003" y="334756"/>
            <a:ext cx="8858721" cy="90249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700"/>
              <a:buFont typeface="Arial"/>
              <a:buNone/>
            </a:pPr>
            <a:r>
              <a:rPr lang="en-US" sz="3600" b="1" dirty="0">
                <a:solidFill>
                  <a:srgbClr val="3F3F3F"/>
                </a:solidFill>
              </a:rPr>
              <a:t>P</a:t>
            </a:r>
            <a:r>
              <a:rPr lang="en-US" sz="3600" b="1" i="0" u="none" strike="noStrike" cap="none" dirty="0">
                <a:solidFill>
                  <a:srgbClr val="3F3F3F"/>
                </a:solidFill>
                <a:latin typeface="Arial"/>
                <a:ea typeface="Arial"/>
                <a:cs typeface="Arial"/>
                <a:sym typeface="Arial"/>
              </a:rPr>
              <a:t>romoting Inclusive </a:t>
            </a:r>
            <a:r>
              <a:rPr lang="en-US" sz="3600" b="1" dirty="0">
                <a:solidFill>
                  <a:srgbClr val="3F3F3F"/>
                </a:solidFill>
              </a:rPr>
              <a:t>C</a:t>
            </a:r>
            <a:r>
              <a:rPr lang="en-US" sz="3600" b="1" i="0" u="none" strike="noStrike" cap="none" dirty="0">
                <a:solidFill>
                  <a:srgbClr val="3F3F3F"/>
                </a:solidFill>
                <a:latin typeface="Arial"/>
                <a:ea typeface="Arial"/>
                <a:cs typeface="Arial"/>
                <a:sym typeface="Arial"/>
              </a:rPr>
              <a:t>ommunication in the Workplace</a:t>
            </a:r>
            <a:endParaRPr sz="3600" b="1" i="0" u="none" strike="noStrike" cap="none" dirty="0">
              <a:solidFill>
                <a:srgbClr val="000000"/>
              </a:solidFill>
              <a:latin typeface="Arial"/>
              <a:ea typeface="Arial"/>
              <a:cs typeface="Arial"/>
              <a:sym typeface="Arial"/>
            </a:endParaRPr>
          </a:p>
        </p:txBody>
      </p:sp>
      <p:sp>
        <p:nvSpPr>
          <p:cNvPr id="66" name="Google Shape;66;p4"/>
          <p:cNvSpPr txBox="1"/>
          <p:nvPr/>
        </p:nvSpPr>
        <p:spPr>
          <a:xfrm>
            <a:off x="935359" y="1869588"/>
            <a:ext cx="8479574" cy="4114963"/>
          </a:xfrm>
          <a:prstGeom prst="rect">
            <a:avLst/>
          </a:prstGeom>
          <a:noFill/>
          <a:ln>
            <a:noFill/>
          </a:ln>
        </p:spPr>
        <p:txBody>
          <a:bodyPr spcFirstLastPara="1" wrap="square" lIns="91425" tIns="45700" rIns="91425" bIns="45700" anchor="t" anchorCtr="0">
            <a:noAutofit/>
          </a:bodyPr>
          <a:lstStyle/>
          <a:p>
            <a:pPr marL="285750" marR="0" lvl="0" indent="-285750" algn="l" rtl="0">
              <a:lnSpc>
                <a:spcPct val="150000"/>
              </a:lnSpc>
              <a:spcBef>
                <a:spcPts val="0"/>
              </a:spcBef>
              <a:spcAft>
                <a:spcPts val="0"/>
              </a:spcAft>
              <a:buClr>
                <a:srgbClr val="EF9152"/>
              </a:buClr>
              <a:buSzPct val="100000"/>
              <a:buFont typeface="Arial" panose="020B0604020202020204" pitchFamily="34" charset="0"/>
              <a:buChar char="•"/>
            </a:pPr>
            <a:r>
              <a:rPr lang="en-US" sz="1600" b="1" i="0" u="none" strike="noStrike" cap="none" dirty="0">
                <a:solidFill>
                  <a:srgbClr val="92D050"/>
                </a:solidFill>
                <a:latin typeface="Arial"/>
                <a:ea typeface="Arial"/>
                <a:cs typeface="Arial"/>
                <a:sym typeface="Arial"/>
              </a:rPr>
              <a:t>Awareness:</a:t>
            </a:r>
            <a:r>
              <a:rPr lang="en-US" sz="1600" b="1" i="0" u="none" strike="noStrike" cap="none" dirty="0">
                <a:solidFill>
                  <a:srgbClr val="7F7F7F"/>
                </a:solidFill>
                <a:latin typeface="Arial"/>
                <a:ea typeface="Arial"/>
                <a:cs typeface="Arial"/>
                <a:sym typeface="Arial"/>
              </a:rPr>
              <a:t> Be aware of where there might be barriers in the first place. You could start by considering unconscious bias. </a:t>
            </a:r>
          </a:p>
          <a:p>
            <a:pPr marL="285750" marR="0" lvl="0" indent="-285750" algn="l" rtl="0">
              <a:lnSpc>
                <a:spcPct val="150000"/>
              </a:lnSpc>
              <a:spcBef>
                <a:spcPts val="0"/>
              </a:spcBef>
              <a:spcAft>
                <a:spcPts val="0"/>
              </a:spcAft>
              <a:buClr>
                <a:srgbClr val="EF9152"/>
              </a:buClr>
              <a:buSzPct val="100000"/>
              <a:buFont typeface="Arial" panose="020B0604020202020204" pitchFamily="34" charset="0"/>
              <a:buChar char="•"/>
            </a:pPr>
            <a:r>
              <a:rPr lang="en-US" sz="1600" b="1" i="0" u="none" strike="noStrike" cap="none" dirty="0">
                <a:solidFill>
                  <a:srgbClr val="92D050"/>
                </a:solidFill>
                <a:latin typeface="Arial"/>
                <a:ea typeface="Arial"/>
                <a:cs typeface="Arial"/>
                <a:sym typeface="Arial"/>
              </a:rPr>
              <a:t>Consider Your Audience:</a:t>
            </a:r>
            <a:r>
              <a:rPr lang="en-US" sz="1600" b="1" i="0" u="none" strike="noStrike" cap="none" dirty="0">
                <a:solidFill>
                  <a:srgbClr val="7F7F7F"/>
                </a:solidFill>
                <a:latin typeface="Arial"/>
                <a:ea typeface="Arial"/>
                <a:cs typeface="Arial"/>
                <a:sym typeface="Arial"/>
              </a:rPr>
              <a:t> Adapt to any specific needs of the people you are seeking to communicate with.</a:t>
            </a:r>
          </a:p>
          <a:p>
            <a:pPr marL="285750" marR="0" lvl="0" indent="-285750" algn="l" rtl="0">
              <a:lnSpc>
                <a:spcPct val="150000"/>
              </a:lnSpc>
              <a:spcBef>
                <a:spcPts val="0"/>
              </a:spcBef>
              <a:spcAft>
                <a:spcPts val="0"/>
              </a:spcAft>
              <a:buClr>
                <a:srgbClr val="EF9152"/>
              </a:buClr>
              <a:buSzPct val="100000"/>
              <a:buFont typeface="Arial" panose="020B0604020202020204" pitchFamily="34" charset="0"/>
              <a:buChar char="•"/>
            </a:pPr>
            <a:r>
              <a:rPr lang="en-US" sz="1600" b="1" i="0" u="none" strike="noStrike" cap="none" dirty="0">
                <a:solidFill>
                  <a:srgbClr val="92D050"/>
                </a:solidFill>
                <a:latin typeface="Arial"/>
                <a:ea typeface="Arial"/>
                <a:cs typeface="Arial"/>
                <a:sym typeface="Arial"/>
              </a:rPr>
              <a:t>Inclusive Language:</a:t>
            </a:r>
            <a:r>
              <a:rPr lang="en-US" sz="1600" b="1" i="0" u="none" strike="noStrike" cap="none" dirty="0">
                <a:solidFill>
                  <a:srgbClr val="7F7F7F"/>
                </a:solidFill>
                <a:latin typeface="Arial"/>
                <a:ea typeface="Arial"/>
                <a:cs typeface="Arial"/>
                <a:sym typeface="Arial"/>
              </a:rPr>
              <a:t> Avoid using language that reinforces stereotypes, or unintentionally discriminate. </a:t>
            </a:r>
          </a:p>
          <a:p>
            <a:pPr marL="285750" marR="0" lvl="0" indent="-285750" algn="l" rtl="0">
              <a:lnSpc>
                <a:spcPct val="150000"/>
              </a:lnSpc>
              <a:spcBef>
                <a:spcPts val="0"/>
              </a:spcBef>
              <a:spcAft>
                <a:spcPts val="0"/>
              </a:spcAft>
              <a:buClr>
                <a:srgbClr val="EF9152"/>
              </a:buClr>
              <a:buSzPct val="100000"/>
              <a:buFont typeface="Arial" panose="020B0604020202020204" pitchFamily="34" charset="0"/>
              <a:buChar char="•"/>
            </a:pPr>
            <a:r>
              <a:rPr lang="en-US" sz="1600" b="1" i="0" u="none" strike="noStrike" cap="none" dirty="0">
                <a:solidFill>
                  <a:srgbClr val="92D050"/>
                </a:solidFill>
                <a:latin typeface="Arial"/>
                <a:ea typeface="Arial"/>
                <a:cs typeface="Arial"/>
                <a:sym typeface="Arial"/>
              </a:rPr>
              <a:t>Inclusive Leadership:</a:t>
            </a:r>
            <a:r>
              <a:rPr lang="en-US" sz="1600" b="1" i="0" u="none" strike="noStrike" cap="none" dirty="0">
                <a:solidFill>
                  <a:srgbClr val="7F7F7F"/>
                </a:solidFill>
                <a:latin typeface="Arial"/>
                <a:ea typeface="Arial"/>
                <a:cs typeface="Arial"/>
                <a:sym typeface="Arial"/>
              </a:rPr>
              <a:t> If you are manager, you have responsibility for promoting inclusive communication styles, for making workplace expectations clear and for creating a welcoming and open culture in your organisation</a:t>
            </a:r>
          </a:p>
          <a:p>
            <a:pPr marL="285750" marR="0" lvl="0" indent="-285750" algn="l" rtl="0">
              <a:lnSpc>
                <a:spcPct val="150000"/>
              </a:lnSpc>
              <a:spcBef>
                <a:spcPts val="0"/>
              </a:spcBef>
              <a:spcAft>
                <a:spcPts val="0"/>
              </a:spcAft>
              <a:buClr>
                <a:srgbClr val="EF9152"/>
              </a:buClr>
              <a:buSzPct val="100000"/>
              <a:buFont typeface="Arial" panose="020B0604020202020204" pitchFamily="34" charset="0"/>
              <a:buChar char="•"/>
            </a:pPr>
            <a:r>
              <a:rPr lang="en-US" sz="1600" b="1" dirty="0">
                <a:solidFill>
                  <a:srgbClr val="92D050"/>
                </a:solidFill>
              </a:rPr>
              <a:t>Develop empathy: </a:t>
            </a:r>
            <a:r>
              <a:rPr lang="en-US" sz="1600" b="1" dirty="0">
                <a:solidFill>
                  <a:schemeClr val="tx1">
                    <a:lumMod val="50000"/>
                    <a:lumOff val="50000"/>
                  </a:schemeClr>
                </a:solidFill>
              </a:rPr>
              <a:t>This will help you to see things from others’ perspectives and communicate better</a:t>
            </a:r>
            <a:endParaRPr lang="en-US" b="1" dirty="0">
              <a:solidFill>
                <a:schemeClr val="tx1">
                  <a:lumMod val="50000"/>
                  <a:lumOff val="50000"/>
                </a:schemeClr>
              </a:solidFill>
            </a:endParaRPr>
          </a:p>
        </p:txBody>
      </p:sp>
      <p:cxnSp>
        <p:nvCxnSpPr>
          <p:cNvPr id="67" name="Google Shape;67;p4"/>
          <p:cNvCxnSpPr/>
          <p:nvPr/>
        </p:nvCxnSpPr>
        <p:spPr>
          <a:xfrm>
            <a:off x="1630023" y="1573478"/>
            <a:ext cx="1181427" cy="0"/>
          </a:xfrm>
          <a:prstGeom prst="straightConnector1">
            <a:avLst/>
          </a:prstGeom>
          <a:noFill/>
          <a:ln w="28575" cap="flat" cmpd="sng">
            <a:solidFill>
              <a:srgbClr val="FFC000"/>
            </a:solidFill>
            <a:prstDash val="solid"/>
            <a:miter lim="800000"/>
            <a:headEnd type="none" w="sm" len="sm"/>
            <a:tailEnd type="none" w="sm" len="sm"/>
          </a:ln>
        </p:spPr>
      </p:cxnSp>
      <p:pic>
        <p:nvPicPr>
          <p:cNvPr id="69" name="Google Shape;69;p4" descr="Text&#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35094" y="6320782"/>
            <a:ext cx="1562100" cy="327721"/>
          </a:xfrm>
          <a:prstGeom prst="rect">
            <a:avLst/>
          </a:prstGeom>
          <a:noFill/>
          <a:ln>
            <a:noFill/>
          </a:ln>
        </p:spPr>
      </p:pic>
      <p:pic>
        <p:nvPicPr>
          <p:cNvPr id="70" name="Google Shape;70;p4" descr="Logo&#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573021" y="30485"/>
            <a:ext cx="1250519" cy="1250519"/>
          </a:xfrm>
          <a:prstGeom prst="rect">
            <a:avLst/>
          </a:prstGeom>
          <a:noFill/>
          <a:ln>
            <a:noFill/>
          </a:ln>
        </p:spPr>
      </p:pic>
    </p:spTree>
    <p:extLst>
      <p:ext uri="{BB962C8B-B14F-4D97-AF65-F5344CB8AC3E}">
        <p14:creationId xmlns:p14="http://schemas.microsoft.com/office/powerpoint/2010/main" val="33055063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4"/>
          <p:cNvSpPr txBox="1"/>
          <p:nvPr/>
        </p:nvSpPr>
        <p:spPr>
          <a:xfrm>
            <a:off x="1514003" y="334756"/>
            <a:ext cx="8858721" cy="90249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700"/>
              <a:buFont typeface="Arial"/>
              <a:buNone/>
            </a:pPr>
            <a:r>
              <a:rPr lang="en-US" sz="3600" b="1" dirty="0">
                <a:solidFill>
                  <a:srgbClr val="3F3F3F"/>
                </a:solidFill>
              </a:rPr>
              <a:t>P</a:t>
            </a:r>
            <a:r>
              <a:rPr lang="en-US" sz="3600" b="1" i="0" u="none" strike="noStrike" cap="none" dirty="0">
                <a:solidFill>
                  <a:srgbClr val="3F3F3F"/>
                </a:solidFill>
                <a:latin typeface="Arial"/>
                <a:ea typeface="Arial"/>
                <a:cs typeface="Arial"/>
                <a:sym typeface="Arial"/>
              </a:rPr>
              <a:t>romoting Inclusive </a:t>
            </a:r>
            <a:r>
              <a:rPr lang="en-US" sz="3600" b="1" dirty="0">
                <a:solidFill>
                  <a:srgbClr val="3F3F3F"/>
                </a:solidFill>
              </a:rPr>
              <a:t>C</a:t>
            </a:r>
            <a:r>
              <a:rPr lang="en-US" sz="3600" b="1" i="0" u="none" strike="noStrike" cap="none" dirty="0">
                <a:solidFill>
                  <a:srgbClr val="3F3F3F"/>
                </a:solidFill>
                <a:latin typeface="Arial"/>
                <a:ea typeface="Arial"/>
                <a:cs typeface="Arial"/>
                <a:sym typeface="Arial"/>
              </a:rPr>
              <a:t>ommunication in the Workplace</a:t>
            </a:r>
            <a:endParaRPr sz="3600" b="1" i="0" u="none" strike="noStrike" cap="none" dirty="0">
              <a:solidFill>
                <a:srgbClr val="000000"/>
              </a:solidFill>
              <a:latin typeface="Arial"/>
              <a:ea typeface="Arial"/>
              <a:cs typeface="Arial"/>
              <a:sym typeface="Arial"/>
            </a:endParaRPr>
          </a:p>
        </p:txBody>
      </p:sp>
      <p:sp>
        <p:nvSpPr>
          <p:cNvPr id="66" name="Google Shape;66;p4"/>
          <p:cNvSpPr txBox="1"/>
          <p:nvPr/>
        </p:nvSpPr>
        <p:spPr>
          <a:xfrm>
            <a:off x="935358" y="1869588"/>
            <a:ext cx="8502153" cy="4114963"/>
          </a:xfrm>
          <a:prstGeom prst="rect">
            <a:avLst/>
          </a:prstGeom>
          <a:noFill/>
          <a:ln>
            <a:noFill/>
          </a:ln>
        </p:spPr>
        <p:txBody>
          <a:bodyPr spcFirstLastPara="1" wrap="square" lIns="91425" tIns="45700" rIns="91425" bIns="45700" anchor="t" anchorCtr="0">
            <a:noAutofit/>
          </a:bodyPr>
          <a:lstStyle/>
          <a:p>
            <a:pPr marL="285750" marR="0" lvl="0" indent="-285750" algn="l" rtl="0">
              <a:lnSpc>
                <a:spcPct val="150000"/>
              </a:lnSpc>
              <a:spcBef>
                <a:spcPts val="0"/>
              </a:spcBef>
              <a:spcAft>
                <a:spcPts val="0"/>
              </a:spcAft>
              <a:buClr>
                <a:srgbClr val="EF9152"/>
              </a:buClr>
              <a:buSzPct val="100000"/>
              <a:buFont typeface="Arial" panose="020B0604020202020204" pitchFamily="34" charset="0"/>
              <a:buChar char="•"/>
            </a:pPr>
            <a:r>
              <a:rPr lang="en-US" sz="1600" b="1" i="0" u="none" strike="noStrike" cap="none" dirty="0">
                <a:solidFill>
                  <a:srgbClr val="92D050"/>
                </a:solidFill>
                <a:latin typeface="Arial"/>
                <a:ea typeface="Arial"/>
                <a:cs typeface="Arial"/>
                <a:sym typeface="Arial"/>
              </a:rPr>
              <a:t>Active listening:</a:t>
            </a:r>
            <a:r>
              <a:rPr lang="en-US" sz="1600" b="1" i="0" u="none" strike="noStrike" cap="none" dirty="0">
                <a:solidFill>
                  <a:srgbClr val="7F7F7F"/>
                </a:solidFill>
                <a:latin typeface="Arial"/>
                <a:ea typeface="Arial"/>
                <a:cs typeface="Arial"/>
                <a:sym typeface="Arial"/>
              </a:rPr>
              <a:t> Be aware of where there might be barriers in the first place. You could start by considering unconscious bias. </a:t>
            </a:r>
          </a:p>
          <a:p>
            <a:pPr marL="285750" marR="0" lvl="0" indent="-285750" algn="l" rtl="0">
              <a:lnSpc>
                <a:spcPct val="150000"/>
              </a:lnSpc>
              <a:spcBef>
                <a:spcPts val="0"/>
              </a:spcBef>
              <a:spcAft>
                <a:spcPts val="0"/>
              </a:spcAft>
              <a:buClr>
                <a:srgbClr val="EF9152"/>
              </a:buClr>
              <a:buSzPct val="100000"/>
              <a:buFont typeface="Arial" panose="020B0604020202020204" pitchFamily="34" charset="0"/>
              <a:buChar char="•"/>
            </a:pPr>
            <a:r>
              <a:rPr lang="en-US" sz="1600" b="1" i="0" u="none" strike="noStrike" cap="none" dirty="0">
                <a:solidFill>
                  <a:srgbClr val="92D050"/>
                </a:solidFill>
                <a:latin typeface="Arial"/>
                <a:ea typeface="Arial"/>
                <a:cs typeface="Arial"/>
                <a:sym typeface="Arial"/>
              </a:rPr>
              <a:t>Consider Your Audience:</a:t>
            </a:r>
            <a:r>
              <a:rPr lang="en-US" sz="1600" b="1" i="0" u="none" strike="noStrike" cap="none" dirty="0">
                <a:solidFill>
                  <a:srgbClr val="7F7F7F"/>
                </a:solidFill>
                <a:latin typeface="Arial"/>
                <a:ea typeface="Arial"/>
                <a:cs typeface="Arial"/>
                <a:sym typeface="Arial"/>
              </a:rPr>
              <a:t> Adapt to any specific needs of the people you are seeking to communicate with.</a:t>
            </a:r>
          </a:p>
          <a:p>
            <a:pPr marL="285750" marR="0" lvl="0" indent="-285750" algn="l" rtl="0">
              <a:lnSpc>
                <a:spcPct val="150000"/>
              </a:lnSpc>
              <a:spcBef>
                <a:spcPts val="0"/>
              </a:spcBef>
              <a:spcAft>
                <a:spcPts val="0"/>
              </a:spcAft>
              <a:buClr>
                <a:srgbClr val="EF9152"/>
              </a:buClr>
              <a:buSzPct val="100000"/>
              <a:buFont typeface="Arial" panose="020B0604020202020204" pitchFamily="34" charset="0"/>
              <a:buChar char="•"/>
            </a:pPr>
            <a:r>
              <a:rPr lang="en-US" sz="1600" b="1" i="0" u="none" strike="noStrike" cap="none" dirty="0">
                <a:solidFill>
                  <a:srgbClr val="92D050"/>
                </a:solidFill>
                <a:latin typeface="Arial"/>
                <a:ea typeface="Arial"/>
                <a:cs typeface="Arial"/>
                <a:sym typeface="Arial"/>
              </a:rPr>
              <a:t>Inclusive Language:</a:t>
            </a:r>
            <a:r>
              <a:rPr lang="en-US" sz="1600" b="1" i="0" u="none" strike="noStrike" cap="none" dirty="0">
                <a:solidFill>
                  <a:srgbClr val="7F7F7F"/>
                </a:solidFill>
                <a:latin typeface="Arial"/>
                <a:ea typeface="Arial"/>
                <a:cs typeface="Arial"/>
                <a:sym typeface="Arial"/>
              </a:rPr>
              <a:t> Avoid using language that reinforces stereotypes, or unintentionally discriminate. </a:t>
            </a:r>
          </a:p>
          <a:p>
            <a:pPr marL="285750" marR="0" lvl="0" indent="-285750" algn="l" rtl="0">
              <a:lnSpc>
                <a:spcPct val="150000"/>
              </a:lnSpc>
              <a:spcBef>
                <a:spcPts val="0"/>
              </a:spcBef>
              <a:spcAft>
                <a:spcPts val="0"/>
              </a:spcAft>
              <a:buClr>
                <a:srgbClr val="EF9152"/>
              </a:buClr>
              <a:buSzPct val="100000"/>
              <a:buFont typeface="Arial" panose="020B0604020202020204" pitchFamily="34" charset="0"/>
              <a:buChar char="•"/>
            </a:pPr>
            <a:r>
              <a:rPr lang="en-US" sz="1600" b="1" i="0" u="none" strike="noStrike" cap="none" dirty="0">
                <a:solidFill>
                  <a:srgbClr val="92D050"/>
                </a:solidFill>
                <a:latin typeface="Arial"/>
                <a:ea typeface="Arial"/>
                <a:cs typeface="Arial"/>
                <a:sym typeface="Arial"/>
              </a:rPr>
              <a:t>Inclusive Leadership:</a:t>
            </a:r>
            <a:r>
              <a:rPr lang="en-US" sz="1600" b="1" i="0" u="none" strike="noStrike" cap="none" dirty="0">
                <a:solidFill>
                  <a:srgbClr val="7F7F7F"/>
                </a:solidFill>
                <a:latin typeface="Arial"/>
                <a:ea typeface="Arial"/>
                <a:cs typeface="Arial"/>
                <a:sym typeface="Arial"/>
              </a:rPr>
              <a:t> If you are manager, you have responsibility for promoting inclusive communication styles, for making workplace expectations clear and for creating a welcoming and open culture in your organisation</a:t>
            </a:r>
          </a:p>
          <a:p>
            <a:pPr marL="285750" marR="0" lvl="0" indent="-285750" algn="l" rtl="0">
              <a:lnSpc>
                <a:spcPct val="150000"/>
              </a:lnSpc>
              <a:spcBef>
                <a:spcPts val="0"/>
              </a:spcBef>
              <a:spcAft>
                <a:spcPts val="0"/>
              </a:spcAft>
              <a:buClr>
                <a:srgbClr val="EF9152"/>
              </a:buClr>
              <a:buSzPct val="100000"/>
              <a:buFont typeface="Arial" panose="020B0604020202020204" pitchFamily="34" charset="0"/>
              <a:buChar char="•"/>
            </a:pPr>
            <a:r>
              <a:rPr lang="en-US" sz="1600" b="1" dirty="0">
                <a:solidFill>
                  <a:srgbClr val="92D050"/>
                </a:solidFill>
              </a:rPr>
              <a:t>Develop empathy: </a:t>
            </a:r>
            <a:r>
              <a:rPr lang="en-US" sz="1600" b="1" dirty="0">
                <a:solidFill>
                  <a:schemeClr val="tx1">
                    <a:lumMod val="50000"/>
                    <a:lumOff val="50000"/>
                  </a:schemeClr>
                </a:solidFill>
              </a:rPr>
              <a:t>This will help you to see things from others’ perspectives and communicate better</a:t>
            </a:r>
            <a:endParaRPr lang="en-US" b="1" dirty="0">
              <a:solidFill>
                <a:schemeClr val="tx1">
                  <a:lumMod val="50000"/>
                  <a:lumOff val="50000"/>
                </a:schemeClr>
              </a:solidFill>
            </a:endParaRPr>
          </a:p>
        </p:txBody>
      </p:sp>
      <p:cxnSp>
        <p:nvCxnSpPr>
          <p:cNvPr id="67" name="Google Shape;67;p4"/>
          <p:cNvCxnSpPr/>
          <p:nvPr/>
        </p:nvCxnSpPr>
        <p:spPr>
          <a:xfrm>
            <a:off x="1630023" y="1573478"/>
            <a:ext cx="1181427" cy="0"/>
          </a:xfrm>
          <a:prstGeom prst="straightConnector1">
            <a:avLst/>
          </a:prstGeom>
          <a:noFill/>
          <a:ln w="28575" cap="flat" cmpd="sng">
            <a:solidFill>
              <a:srgbClr val="FFC000"/>
            </a:solidFill>
            <a:prstDash val="solid"/>
            <a:miter lim="800000"/>
            <a:headEnd type="none" w="sm" len="sm"/>
            <a:tailEnd type="none" w="sm" len="sm"/>
          </a:ln>
        </p:spPr>
      </p:cxnSp>
      <p:pic>
        <p:nvPicPr>
          <p:cNvPr id="69" name="Google Shape;69;p4" descr="Text&#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35094" y="6320782"/>
            <a:ext cx="1562100" cy="327721"/>
          </a:xfrm>
          <a:prstGeom prst="rect">
            <a:avLst/>
          </a:prstGeom>
          <a:noFill/>
          <a:ln>
            <a:noFill/>
          </a:ln>
        </p:spPr>
      </p:pic>
      <p:pic>
        <p:nvPicPr>
          <p:cNvPr id="70" name="Google Shape;70;p4" descr="Logo&#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573021" y="30485"/>
            <a:ext cx="1250519" cy="1250519"/>
          </a:xfrm>
          <a:prstGeom prst="rect">
            <a:avLst/>
          </a:prstGeom>
          <a:noFill/>
          <a:ln>
            <a:noFill/>
          </a:ln>
        </p:spPr>
      </p:pic>
    </p:spTree>
    <p:extLst>
      <p:ext uri="{BB962C8B-B14F-4D97-AF65-F5344CB8AC3E}">
        <p14:creationId xmlns:p14="http://schemas.microsoft.com/office/powerpoint/2010/main" val="41781488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4"/>
          <p:cNvSpPr txBox="1"/>
          <p:nvPr/>
        </p:nvSpPr>
        <p:spPr>
          <a:xfrm>
            <a:off x="666751" y="334756"/>
            <a:ext cx="9705974" cy="90249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700"/>
              <a:buFont typeface="Arial"/>
              <a:buNone/>
            </a:pPr>
            <a:r>
              <a:rPr lang="en-US" sz="3600" b="1" dirty="0">
                <a:solidFill>
                  <a:srgbClr val="3F3F3F"/>
                </a:solidFill>
              </a:rPr>
              <a:t>Micro-aggressions and Micro- affirmations</a:t>
            </a:r>
            <a:endParaRPr sz="3600" b="1" i="0" u="none" strike="noStrike" cap="none" dirty="0">
              <a:solidFill>
                <a:srgbClr val="000000"/>
              </a:solidFill>
              <a:latin typeface="Arial"/>
              <a:ea typeface="Arial"/>
              <a:cs typeface="Arial"/>
              <a:sym typeface="Arial"/>
            </a:endParaRPr>
          </a:p>
        </p:txBody>
      </p:sp>
      <p:sp>
        <p:nvSpPr>
          <p:cNvPr id="66" name="Google Shape;66;p4"/>
          <p:cNvSpPr txBox="1"/>
          <p:nvPr/>
        </p:nvSpPr>
        <p:spPr>
          <a:xfrm>
            <a:off x="721990" y="2009247"/>
            <a:ext cx="6465567" cy="4114963"/>
          </a:xfrm>
          <a:prstGeom prst="rect">
            <a:avLst/>
          </a:prstGeom>
          <a:noFill/>
          <a:ln>
            <a:noFill/>
          </a:ln>
        </p:spPr>
        <p:txBody>
          <a:bodyPr spcFirstLastPara="1" wrap="square" lIns="91425" tIns="45700" rIns="91425" bIns="45700" anchor="t" anchorCtr="0">
            <a:noAutofit/>
          </a:bodyPr>
          <a:lstStyle/>
          <a:p>
            <a:pPr marL="285750" marR="0" lvl="0" indent="-285750" algn="l" rtl="0">
              <a:lnSpc>
                <a:spcPct val="150000"/>
              </a:lnSpc>
              <a:spcBef>
                <a:spcPts val="0"/>
              </a:spcBef>
              <a:spcAft>
                <a:spcPts val="0"/>
              </a:spcAft>
              <a:buClr>
                <a:srgbClr val="EF9152"/>
              </a:buClr>
              <a:buSzPct val="100000"/>
              <a:buFont typeface="Arial" panose="020B0604020202020204" pitchFamily="34" charset="0"/>
              <a:buChar char="•"/>
            </a:pPr>
            <a:r>
              <a:rPr lang="en-US" sz="1600" b="1" i="0" u="none" strike="noStrike" cap="none" dirty="0">
                <a:solidFill>
                  <a:srgbClr val="92D050"/>
                </a:solidFill>
                <a:latin typeface="Arial"/>
                <a:ea typeface="Arial"/>
                <a:cs typeface="Arial"/>
                <a:sym typeface="Arial"/>
              </a:rPr>
              <a:t>Micro-aggressions</a:t>
            </a:r>
            <a:r>
              <a:rPr lang="en-US" sz="1600" b="1" i="0" u="none" strike="noStrike" cap="none" dirty="0">
                <a:solidFill>
                  <a:schemeClr val="tx1"/>
                </a:solidFill>
                <a:latin typeface="Arial"/>
                <a:ea typeface="Arial"/>
                <a:cs typeface="Arial"/>
                <a:sym typeface="Arial"/>
              </a:rPr>
              <a:t> </a:t>
            </a:r>
            <a:r>
              <a:rPr lang="en-US" sz="1600" b="1" i="0" u="none" strike="noStrike" cap="none" dirty="0">
                <a:solidFill>
                  <a:schemeClr val="tx1">
                    <a:lumMod val="50000"/>
                    <a:lumOff val="50000"/>
                  </a:schemeClr>
                </a:solidFill>
                <a:latin typeface="Arial"/>
                <a:ea typeface="Arial"/>
                <a:cs typeface="Arial"/>
                <a:sym typeface="Arial"/>
              </a:rPr>
              <a:t>describe small yet offensive behaviours or remarks against a marginalised group.</a:t>
            </a:r>
          </a:p>
          <a:p>
            <a:pPr marL="285750" marR="0" lvl="0" indent="-285750" algn="l" rtl="0">
              <a:lnSpc>
                <a:spcPct val="150000"/>
              </a:lnSpc>
              <a:spcBef>
                <a:spcPts val="0"/>
              </a:spcBef>
              <a:spcAft>
                <a:spcPts val="0"/>
              </a:spcAft>
              <a:buClr>
                <a:srgbClr val="EF9152"/>
              </a:buClr>
              <a:buSzPct val="100000"/>
              <a:buFont typeface="Arial" panose="020B0604020202020204" pitchFamily="34" charset="0"/>
              <a:buChar char="•"/>
            </a:pPr>
            <a:endParaRPr lang="en-US" sz="1600" b="1" dirty="0">
              <a:solidFill>
                <a:schemeClr val="tx1">
                  <a:lumMod val="50000"/>
                  <a:lumOff val="50000"/>
                </a:schemeClr>
              </a:solidFill>
            </a:endParaRPr>
          </a:p>
          <a:p>
            <a:pPr marL="285750" marR="0" lvl="0" indent="-285750" algn="l" rtl="0">
              <a:lnSpc>
                <a:spcPct val="150000"/>
              </a:lnSpc>
              <a:spcBef>
                <a:spcPts val="0"/>
              </a:spcBef>
              <a:spcAft>
                <a:spcPts val="0"/>
              </a:spcAft>
              <a:buClr>
                <a:srgbClr val="EF9152"/>
              </a:buClr>
              <a:buSzPct val="100000"/>
              <a:buFont typeface="Arial" panose="020B0604020202020204" pitchFamily="34" charset="0"/>
              <a:buChar char="•"/>
            </a:pPr>
            <a:r>
              <a:rPr lang="en-US" sz="1600" b="1" dirty="0">
                <a:solidFill>
                  <a:srgbClr val="92D050"/>
                </a:solidFill>
              </a:rPr>
              <a:t>Micro-affirmations</a:t>
            </a:r>
            <a:r>
              <a:rPr lang="en-US" sz="1600" b="1" dirty="0">
                <a:solidFill>
                  <a:schemeClr val="tx1">
                    <a:lumMod val="50000"/>
                    <a:lumOff val="50000"/>
                  </a:schemeClr>
                </a:solidFill>
              </a:rPr>
              <a:t> are small positive actions and comments that demonstrate that we care about our colleagues. They include nods, facial expressions, choices of words, and tones of voice that convey inclusion, caring, and listening.</a:t>
            </a:r>
          </a:p>
        </p:txBody>
      </p:sp>
      <p:cxnSp>
        <p:nvCxnSpPr>
          <p:cNvPr id="67" name="Google Shape;67;p4"/>
          <p:cNvCxnSpPr/>
          <p:nvPr/>
        </p:nvCxnSpPr>
        <p:spPr>
          <a:xfrm>
            <a:off x="935358" y="1106753"/>
            <a:ext cx="1181427" cy="0"/>
          </a:xfrm>
          <a:prstGeom prst="straightConnector1">
            <a:avLst/>
          </a:prstGeom>
          <a:noFill/>
          <a:ln w="28575" cap="flat" cmpd="sng">
            <a:solidFill>
              <a:srgbClr val="FFC000"/>
            </a:solidFill>
            <a:prstDash val="solid"/>
            <a:miter lim="800000"/>
            <a:headEnd type="none" w="sm" len="sm"/>
            <a:tailEnd type="none" w="sm" len="sm"/>
          </a:ln>
        </p:spPr>
      </p:cxnSp>
      <p:pic>
        <p:nvPicPr>
          <p:cNvPr id="69" name="Google Shape;69;p4" descr="Text&#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35094" y="6320782"/>
            <a:ext cx="1562100" cy="327721"/>
          </a:xfrm>
          <a:prstGeom prst="rect">
            <a:avLst/>
          </a:prstGeom>
          <a:noFill/>
          <a:ln>
            <a:noFill/>
          </a:ln>
        </p:spPr>
      </p:pic>
      <p:pic>
        <p:nvPicPr>
          <p:cNvPr id="70" name="Google Shape;70;p4" descr="Logo&#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573021" y="30485"/>
            <a:ext cx="1250519" cy="1250519"/>
          </a:xfrm>
          <a:prstGeom prst="rect">
            <a:avLst/>
          </a:prstGeom>
          <a:noFill/>
          <a:ln>
            <a:noFill/>
          </a:ln>
        </p:spPr>
      </p:pic>
      <p:pic>
        <p:nvPicPr>
          <p:cNvPr id="5" name="Picture 4" descr="People meeting in open plan office">
            <a:extLst>
              <a:ext uri="{FF2B5EF4-FFF2-40B4-BE49-F238E27FC236}">
                <a16:creationId xmlns:a16="http://schemas.microsoft.com/office/drawing/2014/main" id="{C297E825-3584-DC9D-6779-57BB4A42612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7574287" y="2012582"/>
            <a:ext cx="4249253" cy="2832835"/>
          </a:xfrm>
          <a:prstGeom prst="rect">
            <a:avLst/>
          </a:prstGeom>
        </p:spPr>
      </p:pic>
    </p:spTree>
    <p:extLst>
      <p:ext uri="{BB962C8B-B14F-4D97-AF65-F5344CB8AC3E}">
        <p14:creationId xmlns:p14="http://schemas.microsoft.com/office/powerpoint/2010/main" val="2411112503"/>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132</TotalTime>
  <Words>1542</Words>
  <Application>Microsoft Office PowerPoint</Application>
  <PresentationFormat>Widescreen</PresentationFormat>
  <Paragraphs>112</Paragraphs>
  <Slides>31</Slides>
  <Notes>31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31</vt:i4>
      </vt:variant>
    </vt:vector>
  </HeadingPairs>
  <TitlesOfParts>
    <vt:vector size="34" baseType="lpstr">
      <vt:lpstr>Arial</vt:lpstr>
      <vt:lpstr>Noto Sans Symbols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FIPL</dc:creator>
  <cp:lastModifiedBy>FIPL20</cp:lastModifiedBy>
  <cp:revision>7</cp:revision>
  <dcterms:modified xsi:type="dcterms:W3CDTF">2023-07-05T01:21:27Z</dcterms:modified>
</cp:coreProperties>
</file>