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82" r:id="rId6"/>
    <p:sldId id="283" r:id="rId7"/>
    <p:sldId id="288" r:id="rId8"/>
    <p:sldId id="287" r:id="rId9"/>
    <p:sldId id="286" r:id="rId10"/>
    <p:sldId id="284" r:id="rId11"/>
    <p:sldId id="285" r:id="rId12"/>
    <p:sldId id="261" r:id="rId13"/>
    <p:sldId id="262" r:id="rId14"/>
    <p:sldId id="263" r:id="rId15"/>
    <p:sldId id="264" r:id="rId16"/>
    <p:sldId id="265" r:id="rId17"/>
    <p:sldId id="266" r:id="rId18"/>
    <p:sldId id="267" r:id="rId19"/>
    <p:sldId id="268" r:id="rId20"/>
    <p:sldId id="280" r:id="rId21"/>
    <p:sldId id="270" r:id="rId22"/>
    <p:sldId id="281" r:id="rId23"/>
    <p:sldId id="271" r:id="rId24"/>
    <p:sldId id="272" r:id="rId25"/>
    <p:sldId id="273" r:id="rId26"/>
    <p:sldId id="274" r:id="rId27"/>
    <p:sldId id="275" r:id="rId28"/>
    <p:sldId id="276" r:id="rId29"/>
    <p:sldId id="277" r:id="rId30"/>
    <p:sldId id="278" r:id="rId31"/>
    <p:sldId id="279"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Zyg2+msmpC5x6qhIKJ3CEIXdT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A3B8B-227E-4612-A340-7F8A71A4D676}" type="doc">
      <dgm:prSet loTypeId="urn:microsoft.com/office/officeart/2005/8/layout/venn1" loCatId="relationship" qsTypeId="urn:microsoft.com/office/officeart/2005/8/quickstyle/simple1" qsCatId="simple" csTypeId="urn:microsoft.com/office/officeart/2005/8/colors/colorful4" csCatId="colorful" phldr="1"/>
      <dgm:spPr/>
    </dgm:pt>
    <dgm:pt modelId="{458747C4-9507-436F-BAB4-35A37C9C5B24}">
      <dgm:prSet phldrT="[Text]" custT="1"/>
      <dgm:spPr>
        <a:xfrm>
          <a:off x="1587729" y="-4637"/>
          <a:ext cx="2337435" cy="2337435"/>
        </a:xfrm>
      </dgm:spPr>
      <dgm:t>
        <a:bodyPr/>
        <a:lstStyle/>
        <a:p>
          <a:pPr>
            <a:buNone/>
          </a:pPr>
          <a:r>
            <a:rPr lang="en-IE" sz="1800" b="1" dirty="0">
              <a:solidFill>
                <a:srgbClr val="FF0000"/>
              </a:solidFill>
              <a:latin typeface="Aharoni" panose="02010803020104030203" pitchFamily="2" charset="-79"/>
              <a:ea typeface="+mn-ea"/>
              <a:cs typeface="Aharoni" panose="02010803020104030203" pitchFamily="2" charset="-79"/>
            </a:rPr>
            <a:t>P</a:t>
          </a:r>
          <a:r>
            <a:rPr lang="en-IE" sz="1800" b="1" dirty="0">
              <a:latin typeface="Aharoni" panose="02010803020104030203" pitchFamily="2" charset="-79"/>
              <a:ea typeface="+mn-ea"/>
              <a:cs typeface="Aharoni" panose="02010803020104030203" pitchFamily="2" charset="-79"/>
            </a:rPr>
            <a:t>articipatory</a:t>
          </a:r>
        </a:p>
        <a:p>
          <a:pPr>
            <a:buNone/>
          </a:pPr>
          <a:r>
            <a:rPr lang="en-IE" sz="1400" dirty="0">
              <a:latin typeface="Calibri" panose="020F0502020204030204"/>
              <a:ea typeface="+mn-ea"/>
              <a:cs typeface="+mn-cs"/>
            </a:rPr>
            <a:t>When people work with their </a:t>
          </a:r>
          <a:r>
            <a:rPr lang="en-IE" sz="1400" b="1" dirty="0">
              <a:latin typeface="Calibri" panose="020F0502020204030204"/>
              <a:ea typeface="+mn-ea"/>
              <a:cs typeface="+mn-cs"/>
            </a:rPr>
            <a:t>own</a:t>
          </a:r>
          <a:r>
            <a:rPr lang="en-IE" sz="1400" dirty="0">
              <a:latin typeface="Calibri" panose="020F0502020204030204"/>
              <a:ea typeface="+mn-ea"/>
              <a:cs typeface="+mn-cs"/>
            </a:rPr>
            <a:t> stories</a:t>
          </a:r>
        </a:p>
      </dgm:t>
    </dgm:pt>
    <dgm:pt modelId="{9B831F9B-0FBA-4C8B-A742-C4B72FCEB762}" type="parTrans" cxnId="{A90065AA-F4B5-4F76-B026-6EC31A0981EF}">
      <dgm:prSet/>
      <dgm:spPr/>
      <dgm:t>
        <a:bodyPr/>
        <a:lstStyle/>
        <a:p>
          <a:endParaRPr lang="en-IE"/>
        </a:p>
      </dgm:t>
    </dgm:pt>
    <dgm:pt modelId="{E928FC01-2E28-40D9-A123-E45DE9E14C77}" type="sibTrans" cxnId="{A90065AA-F4B5-4F76-B026-6EC31A0981EF}">
      <dgm:prSet/>
      <dgm:spPr/>
      <dgm:t>
        <a:bodyPr/>
        <a:lstStyle/>
        <a:p>
          <a:endParaRPr lang="en-IE"/>
        </a:p>
      </dgm:t>
    </dgm:pt>
    <dgm:pt modelId="{CE7563BA-4F90-4EBE-8B28-EF55D03EA7EE}">
      <dgm:prSet phldrT="[Text]" custT="1"/>
      <dgm:spPr>
        <a:xfrm>
          <a:off x="2391768" y="1349590"/>
          <a:ext cx="2416206" cy="2550772"/>
        </a:xfrm>
      </dgm:spPr>
      <dgm:t>
        <a:bodyPr/>
        <a:lstStyle/>
        <a:p>
          <a:pPr>
            <a:buNone/>
          </a:pPr>
          <a:r>
            <a:rPr lang="en-IE" sz="1800" b="1" dirty="0">
              <a:solidFill>
                <a:srgbClr val="FF0000"/>
              </a:solidFill>
              <a:latin typeface="Aharoni" panose="02010803020104030203" pitchFamily="2" charset="-79"/>
              <a:ea typeface="+mn-ea"/>
              <a:cs typeface="Aharoni" panose="02010803020104030203" pitchFamily="2" charset="-79"/>
            </a:rPr>
            <a:t>I</a:t>
          </a:r>
          <a:r>
            <a:rPr lang="en-IE" sz="1800" b="1" dirty="0">
              <a:latin typeface="Aharoni" panose="02010803020104030203" pitchFamily="2" charset="-79"/>
              <a:ea typeface="+mn-ea"/>
              <a:cs typeface="Aharoni" panose="02010803020104030203" pitchFamily="2" charset="-79"/>
            </a:rPr>
            <a:t>nquiry</a:t>
          </a:r>
        </a:p>
        <a:p>
          <a:pPr>
            <a:buNone/>
          </a:pPr>
          <a:r>
            <a:rPr lang="en-IE" sz="1400" dirty="0">
              <a:latin typeface="Calibri" panose="020F0502020204030204"/>
              <a:ea typeface="+mn-ea"/>
              <a:cs typeface="+mn-cs"/>
            </a:rPr>
            <a:t>Somebody always finds out something useful about something</a:t>
          </a:r>
        </a:p>
      </dgm:t>
    </dgm:pt>
    <dgm:pt modelId="{5E233AE8-D4AD-4967-A651-587E26B28BC3}" type="parTrans" cxnId="{5C14B7F7-4A3D-43C3-BA77-BA14862A86B9}">
      <dgm:prSet/>
      <dgm:spPr/>
      <dgm:t>
        <a:bodyPr/>
        <a:lstStyle/>
        <a:p>
          <a:endParaRPr lang="en-IE"/>
        </a:p>
      </dgm:t>
    </dgm:pt>
    <dgm:pt modelId="{E08D0495-B6A4-48C3-BE0B-FD2D3C2A40AF}" type="sibTrans" cxnId="{5C14B7F7-4A3D-43C3-BA77-BA14862A86B9}">
      <dgm:prSet/>
      <dgm:spPr/>
      <dgm:t>
        <a:bodyPr/>
        <a:lstStyle/>
        <a:p>
          <a:endParaRPr lang="en-IE"/>
        </a:p>
      </dgm:t>
    </dgm:pt>
    <dgm:pt modelId="{FC769172-5D14-4CB9-9C81-7134A11B5B6C}">
      <dgm:prSet phldrT="[Text]" custT="1"/>
      <dgm:spPr>
        <a:xfrm>
          <a:off x="678424" y="1373280"/>
          <a:ext cx="2469196" cy="2503392"/>
        </a:xfrm>
      </dgm:spPr>
      <dgm:t>
        <a:bodyPr/>
        <a:lstStyle/>
        <a:p>
          <a:pPr>
            <a:buNone/>
          </a:pPr>
          <a:r>
            <a:rPr lang="en-IE" sz="1800" b="1" dirty="0">
              <a:solidFill>
                <a:srgbClr val="FF0000"/>
              </a:solidFill>
              <a:latin typeface="Aharoni" panose="02010803020104030203" pitchFamily="2" charset="-79"/>
              <a:ea typeface="+mn-ea"/>
              <a:cs typeface="Aharoni" panose="02010803020104030203" pitchFamily="2" charset="-79"/>
            </a:rPr>
            <a:t>N</a:t>
          </a:r>
          <a:r>
            <a:rPr lang="en-IE" sz="1800" b="1" dirty="0">
              <a:latin typeface="Aharoni" panose="02010803020104030203" pitchFamily="2" charset="-79"/>
              <a:ea typeface="+mn-ea"/>
              <a:cs typeface="Aharoni" panose="02010803020104030203" pitchFamily="2" charset="-79"/>
            </a:rPr>
            <a:t>arrative</a:t>
          </a:r>
        </a:p>
        <a:p>
          <a:pPr>
            <a:buNone/>
          </a:pPr>
          <a:r>
            <a:rPr lang="en-IE" sz="1400" dirty="0">
              <a:latin typeface="Calibri" panose="020F0502020204030204"/>
              <a:ea typeface="+mn-ea"/>
              <a:cs typeface="+mn-cs"/>
            </a:rPr>
            <a:t>To explore values, beliefs, feelings and perspectives</a:t>
          </a:r>
        </a:p>
      </dgm:t>
    </dgm:pt>
    <dgm:pt modelId="{FA43DF86-F6CA-449F-A6E3-5D0647CBBE95}" type="parTrans" cxnId="{B10B3E75-75B9-48CA-AE70-B8CE75FD854F}">
      <dgm:prSet/>
      <dgm:spPr/>
      <dgm:t>
        <a:bodyPr/>
        <a:lstStyle/>
        <a:p>
          <a:endParaRPr lang="en-IE"/>
        </a:p>
      </dgm:t>
    </dgm:pt>
    <dgm:pt modelId="{F4C6DA0B-06EB-429D-9CB3-12D7E81F95AF}" type="sibTrans" cxnId="{B10B3E75-75B9-48CA-AE70-B8CE75FD854F}">
      <dgm:prSet/>
      <dgm:spPr/>
      <dgm:t>
        <a:bodyPr/>
        <a:lstStyle/>
        <a:p>
          <a:endParaRPr lang="en-IE"/>
        </a:p>
      </dgm:t>
    </dgm:pt>
    <dgm:pt modelId="{222D4C96-3496-4475-8C83-D3FDAC92D23B}" type="pres">
      <dgm:prSet presAssocID="{4D6A3B8B-227E-4612-A340-7F8A71A4D676}" presName="compositeShape" presStyleCnt="0">
        <dgm:presLayoutVars>
          <dgm:chMax val="7"/>
          <dgm:dir/>
          <dgm:resizeHandles val="exact"/>
        </dgm:presLayoutVars>
      </dgm:prSet>
      <dgm:spPr/>
    </dgm:pt>
    <dgm:pt modelId="{8CA70BD4-3863-49C9-A88C-87E3914F78FF}" type="pres">
      <dgm:prSet presAssocID="{458747C4-9507-436F-BAB4-35A37C9C5B24}" presName="circ1" presStyleLbl="vennNode1" presStyleIdx="0" presStyleCnt="3"/>
      <dgm:spPr/>
    </dgm:pt>
    <dgm:pt modelId="{601896DE-C6AA-4ED6-AA5C-D7AD4A3F5CE6}" type="pres">
      <dgm:prSet presAssocID="{458747C4-9507-436F-BAB4-35A37C9C5B24}" presName="circ1Tx" presStyleLbl="revTx" presStyleIdx="0" presStyleCnt="0">
        <dgm:presLayoutVars>
          <dgm:chMax val="0"/>
          <dgm:chPref val="0"/>
          <dgm:bulletEnabled val="1"/>
        </dgm:presLayoutVars>
      </dgm:prSet>
      <dgm:spPr/>
    </dgm:pt>
    <dgm:pt modelId="{88A2F47C-53F1-4225-8833-7ABE41E1BCCA}" type="pres">
      <dgm:prSet presAssocID="{CE7563BA-4F90-4EBE-8B28-EF55D03EA7EE}" presName="circ2" presStyleLbl="vennNode1" presStyleIdx="1" presStyleCnt="3"/>
      <dgm:spPr/>
    </dgm:pt>
    <dgm:pt modelId="{E956502D-14EE-4123-A396-8807F93AC802}" type="pres">
      <dgm:prSet presAssocID="{CE7563BA-4F90-4EBE-8B28-EF55D03EA7EE}" presName="circ2Tx" presStyleLbl="revTx" presStyleIdx="0" presStyleCnt="0">
        <dgm:presLayoutVars>
          <dgm:chMax val="0"/>
          <dgm:chPref val="0"/>
          <dgm:bulletEnabled val="1"/>
        </dgm:presLayoutVars>
      </dgm:prSet>
      <dgm:spPr/>
    </dgm:pt>
    <dgm:pt modelId="{78956C66-6178-4D0C-A339-5C3F3B6C4F25}" type="pres">
      <dgm:prSet presAssocID="{FC769172-5D14-4CB9-9C81-7134A11B5B6C}" presName="circ3" presStyleLbl="vennNode1" presStyleIdx="2" presStyleCnt="3"/>
      <dgm:spPr/>
    </dgm:pt>
    <dgm:pt modelId="{7035BF10-77FD-4B81-8E9D-DDD93042A040}" type="pres">
      <dgm:prSet presAssocID="{FC769172-5D14-4CB9-9C81-7134A11B5B6C}" presName="circ3Tx" presStyleLbl="revTx" presStyleIdx="0" presStyleCnt="0">
        <dgm:presLayoutVars>
          <dgm:chMax val="0"/>
          <dgm:chPref val="0"/>
          <dgm:bulletEnabled val="1"/>
        </dgm:presLayoutVars>
      </dgm:prSet>
      <dgm:spPr/>
    </dgm:pt>
  </dgm:ptLst>
  <dgm:cxnLst>
    <dgm:cxn modelId="{02ACE219-2515-4C16-B666-C9543A64761F}" type="presOf" srcId="{FC769172-5D14-4CB9-9C81-7134A11B5B6C}" destId="{78956C66-6178-4D0C-A339-5C3F3B6C4F25}" srcOrd="0" destOrd="0" presId="urn:microsoft.com/office/officeart/2005/8/layout/venn1"/>
    <dgm:cxn modelId="{AA13C31F-B572-4D25-8E6F-FF00CB50D005}" type="presOf" srcId="{458747C4-9507-436F-BAB4-35A37C9C5B24}" destId="{8CA70BD4-3863-49C9-A88C-87E3914F78FF}" srcOrd="0" destOrd="0" presId="urn:microsoft.com/office/officeart/2005/8/layout/venn1"/>
    <dgm:cxn modelId="{C7E0E51F-296A-4819-9266-B64A8A633B09}" type="presOf" srcId="{CE7563BA-4F90-4EBE-8B28-EF55D03EA7EE}" destId="{88A2F47C-53F1-4225-8833-7ABE41E1BCCA}" srcOrd="0" destOrd="0" presId="urn:microsoft.com/office/officeart/2005/8/layout/venn1"/>
    <dgm:cxn modelId="{B10B3E75-75B9-48CA-AE70-B8CE75FD854F}" srcId="{4D6A3B8B-227E-4612-A340-7F8A71A4D676}" destId="{FC769172-5D14-4CB9-9C81-7134A11B5B6C}" srcOrd="2" destOrd="0" parTransId="{FA43DF86-F6CA-449F-A6E3-5D0647CBBE95}" sibTransId="{F4C6DA0B-06EB-429D-9CB3-12D7E81F95AF}"/>
    <dgm:cxn modelId="{89C8BB5A-5A2D-4465-A137-D1A17C100334}" type="presOf" srcId="{FC769172-5D14-4CB9-9C81-7134A11B5B6C}" destId="{7035BF10-77FD-4B81-8E9D-DDD93042A040}" srcOrd="1" destOrd="0" presId="urn:microsoft.com/office/officeart/2005/8/layout/venn1"/>
    <dgm:cxn modelId="{3397447C-94F1-4BD7-9F8A-8062BEC72835}" type="presOf" srcId="{CE7563BA-4F90-4EBE-8B28-EF55D03EA7EE}" destId="{E956502D-14EE-4123-A396-8807F93AC802}" srcOrd="1" destOrd="0" presId="urn:microsoft.com/office/officeart/2005/8/layout/venn1"/>
    <dgm:cxn modelId="{C074869F-9ED1-4DBA-B8C3-9AD837378AEA}" type="presOf" srcId="{4D6A3B8B-227E-4612-A340-7F8A71A4D676}" destId="{222D4C96-3496-4475-8C83-D3FDAC92D23B}" srcOrd="0" destOrd="0" presId="urn:microsoft.com/office/officeart/2005/8/layout/venn1"/>
    <dgm:cxn modelId="{A90065AA-F4B5-4F76-B026-6EC31A0981EF}" srcId="{4D6A3B8B-227E-4612-A340-7F8A71A4D676}" destId="{458747C4-9507-436F-BAB4-35A37C9C5B24}" srcOrd="0" destOrd="0" parTransId="{9B831F9B-0FBA-4C8B-A742-C4B72FCEB762}" sibTransId="{E928FC01-2E28-40D9-A123-E45DE9E14C77}"/>
    <dgm:cxn modelId="{506E8AED-547A-45E1-B7C5-530DE28C9C04}" type="presOf" srcId="{458747C4-9507-436F-BAB4-35A37C9C5B24}" destId="{601896DE-C6AA-4ED6-AA5C-D7AD4A3F5CE6}" srcOrd="1" destOrd="0" presId="urn:microsoft.com/office/officeart/2005/8/layout/venn1"/>
    <dgm:cxn modelId="{5C14B7F7-4A3D-43C3-BA77-BA14862A86B9}" srcId="{4D6A3B8B-227E-4612-A340-7F8A71A4D676}" destId="{CE7563BA-4F90-4EBE-8B28-EF55D03EA7EE}" srcOrd="1" destOrd="0" parTransId="{5E233AE8-D4AD-4967-A651-587E26B28BC3}" sibTransId="{E08D0495-B6A4-48C3-BE0B-FD2D3C2A40AF}"/>
    <dgm:cxn modelId="{78D69B45-B494-489F-BC3E-22E389C1A4A9}" type="presParOf" srcId="{222D4C96-3496-4475-8C83-D3FDAC92D23B}" destId="{8CA70BD4-3863-49C9-A88C-87E3914F78FF}" srcOrd="0" destOrd="0" presId="urn:microsoft.com/office/officeart/2005/8/layout/venn1"/>
    <dgm:cxn modelId="{CDBCEED9-85F5-4FFD-AB84-4296D8B44B06}" type="presParOf" srcId="{222D4C96-3496-4475-8C83-D3FDAC92D23B}" destId="{601896DE-C6AA-4ED6-AA5C-D7AD4A3F5CE6}" srcOrd="1" destOrd="0" presId="urn:microsoft.com/office/officeart/2005/8/layout/venn1"/>
    <dgm:cxn modelId="{A20CB727-96AF-46FB-91A2-203C71914A9A}" type="presParOf" srcId="{222D4C96-3496-4475-8C83-D3FDAC92D23B}" destId="{88A2F47C-53F1-4225-8833-7ABE41E1BCCA}" srcOrd="2" destOrd="0" presId="urn:microsoft.com/office/officeart/2005/8/layout/venn1"/>
    <dgm:cxn modelId="{A6D83453-9902-4850-A660-A31E2719AE7A}" type="presParOf" srcId="{222D4C96-3496-4475-8C83-D3FDAC92D23B}" destId="{E956502D-14EE-4123-A396-8807F93AC802}" srcOrd="3" destOrd="0" presId="urn:microsoft.com/office/officeart/2005/8/layout/venn1"/>
    <dgm:cxn modelId="{157E591E-5802-4CA6-BC8A-ECAB382DDFF2}" type="presParOf" srcId="{222D4C96-3496-4475-8C83-D3FDAC92D23B}" destId="{78956C66-6178-4D0C-A339-5C3F3B6C4F25}" srcOrd="4" destOrd="0" presId="urn:microsoft.com/office/officeart/2005/8/layout/venn1"/>
    <dgm:cxn modelId="{5342882D-2AA3-4787-8B58-75EEAD6A5190}" type="presParOf" srcId="{222D4C96-3496-4475-8C83-D3FDAC92D23B}" destId="{7035BF10-77FD-4B81-8E9D-DDD93042A04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E1AF2-A9D0-406A-9F68-5964E632E8C3}" type="doc">
      <dgm:prSet loTypeId="urn:microsoft.com/office/officeart/2005/8/layout/vList3" loCatId="list" qsTypeId="urn:microsoft.com/office/officeart/2005/8/quickstyle/simple2" qsCatId="simple" csTypeId="urn:microsoft.com/office/officeart/2005/8/colors/colorful4" csCatId="colorful" phldr="1"/>
      <dgm:spPr/>
      <dgm:t>
        <a:bodyPr/>
        <a:lstStyle/>
        <a:p>
          <a:endParaRPr lang="en-IE"/>
        </a:p>
      </dgm:t>
    </dgm:pt>
    <dgm:pt modelId="{676A7CA4-3D8C-40F6-B4C4-10D3AB9D2CBD}">
      <dgm:prSet phldrT="[Text]"/>
      <dgm:spPr/>
      <dgm:t>
        <a:bodyPr/>
        <a:lstStyle/>
        <a:p>
          <a:r>
            <a:rPr lang="en-US" b="1" dirty="0"/>
            <a:t>Collaborative narrative inquiry</a:t>
          </a:r>
          <a:endParaRPr lang="en-IE" b="1" dirty="0"/>
        </a:p>
      </dgm:t>
    </dgm:pt>
    <dgm:pt modelId="{6E68F127-B975-4050-B97F-1D7A970B2132}" type="parTrans" cxnId="{1743575C-B391-46B7-A5FA-BF1162136E2D}">
      <dgm:prSet/>
      <dgm:spPr/>
      <dgm:t>
        <a:bodyPr/>
        <a:lstStyle/>
        <a:p>
          <a:endParaRPr lang="en-IE"/>
        </a:p>
      </dgm:t>
    </dgm:pt>
    <dgm:pt modelId="{3350E01F-7D04-4A47-8AC7-985715C1AF56}" type="sibTrans" cxnId="{1743575C-B391-46B7-A5FA-BF1162136E2D}">
      <dgm:prSet/>
      <dgm:spPr/>
      <dgm:t>
        <a:bodyPr/>
        <a:lstStyle/>
        <a:p>
          <a:endParaRPr lang="en-IE"/>
        </a:p>
      </dgm:t>
    </dgm:pt>
    <dgm:pt modelId="{59FE7086-326D-490B-A9A6-7C943A99D722}">
      <dgm:prSet/>
      <dgm:spPr/>
      <dgm:t>
        <a:bodyPr/>
        <a:lstStyle/>
        <a:p>
          <a:pPr>
            <a:buFont typeface="+mj-lt"/>
            <a:buAutoNum type="arabicPeriod"/>
          </a:pPr>
          <a:r>
            <a:rPr lang="en-US" b="1" dirty="0"/>
            <a:t>Digital storytelling</a:t>
          </a:r>
        </a:p>
      </dgm:t>
    </dgm:pt>
    <dgm:pt modelId="{0C5316A0-D782-44C3-9106-814EC47D6471}" type="parTrans" cxnId="{493927B3-DA0E-4F82-AB5B-36E74B947639}">
      <dgm:prSet/>
      <dgm:spPr/>
      <dgm:t>
        <a:bodyPr/>
        <a:lstStyle/>
        <a:p>
          <a:endParaRPr lang="en-IE"/>
        </a:p>
      </dgm:t>
    </dgm:pt>
    <dgm:pt modelId="{DB0547D5-AD2B-4139-B9F0-A6A8AB277929}" type="sibTrans" cxnId="{493927B3-DA0E-4F82-AB5B-36E74B947639}">
      <dgm:prSet/>
      <dgm:spPr/>
      <dgm:t>
        <a:bodyPr/>
        <a:lstStyle/>
        <a:p>
          <a:endParaRPr lang="en-IE"/>
        </a:p>
      </dgm:t>
    </dgm:pt>
    <dgm:pt modelId="{A15145E9-6857-428A-AA96-CD84679B96F1}">
      <dgm:prSet/>
      <dgm:spPr/>
      <dgm:t>
        <a:bodyPr/>
        <a:lstStyle/>
        <a:p>
          <a:pPr>
            <a:buFont typeface="+mj-lt"/>
            <a:buAutoNum type="arabicPeriod"/>
          </a:pPr>
          <a:r>
            <a:rPr lang="en-US" b="1" dirty="0"/>
            <a:t>Ethnodrama</a:t>
          </a:r>
        </a:p>
      </dgm:t>
    </dgm:pt>
    <dgm:pt modelId="{4E35509F-753E-40F3-B451-B9FFCED00791}" type="parTrans" cxnId="{607897B1-3C23-47DE-A7F4-C5EA03AE1227}">
      <dgm:prSet/>
      <dgm:spPr/>
      <dgm:t>
        <a:bodyPr/>
        <a:lstStyle/>
        <a:p>
          <a:endParaRPr lang="en-IE"/>
        </a:p>
      </dgm:t>
    </dgm:pt>
    <dgm:pt modelId="{036DE5AF-9022-493B-A858-00ECC0F64A6F}" type="sibTrans" cxnId="{607897B1-3C23-47DE-A7F4-C5EA03AE1227}">
      <dgm:prSet/>
      <dgm:spPr/>
      <dgm:t>
        <a:bodyPr/>
        <a:lstStyle/>
        <a:p>
          <a:endParaRPr lang="en-IE"/>
        </a:p>
      </dgm:t>
    </dgm:pt>
    <dgm:pt modelId="{698B7540-728E-4057-B1AE-CF43FD8E7259}">
      <dgm:prSet/>
      <dgm:spPr/>
      <dgm:t>
        <a:bodyPr/>
        <a:lstStyle/>
        <a:p>
          <a:pPr>
            <a:buFont typeface="+mj-lt"/>
            <a:buAutoNum type="arabicPeriod"/>
          </a:pPr>
          <a:r>
            <a:rPr lang="en-US" b="1" dirty="0"/>
            <a:t>Participatory action research</a:t>
          </a:r>
        </a:p>
      </dgm:t>
    </dgm:pt>
    <dgm:pt modelId="{4A603CE4-8C41-48E8-9A27-11CA6C945258}" type="parTrans" cxnId="{5EE35EC2-C0D3-42FF-9691-17BADD11D368}">
      <dgm:prSet/>
      <dgm:spPr/>
      <dgm:t>
        <a:bodyPr/>
        <a:lstStyle/>
        <a:p>
          <a:endParaRPr lang="en-IE"/>
        </a:p>
      </dgm:t>
    </dgm:pt>
    <dgm:pt modelId="{3DCC794C-6267-43A8-A7AD-885DD870D509}" type="sibTrans" cxnId="{5EE35EC2-C0D3-42FF-9691-17BADD11D368}">
      <dgm:prSet/>
      <dgm:spPr/>
      <dgm:t>
        <a:bodyPr/>
        <a:lstStyle/>
        <a:p>
          <a:endParaRPr lang="en-IE"/>
        </a:p>
      </dgm:t>
    </dgm:pt>
    <dgm:pt modelId="{64438709-8CA1-4A5E-BC81-305AF32B8B84}">
      <dgm:prSet/>
      <dgm:spPr/>
      <dgm:t>
        <a:bodyPr/>
        <a:lstStyle/>
        <a:p>
          <a:pPr>
            <a:buFont typeface="+mj-lt"/>
            <a:buAutoNum type="arabicPeriod"/>
          </a:pPr>
          <a:r>
            <a:rPr lang="en-US" b="1" dirty="0"/>
            <a:t>Oral history</a:t>
          </a:r>
        </a:p>
      </dgm:t>
    </dgm:pt>
    <dgm:pt modelId="{E8F345CF-08E8-48DC-A8C0-D13E51A7014A}" type="parTrans" cxnId="{420FBDA5-1F90-4E83-9142-F2C6F34C5BB0}">
      <dgm:prSet/>
      <dgm:spPr/>
      <dgm:t>
        <a:bodyPr/>
        <a:lstStyle/>
        <a:p>
          <a:endParaRPr lang="en-IE"/>
        </a:p>
      </dgm:t>
    </dgm:pt>
    <dgm:pt modelId="{209CEBA8-6707-4A1A-9F05-6ADD47AB44DB}" type="sibTrans" cxnId="{420FBDA5-1F90-4E83-9142-F2C6F34C5BB0}">
      <dgm:prSet/>
      <dgm:spPr/>
      <dgm:t>
        <a:bodyPr/>
        <a:lstStyle/>
        <a:p>
          <a:endParaRPr lang="en-IE"/>
        </a:p>
      </dgm:t>
    </dgm:pt>
    <dgm:pt modelId="{50FE9850-71FE-4114-A24F-24ABD0D8BE68}">
      <dgm:prSet/>
      <dgm:spPr/>
      <dgm:t>
        <a:bodyPr/>
        <a:lstStyle/>
        <a:p>
          <a:pPr>
            <a:buFont typeface="+mj-lt"/>
            <a:buAutoNum type="arabicPeriod"/>
          </a:pPr>
          <a:r>
            <a:rPr lang="en-US" b="1" dirty="0"/>
            <a:t>Autobiographical &amp; autoethnographic inquiry</a:t>
          </a:r>
        </a:p>
      </dgm:t>
    </dgm:pt>
    <dgm:pt modelId="{B0AD5EBD-36FC-4FD3-B5CD-B6A95EA56421}" type="parTrans" cxnId="{36147FDB-BD85-4A10-BFBC-F823AF83123D}">
      <dgm:prSet/>
      <dgm:spPr/>
      <dgm:t>
        <a:bodyPr/>
        <a:lstStyle/>
        <a:p>
          <a:endParaRPr lang="en-IE"/>
        </a:p>
      </dgm:t>
    </dgm:pt>
    <dgm:pt modelId="{2B1D9801-BE35-4E01-9C62-492670D36EF0}" type="sibTrans" cxnId="{36147FDB-BD85-4A10-BFBC-F823AF83123D}">
      <dgm:prSet/>
      <dgm:spPr/>
      <dgm:t>
        <a:bodyPr/>
        <a:lstStyle/>
        <a:p>
          <a:endParaRPr lang="en-IE"/>
        </a:p>
      </dgm:t>
    </dgm:pt>
    <dgm:pt modelId="{E9207036-510B-4716-B42D-25DCBA7551B2}" type="pres">
      <dgm:prSet presAssocID="{41FE1AF2-A9D0-406A-9F68-5964E632E8C3}" presName="linearFlow" presStyleCnt="0">
        <dgm:presLayoutVars>
          <dgm:dir/>
          <dgm:resizeHandles val="exact"/>
        </dgm:presLayoutVars>
      </dgm:prSet>
      <dgm:spPr/>
    </dgm:pt>
    <dgm:pt modelId="{06F1FFA8-B250-4D0D-954D-27DD8B4213EC}" type="pres">
      <dgm:prSet presAssocID="{676A7CA4-3D8C-40F6-B4C4-10D3AB9D2CBD}" presName="composite" presStyleCnt="0"/>
      <dgm:spPr/>
    </dgm:pt>
    <dgm:pt modelId="{641D9EF7-2DB7-483D-8855-46B1004F1386}" type="pres">
      <dgm:prSet presAssocID="{676A7CA4-3D8C-40F6-B4C4-10D3AB9D2CBD}"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with solid fill"/>
        </a:ext>
      </dgm:extLst>
    </dgm:pt>
    <dgm:pt modelId="{1605ED29-920D-40EA-9C66-68C976EAD472}" type="pres">
      <dgm:prSet presAssocID="{676A7CA4-3D8C-40F6-B4C4-10D3AB9D2CBD}" presName="txShp" presStyleLbl="node1" presStyleIdx="0" presStyleCnt="6">
        <dgm:presLayoutVars>
          <dgm:bulletEnabled val="1"/>
        </dgm:presLayoutVars>
      </dgm:prSet>
      <dgm:spPr/>
    </dgm:pt>
    <dgm:pt modelId="{FD832477-4FA4-43B9-AC6A-9A92DDF4E196}" type="pres">
      <dgm:prSet presAssocID="{3350E01F-7D04-4A47-8AC7-985715C1AF56}" presName="spacing" presStyleCnt="0"/>
      <dgm:spPr/>
    </dgm:pt>
    <dgm:pt modelId="{39B75AD7-8558-4945-AFEA-6AEA3C5125BE}" type="pres">
      <dgm:prSet presAssocID="{59FE7086-326D-490B-A9A6-7C943A99D722}" presName="composite" presStyleCnt="0"/>
      <dgm:spPr/>
    </dgm:pt>
    <dgm:pt modelId="{C8B86E09-87B3-4A2E-A02C-A835FCCD6DD0}" type="pres">
      <dgm:prSet presAssocID="{59FE7086-326D-490B-A9A6-7C943A99D722}" presName="imgShp" presStyleLbl="fgImgPlac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orytelling with solid fill"/>
        </a:ext>
      </dgm:extLst>
    </dgm:pt>
    <dgm:pt modelId="{79DC7C80-E304-4573-B62D-8BB8C8825D1D}" type="pres">
      <dgm:prSet presAssocID="{59FE7086-326D-490B-A9A6-7C943A99D722}" presName="txShp" presStyleLbl="node1" presStyleIdx="1" presStyleCnt="6">
        <dgm:presLayoutVars>
          <dgm:bulletEnabled val="1"/>
        </dgm:presLayoutVars>
      </dgm:prSet>
      <dgm:spPr/>
    </dgm:pt>
    <dgm:pt modelId="{FEB442F2-C779-413F-A176-85F90E61338C}" type="pres">
      <dgm:prSet presAssocID="{DB0547D5-AD2B-4139-B9F0-A6A8AB277929}" presName="spacing" presStyleCnt="0"/>
      <dgm:spPr/>
    </dgm:pt>
    <dgm:pt modelId="{A7CF85D4-22F2-48DB-87C9-EE6E46004CE1}" type="pres">
      <dgm:prSet presAssocID="{A15145E9-6857-428A-AA96-CD84679B96F1}" presName="composite" presStyleCnt="0"/>
      <dgm:spPr/>
    </dgm:pt>
    <dgm:pt modelId="{46E11FB5-C35C-45CD-B83C-6BC566377A82}" type="pres">
      <dgm:prSet presAssocID="{A15145E9-6857-428A-AA96-CD84679B96F1}"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heatre with solid fill"/>
        </a:ext>
      </dgm:extLst>
    </dgm:pt>
    <dgm:pt modelId="{FC0ADAE9-6025-4D63-B06D-FA517C5BCCF8}" type="pres">
      <dgm:prSet presAssocID="{A15145E9-6857-428A-AA96-CD84679B96F1}" presName="txShp" presStyleLbl="node1" presStyleIdx="2" presStyleCnt="6">
        <dgm:presLayoutVars>
          <dgm:bulletEnabled val="1"/>
        </dgm:presLayoutVars>
      </dgm:prSet>
      <dgm:spPr/>
    </dgm:pt>
    <dgm:pt modelId="{378BED17-D26E-4173-8FBB-E9CB738E2934}" type="pres">
      <dgm:prSet presAssocID="{036DE5AF-9022-493B-A858-00ECC0F64A6F}" presName="spacing" presStyleCnt="0"/>
      <dgm:spPr/>
    </dgm:pt>
    <dgm:pt modelId="{8CE11869-16A0-46B7-A61B-33B7AA5FE2A9}" type="pres">
      <dgm:prSet presAssocID="{698B7540-728E-4057-B1AE-CF43FD8E7259}" presName="composite" presStyleCnt="0"/>
      <dgm:spPr/>
    </dgm:pt>
    <dgm:pt modelId="{54FA70D5-195E-4339-9B4F-B380D0171629}" type="pres">
      <dgm:prSet presAssocID="{698B7540-728E-4057-B1AE-CF43FD8E7259}"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oks with solid fill"/>
        </a:ext>
      </dgm:extLst>
    </dgm:pt>
    <dgm:pt modelId="{7152B4A9-37A6-4357-8A6A-DCDC2AA61654}" type="pres">
      <dgm:prSet presAssocID="{698B7540-728E-4057-B1AE-CF43FD8E7259}" presName="txShp" presStyleLbl="node1" presStyleIdx="3" presStyleCnt="6">
        <dgm:presLayoutVars>
          <dgm:bulletEnabled val="1"/>
        </dgm:presLayoutVars>
      </dgm:prSet>
      <dgm:spPr/>
    </dgm:pt>
    <dgm:pt modelId="{D0CFF3D0-7676-468F-9504-A6C421E9DB5F}" type="pres">
      <dgm:prSet presAssocID="{3DCC794C-6267-43A8-A7AD-885DD870D509}" presName="spacing" presStyleCnt="0"/>
      <dgm:spPr/>
    </dgm:pt>
    <dgm:pt modelId="{028391C0-4690-446D-B90B-5AF5D933B91D}" type="pres">
      <dgm:prSet presAssocID="{64438709-8CA1-4A5E-BC81-305AF32B8B84}" presName="composite" presStyleCnt="0"/>
      <dgm:spPr/>
    </dgm:pt>
    <dgm:pt modelId="{0751C6F0-D5D3-4D08-97FB-B84A5F20B08D}" type="pres">
      <dgm:prSet presAssocID="{64438709-8CA1-4A5E-BC81-305AF32B8B84}"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at with solid fill"/>
        </a:ext>
      </dgm:extLst>
    </dgm:pt>
    <dgm:pt modelId="{BC0DF594-1FF4-4B61-8C03-0C174FC7ED33}" type="pres">
      <dgm:prSet presAssocID="{64438709-8CA1-4A5E-BC81-305AF32B8B84}" presName="txShp" presStyleLbl="node1" presStyleIdx="4" presStyleCnt="6">
        <dgm:presLayoutVars>
          <dgm:bulletEnabled val="1"/>
        </dgm:presLayoutVars>
      </dgm:prSet>
      <dgm:spPr/>
    </dgm:pt>
    <dgm:pt modelId="{C734144C-922A-48A7-9844-B056E6F31252}" type="pres">
      <dgm:prSet presAssocID="{209CEBA8-6707-4A1A-9F05-6ADD47AB44DB}" presName="spacing" presStyleCnt="0"/>
      <dgm:spPr/>
    </dgm:pt>
    <dgm:pt modelId="{0540037C-8469-4C4E-AAFB-2904A7B80C06}" type="pres">
      <dgm:prSet presAssocID="{50FE9850-71FE-4114-A24F-24ABD0D8BE68}" presName="composite" presStyleCnt="0"/>
      <dgm:spPr/>
    </dgm:pt>
    <dgm:pt modelId="{CCF5A581-DC53-4D2A-90D8-E32D5E7C03EF}" type="pres">
      <dgm:prSet presAssocID="{50FE9850-71FE-4114-A24F-24ABD0D8BE68}"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ddress Book with solid fill"/>
        </a:ext>
      </dgm:extLst>
    </dgm:pt>
    <dgm:pt modelId="{C18B3EE5-97A5-4CC5-A1E6-D83E441FD4C9}" type="pres">
      <dgm:prSet presAssocID="{50FE9850-71FE-4114-A24F-24ABD0D8BE68}" presName="txShp" presStyleLbl="node1" presStyleIdx="5" presStyleCnt="6">
        <dgm:presLayoutVars>
          <dgm:bulletEnabled val="1"/>
        </dgm:presLayoutVars>
      </dgm:prSet>
      <dgm:spPr/>
    </dgm:pt>
  </dgm:ptLst>
  <dgm:cxnLst>
    <dgm:cxn modelId="{6CAFC523-0166-4137-9583-AC0ABF9B85C6}" type="presOf" srcId="{41FE1AF2-A9D0-406A-9F68-5964E632E8C3}" destId="{E9207036-510B-4716-B42D-25DCBA7551B2}" srcOrd="0" destOrd="0" presId="urn:microsoft.com/office/officeart/2005/8/layout/vList3"/>
    <dgm:cxn modelId="{1743575C-B391-46B7-A5FA-BF1162136E2D}" srcId="{41FE1AF2-A9D0-406A-9F68-5964E632E8C3}" destId="{676A7CA4-3D8C-40F6-B4C4-10D3AB9D2CBD}" srcOrd="0" destOrd="0" parTransId="{6E68F127-B975-4050-B97F-1D7A970B2132}" sibTransId="{3350E01F-7D04-4A47-8AC7-985715C1AF56}"/>
    <dgm:cxn modelId="{23FF4677-AAC7-4A09-9F71-54B50179A7D9}" type="presOf" srcId="{676A7CA4-3D8C-40F6-B4C4-10D3AB9D2CBD}" destId="{1605ED29-920D-40EA-9C66-68C976EAD472}" srcOrd="0" destOrd="0" presId="urn:microsoft.com/office/officeart/2005/8/layout/vList3"/>
    <dgm:cxn modelId="{420FBDA5-1F90-4E83-9142-F2C6F34C5BB0}" srcId="{41FE1AF2-A9D0-406A-9F68-5964E632E8C3}" destId="{64438709-8CA1-4A5E-BC81-305AF32B8B84}" srcOrd="4" destOrd="0" parTransId="{E8F345CF-08E8-48DC-A8C0-D13E51A7014A}" sibTransId="{209CEBA8-6707-4A1A-9F05-6ADD47AB44DB}"/>
    <dgm:cxn modelId="{70ACA8A9-8706-4B90-8D5A-1C67C7BC1CC4}" type="presOf" srcId="{50FE9850-71FE-4114-A24F-24ABD0D8BE68}" destId="{C18B3EE5-97A5-4CC5-A1E6-D83E441FD4C9}" srcOrd="0" destOrd="0" presId="urn:microsoft.com/office/officeart/2005/8/layout/vList3"/>
    <dgm:cxn modelId="{9E03DDAD-FADB-471E-89D2-4F22FDE1CD46}" type="presOf" srcId="{64438709-8CA1-4A5E-BC81-305AF32B8B84}" destId="{BC0DF594-1FF4-4B61-8C03-0C174FC7ED33}" srcOrd="0" destOrd="0" presId="urn:microsoft.com/office/officeart/2005/8/layout/vList3"/>
    <dgm:cxn modelId="{607897B1-3C23-47DE-A7F4-C5EA03AE1227}" srcId="{41FE1AF2-A9D0-406A-9F68-5964E632E8C3}" destId="{A15145E9-6857-428A-AA96-CD84679B96F1}" srcOrd="2" destOrd="0" parTransId="{4E35509F-753E-40F3-B451-B9FFCED00791}" sibTransId="{036DE5AF-9022-493B-A858-00ECC0F64A6F}"/>
    <dgm:cxn modelId="{493927B3-DA0E-4F82-AB5B-36E74B947639}" srcId="{41FE1AF2-A9D0-406A-9F68-5964E632E8C3}" destId="{59FE7086-326D-490B-A9A6-7C943A99D722}" srcOrd="1" destOrd="0" parTransId="{0C5316A0-D782-44C3-9106-814EC47D6471}" sibTransId="{DB0547D5-AD2B-4139-B9F0-A6A8AB277929}"/>
    <dgm:cxn modelId="{707289BF-740E-4E55-9CBC-0A70865B6581}" type="presOf" srcId="{A15145E9-6857-428A-AA96-CD84679B96F1}" destId="{FC0ADAE9-6025-4D63-B06D-FA517C5BCCF8}" srcOrd="0" destOrd="0" presId="urn:microsoft.com/office/officeart/2005/8/layout/vList3"/>
    <dgm:cxn modelId="{5EE35EC2-C0D3-42FF-9691-17BADD11D368}" srcId="{41FE1AF2-A9D0-406A-9F68-5964E632E8C3}" destId="{698B7540-728E-4057-B1AE-CF43FD8E7259}" srcOrd="3" destOrd="0" parTransId="{4A603CE4-8C41-48E8-9A27-11CA6C945258}" sibTransId="{3DCC794C-6267-43A8-A7AD-885DD870D509}"/>
    <dgm:cxn modelId="{87DE83CA-8A97-4A93-9299-A2D2B8126C83}" type="presOf" srcId="{59FE7086-326D-490B-A9A6-7C943A99D722}" destId="{79DC7C80-E304-4573-B62D-8BB8C8825D1D}" srcOrd="0" destOrd="0" presId="urn:microsoft.com/office/officeart/2005/8/layout/vList3"/>
    <dgm:cxn modelId="{36147FDB-BD85-4A10-BFBC-F823AF83123D}" srcId="{41FE1AF2-A9D0-406A-9F68-5964E632E8C3}" destId="{50FE9850-71FE-4114-A24F-24ABD0D8BE68}" srcOrd="5" destOrd="0" parTransId="{B0AD5EBD-36FC-4FD3-B5CD-B6A95EA56421}" sibTransId="{2B1D9801-BE35-4E01-9C62-492670D36EF0}"/>
    <dgm:cxn modelId="{5527D5FF-CA4F-4817-984E-8AAF353E57B3}" type="presOf" srcId="{698B7540-728E-4057-B1AE-CF43FD8E7259}" destId="{7152B4A9-37A6-4357-8A6A-DCDC2AA61654}" srcOrd="0" destOrd="0" presId="urn:microsoft.com/office/officeart/2005/8/layout/vList3"/>
    <dgm:cxn modelId="{7AC8F419-D9D9-4677-BC48-8C725757D141}" type="presParOf" srcId="{E9207036-510B-4716-B42D-25DCBA7551B2}" destId="{06F1FFA8-B250-4D0D-954D-27DD8B4213EC}" srcOrd="0" destOrd="0" presId="urn:microsoft.com/office/officeart/2005/8/layout/vList3"/>
    <dgm:cxn modelId="{2AF56F2D-0338-47E6-9EF8-B0DF483C79B0}" type="presParOf" srcId="{06F1FFA8-B250-4D0D-954D-27DD8B4213EC}" destId="{641D9EF7-2DB7-483D-8855-46B1004F1386}" srcOrd="0" destOrd="0" presId="urn:microsoft.com/office/officeart/2005/8/layout/vList3"/>
    <dgm:cxn modelId="{678A043C-4A6C-4FA9-8200-1D53A9697C33}" type="presParOf" srcId="{06F1FFA8-B250-4D0D-954D-27DD8B4213EC}" destId="{1605ED29-920D-40EA-9C66-68C976EAD472}" srcOrd="1" destOrd="0" presId="urn:microsoft.com/office/officeart/2005/8/layout/vList3"/>
    <dgm:cxn modelId="{25DEBEFB-33A7-4691-954F-A5F920FEA804}" type="presParOf" srcId="{E9207036-510B-4716-B42D-25DCBA7551B2}" destId="{FD832477-4FA4-43B9-AC6A-9A92DDF4E196}" srcOrd="1" destOrd="0" presId="urn:microsoft.com/office/officeart/2005/8/layout/vList3"/>
    <dgm:cxn modelId="{06F60D2A-6F8B-47A3-87A0-F8DC18D00DB2}" type="presParOf" srcId="{E9207036-510B-4716-B42D-25DCBA7551B2}" destId="{39B75AD7-8558-4945-AFEA-6AEA3C5125BE}" srcOrd="2" destOrd="0" presId="urn:microsoft.com/office/officeart/2005/8/layout/vList3"/>
    <dgm:cxn modelId="{ABD4AAD7-EA25-4E2E-815F-C268990D74BA}" type="presParOf" srcId="{39B75AD7-8558-4945-AFEA-6AEA3C5125BE}" destId="{C8B86E09-87B3-4A2E-A02C-A835FCCD6DD0}" srcOrd="0" destOrd="0" presId="urn:microsoft.com/office/officeart/2005/8/layout/vList3"/>
    <dgm:cxn modelId="{280D0EF2-1304-4AF1-8638-2E3BC1616B21}" type="presParOf" srcId="{39B75AD7-8558-4945-AFEA-6AEA3C5125BE}" destId="{79DC7C80-E304-4573-B62D-8BB8C8825D1D}" srcOrd="1" destOrd="0" presId="urn:microsoft.com/office/officeart/2005/8/layout/vList3"/>
    <dgm:cxn modelId="{2EE796BE-9C68-4045-AE4C-30FFE085840D}" type="presParOf" srcId="{E9207036-510B-4716-B42D-25DCBA7551B2}" destId="{FEB442F2-C779-413F-A176-85F90E61338C}" srcOrd="3" destOrd="0" presId="urn:microsoft.com/office/officeart/2005/8/layout/vList3"/>
    <dgm:cxn modelId="{07BC319D-FA19-4FBE-9155-A83DBE0B0A75}" type="presParOf" srcId="{E9207036-510B-4716-B42D-25DCBA7551B2}" destId="{A7CF85D4-22F2-48DB-87C9-EE6E46004CE1}" srcOrd="4" destOrd="0" presId="urn:microsoft.com/office/officeart/2005/8/layout/vList3"/>
    <dgm:cxn modelId="{04BA79FB-4889-4D0A-90AC-CA10F641FEC4}" type="presParOf" srcId="{A7CF85D4-22F2-48DB-87C9-EE6E46004CE1}" destId="{46E11FB5-C35C-45CD-B83C-6BC566377A82}" srcOrd="0" destOrd="0" presId="urn:microsoft.com/office/officeart/2005/8/layout/vList3"/>
    <dgm:cxn modelId="{6102C019-EE49-4A27-B5E7-B4390FBE38A0}" type="presParOf" srcId="{A7CF85D4-22F2-48DB-87C9-EE6E46004CE1}" destId="{FC0ADAE9-6025-4D63-B06D-FA517C5BCCF8}" srcOrd="1" destOrd="0" presId="urn:microsoft.com/office/officeart/2005/8/layout/vList3"/>
    <dgm:cxn modelId="{78C124DE-61FF-4CA4-A223-FCF4A39538EF}" type="presParOf" srcId="{E9207036-510B-4716-B42D-25DCBA7551B2}" destId="{378BED17-D26E-4173-8FBB-E9CB738E2934}" srcOrd="5" destOrd="0" presId="urn:microsoft.com/office/officeart/2005/8/layout/vList3"/>
    <dgm:cxn modelId="{81F0AFFB-0137-485F-BF71-5131677C7636}" type="presParOf" srcId="{E9207036-510B-4716-B42D-25DCBA7551B2}" destId="{8CE11869-16A0-46B7-A61B-33B7AA5FE2A9}" srcOrd="6" destOrd="0" presId="urn:microsoft.com/office/officeart/2005/8/layout/vList3"/>
    <dgm:cxn modelId="{1B4FCC71-7204-4581-B2E6-743F2F2418EF}" type="presParOf" srcId="{8CE11869-16A0-46B7-A61B-33B7AA5FE2A9}" destId="{54FA70D5-195E-4339-9B4F-B380D0171629}" srcOrd="0" destOrd="0" presId="urn:microsoft.com/office/officeart/2005/8/layout/vList3"/>
    <dgm:cxn modelId="{0504C736-C370-42DA-A297-9198293F5AB2}" type="presParOf" srcId="{8CE11869-16A0-46B7-A61B-33B7AA5FE2A9}" destId="{7152B4A9-37A6-4357-8A6A-DCDC2AA61654}" srcOrd="1" destOrd="0" presId="urn:microsoft.com/office/officeart/2005/8/layout/vList3"/>
    <dgm:cxn modelId="{09EDAE3A-F142-40B6-9684-C4629981D882}" type="presParOf" srcId="{E9207036-510B-4716-B42D-25DCBA7551B2}" destId="{D0CFF3D0-7676-468F-9504-A6C421E9DB5F}" srcOrd="7" destOrd="0" presId="urn:microsoft.com/office/officeart/2005/8/layout/vList3"/>
    <dgm:cxn modelId="{C38F25CB-F256-441C-B583-87577BDD5017}" type="presParOf" srcId="{E9207036-510B-4716-B42D-25DCBA7551B2}" destId="{028391C0-4690-446D-B90B-5AF5D933B91D}" srcOrd="8" destOrd="0" presId="urn:microsoft.com/office/officeart/2005/8/layout/vList3"/>
    <dgm:cxn modelId="{38BDD2E4-31FB-47F4-B459-50FC50163835}" type="presParOf" srcId="{028391C0-4690-446D-B90B-5AF5D933B91D}" destId="{0751C6F0-D5D3-4D08-97FB-B84A5F20B08D}" srcOrd="0" destOrd="0" presId="urn:microsoft.com/office/officeart/2005/8/layout/vList3"/>
    <dgm:cxn modelId="{161DE5CA-5186-4B40-92C6-DB1F8BDF4F82}" type="presParOf" srcId="{028391C0-4690-446D-B90B-5AF5D933B91D}" destId="{BC0DF594-1FF4-4B61-8C03-0C174FC7ED33}" srcOrd="1" destOrd="0" presId="urn:microsoft.com/office/officeart/2005/8/layout/vList3"/>
    <dgm:cxn modelId="{A14431E4-0054-4CB8-B705-6A77E5D2FCED}" type="presParOf" srcId="{E9207036-510B-4716-B42D-25DCBA7551B2}" destId="{C734144C-922A-48A7-9844-B056E6F31252}" srcOrd="9" destOrd="0" presId="urn:microsoft.com/office/officeart/2005/8/layout/vList3"/>
    <dgm:cxn modelId="{5AED46D9-77D4-4C4A-96DD-488BB5A5D19C}" type="presParOf" srcId="{E9207036-510B-4716-B42D-25DCBA7551B2}" destId="{0540037C-8469-4C4E-AAFB-2904A7B80C06}" srcOrd="10" destOrd="0" presId="urn:microsoft.com/office/officeart/2005/8/layout/vList3"/>
    <dgm:cxn modelId="{DE6C361B-AB72-4053-99AD-4DBEA5971B2E}" type="presParOf" srcId="{0540037C-8469-4C4E-AAFB-2904A7B80C06}" destId="{CCF5A581-DC53-4D2A-90D8-E32D5E7C03EF}" srcOrd="0" destOrd="0" presId="urn:microsoft.com/office/officeart/2005/8/layout/vList3"/>
    <dgm:cxn modelId="{3BED7833-1CC6-4EAC-862D-7CCCE887D884}" type="presParOf" srcId="{0540037C-8469-4C4E-AAFB-2904A7B80C06}" destId="{C18B3EE5-97A5-4CC5-A1E6-D83E441FD4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58C4C-89E8-423C-82F1-DC7703BE0226}" type="doc">
      <dgm:prSet loTypeId="urn:microsoft.com/office/officeart/2005/8/layout/hProcess7" loCatId="list" qsTypeId="urn:microsoft.com/office/officeart/2005/8/quickstyle/simple2" qsCatId="simple" csTypeId="urn:microsoft.com/office/officeart/2005/8/colors/colorful5" csCatId="colorful" phldr="1"/>
      <dgm:spPr/>
      <dgm:t>
        <a:bodyPr/>
        <a:lstStyle/>
        <a:p>
          <a:endParaRPr lang="en-IE"/>
        </a:p>
      </dgm:t>
    </dgm:pt>
    <dgm:pt modelId="{062DEC86-BE61-4520-BA74-9701503D2937}">
      <dgm:prSet phldrT="[Text]"/>
      <dgm:spPr/>
      <dgm:t>
        <a:bodyPr/>
        <a:lstStyle/>
        <a:p>
          <a:pPr>
            <a:buFont typeface="+mj-lt"/>
            <a:buAutoNum type="arabicPeriod"/>
          </a:pPr>
          <a:r>
            <a:rPr lang="en-US" dirty="0"/>
            <a:t>Participatory Narrative Inquiry (PNI) empowers individuals and groups to share their stories and experiences to generate knowledge about workplace issues.</a:t>
          </a:r>
          <a:endParaRPr lang="en-IE" dirty="0"/>
        </a:p>
      </dgm:t>
    </dgm:pt>
    <dgm:pt modelId="{4C69B471-1B88-482B-900F-11C75BD7F5C5}" type="parTrans" cxnId="{880FA975-0C11-41CC-9352-1A28976C6313}">
      <dgm:prSet/>
      <dgm:spPr/>
      <dgm:t>
        <a:bodyPr/>
        <a:lstStyle/>
        <a:p>
          <a:endParaRPr lang="en-IE"/>
        </a:p>
      </dgm:t>
    </dgm:pt>
    <dgm:pt modelId="{48C568E0-A60B-427B-933E-9FA7BE4133FB}" type="sibTrans" cxnId="{880FA975-0C11-41CC-9352-1A28976C6313}">
      <dgm:prSet/>
      <dgm:spPr/>
      <dgm:t>
        <a:bodyPr/>
        <a:lstStyle/>
        <a:p>
          <a:endParaRPr lang="en-IE"/>
        </a:p>
      </dgm:t>
    </dgm:pt>
    <dgm:pt modelId="{6E46A3D4-1907-4250-9D98-79F5AE917049}">
      <dgm:prSet/>
      <dgm:spPr/>
      <dgm:t>
        <a:bodyPr/>
        <a:lstStyle/>
        <a:p>
          <a:r>
            <a:rPr lang="en-US" dirty="0"/>
            <a:t>PNI helps employees develop a sense of ownership over their work and collaborate with others to create positive change.</a:t>
          </a:r>
        </a:p>
      </dgm:t>
    </dgm:pt>
    <dgm:pt modelId="{B6C0C927-AB0D-42C2-9544-3B6C61895EC0}" type="parTrans" cxnId="{2BD563CD-4996-48A2-A708-F59AE06CFE37}">
      <dgm:prSet/>
      <dgm:spPr/>
      <dgm:t>
        <a:bodyPr/>
        <a:lstStyle/>
        <a:p>
          <a:endParaRPr lang="en-IE"/>
        </a:p>
      </dgm:t>
    </dgm:pt>
    <dgm:pt modelId="{CF0F8E96-6178-4FE9-BACC-021579303AA6}" type="sibTrans" cxnId="{2BD563CD-4996-48A2-A708-F59AE06CFE37}">
      <dgm:prSet/>
      <dgm:spPr/>
      <dgm:t>
        <a:bodyPr/>
        <a:lstStyle/>
        <a:p>
          <a:endParaRPr lang="en-IE"/>
        </a:p>
      </dgm:t>
    </dgm:pt>
    <dgm:pt modelId="{1ADE5ECF-5B4E-410B-A048-7026DD6A0052}">
      <dgm:prSet/>
      <dgm:spPr/>
      <dgm:t>
        <a:bodyPr/>
        <a:lstStyle/>
        <a:p>
          <a:r>
            <a:rPr lang="en-US" dirty="0"/>
            <a:t>Strategies to integrate PNI into ongoing workplace processes include incorporating storytelling into performance evaluations, using personal stories for team-building activities, and creating forums for sharing experiences.</a:t>
          </a:r>
        </a:p>
      </dgm:t>
    </dgm:pt>
    <dgm:pt modelId="{B2311DA4-2506-4062-ACCC-64048EE757E2}" type="parTrans" cxnId="{011BABA2-1A7B-438C-B217-8A6D0B2D0E14}">
      <dgm:prSet/>
      <dgm:spPr/>
      <dgm:t>
        <a:bodyPr/>
        <a:lstStyle/>
        <a:p>
          <a:endParaRPr lang="en-IE"/>
        </a:p>
      </dgm:t>
    </dgm:pt>
    <dgm:pt modelId="{AB79A0F5-C931-419E-8B75-C07748FD1D30}" type="sibTrans" cxnId="{011BABA2-1A7B-438C-B217-8A6D0B2D0E14}">
      <dgm:prSet/>
      <dgm:spPr/>
      <dgm:t>
        <a:bodyPr/>
        <a:lstStyle/>
        <a:p>
          <a:endParaRPr lang="en-IE"/>
        </a:p>
      </dgm:t>
    </dgm:pt>
    <dgm:pt modelId="{ECE71BAA-C4DF-4BF4-BA42-2F562A77CCA8}">
      <dgm:prSet/>
      <dgm:spPr/>
      <dgm:t>
        <a:bodyPr/>
        <a:lstStyle/>
        <a:p>
          <a:r>
            <a:rPr lang="en-US" dirty="0"/>
            <a:t>Embedding narrative inquiry into existing processes promotes a culture of learning, continuous improvement, and helps ensure insights gained through storytelling are translated into action.</a:t>
          </a:r>
        </a:p>
      </dgm:t>
    </dgm:pt>
    <dgm:pt modelId="{2910C9E8-69D2-4BCB-B229-7574B4EA4ED0}" type="parTrans" cxnId="{B6757FAB-2921-447E-9291-D9AFB67293C7}">
      <dgm:prSet/>
      <dgm:spPr/>
      <dgm:t>
        <a:bodyPr/>
        <a:lstStyle/>
        <a:p>
          <a:endParaRPr lang="en-IE"/>
        </a:p>
      </dgm:t>
    </dgm:pt>
    <dgm:pt modelId="{0F532B83-D285-4266-A438-EBB4D545C430}" type="sibTrans" cxnId="{B6757FAB-2921-447E-9291-D9AFB67293C7}">
      <dgm:prSet/>
      <dgm:spPr/>
      <dgm:t>
        <a:bodyPr/>
        <a:lstStyle/>
        <a:p>
          <a:endParaRPr lang="en-IE"/>
        </a:p>
      </dgm:t>
    </dgm:pt>
    <dgm:pt modelId="{334BA689-FE20-45A6-ABCF-745F16D218AD}">
      <dgm:prSet/>
      <dgm:spPr/>
      <dgm:t>
        <a:bodyPr/>
        <a:lstStyle/>
        <a:p>
          <a:r>
            <a:rPr lang="en-US" dirty="0"/>
            <a:t>PNI promotes employee engagement, improves team dynamics, and addresses workplace issues by developing listening and negotiating skills, applying learning to promote positive company culture, and leveraging the power of storytelling.</a:t>
          </a:r>
        </a:p>
      </dgm:t>
    </dgm:pt>
    <dgm:pt modelId="{E4A1ABC4-1261-47C6-8953-EBA370B6BFAB}" type="parTrans" cxnId="{89547114-651F-4804-9866-A99B31D24D6A}">
      <dgm:prSet/>
      <dgm:spPr/>
      <dgm:t>
        <a:bodyPr/>
        <a:lstStyle/>
        <a:p>
          <a:endParaRPr lang="en-IE"/>
        </a:p>
      </dgm:t>
    </dgm:pt>
    <dgm:pt modelId="{402D5FF2-7810-4AC9-870E-AA10CA33F6FA}" type="sibTrans" cxnId="{89547114-651F-4804-9866-A99B31D24D6A}">
      <dgm:prSet/>
      <dgm:spPr/>
      <dgm:t>
        <a:bodyPr/>
        <a:lstStyle/>
        <a:p>
          <a:endParaRPr lang="en-IE"/>
        </a:p>
      </dgm:t>
    </dgm:pt>
    <dgm:pt modelId="{28515142-D0F7-491A-BCD0-EAC08E88F19A}">
      <dgm:prSet/>
      <dgm:spPr/>
      <dgm:t>
        <a:bodyPr/>
        <a:lstStyle/>
        <a:p>
          <a:r>
            <a:rPr lang="en-US" b="1" i="1" dirty="0"/>
            <a:t>Team Benefits</a:t>
          </a:r>
        </a:p>
      </dgm:t>
    </dgm:pt>
    <dgm:pt modelId="{6AA9A0E9-B96B-45BE-93F3-179681AA413A}" type="parTrans" cxnId="{B4F3762F-F0B6-4B9C-B1C6-5F1A1795F272}">
      <dgm:prSet/>
      <dgm:spPr/>
      <dgm:t>
        <a:bodyPr/>
        <a:lstStyle/>
        <a:p>
          <a:endParaRPr lang="en-IE"/>
        </a:p>
      </dgm:t>
    </dgm:pt>
    <dgm:pt modelId="{EAABE572-9F25-4100-A5A9-84E6B0FE168D}" type="sibTrans" cxnId="{B4F3762F-F0B6-4B9C-B1C6-5F1A1795F272}">
      <dgm:prSet/>
      <dgm:spPr/>
      <dgm:t>
        <a:bodyPr/>
        <a:lstStyle/>
        <a:p>
          <a:endParaRPr lang="en-IE"/>
        </a:p>
      </dgm:t>
    </dgm:pt>
    <dgm:pt modelId="{08CE85E2-1A39-439A-A6BE-F5028242C510}">
      <dgm:prSet/>
      <dgm:spPr/>
      <dgm:t>
        <a:bodyPr/>
        <a:lstStyle/>
        <a:p>
          <a:r>
            <a:rPr lang="en-US" b="1" i="1" dirty="0"/>
            <a:t>Culture of Learning</a:t>
          </a:r>
        </a:p>
      </dgm:t>
    </dgm:pt>
    <dgm:pt modelId="{95C93A77-8450-4594-9F98-DBE2C07D0144}" type="parTrans" cxnId="{4F434013-F176-41CD-AA81-B49CD7B49FB4}">
      <dgm:prSet/>
      <dgm:spPr/>
      <dgm:t>
        <a:bodyPr/>
        <a:lstStyle/>
        <a:p>
          <a:endParaRPr lang="en-IE"/>
        </a:p>
      </dgm:t>
    </dgm:pt>
    <dgm:pt modelId="{B7B33252-F6FA-4EB9-AD1F-6B9504386EB6}" type="sibTrans" cxnId="{4F434013-F176-41CD-AA81-B49CD7B49FB4}">
      <dgm:prSet/>
      <dgm:spPr/>
      <dgm:t>
        <a:bodyPr/>
        <a:lstStyle/>
        <a:p>
          <a:endParaRPr lang="en-IE"/>
        </a:p>
      </dgm:t>
    </dgm:pt>
    <dgm:pt modelId="{236C36A5-EF9B-4BE9-ADA0-E276A8085102}">
      <dgm:prSet/>
      <dgm:spPr/>
      <dgm:t>
        <a:bodyPr/>
        <a:lstStyle/>
        <a:p>
          <a:r>
            <a:rPr lang="en-US" b="1" i="1" dirty="0"/>
            <a:t>Strategies to Integrate</a:t>
          </a:r>
        </a:p>
      </dgm:t>
    </dgm:pt>
    <dgm:pt modelId="{EEC34938-2056-4F96-BCDB-2E627A682198}" type="parTrans" cxnId="{C6348497-2F10-47B7-9D6B-E73E21D969A8}">
      <dgm:prSet/>
      <dgm:spPr/>
      <dgm:t>
        <a:bodyPr/>
        <a:lstStyle/>
        <a:p>
          <a:endParaRPr lang="en-IE"/>
        </a:p>
      </dgm:t>
    </dgm:pt>
    <dgm:pt modelId="{D02864F9-8EEA-4162-A613-0D55709DB715}" type="sibTrans" cxnId="{C6348497-2F10-47B7-9D6B-E73E21D969A8}">
      <dgm:prSet/>
      <dgm:spPr/>
      <dgm:t>
        <a:bodyPr/>
        <a:lstStyle/>
        <a:p>
          <a:endParaRPr lang="en-IE"/>
        </a:p>
      </dgm:t>
    </dgm:pt>
    <dgm:pt modelId="{0B2D05ED-2179-403D-AF26-82F6D43C0043}">
      <dgm:prSet/>
      <dgm:spPr/>
      <dgm:t>
        <a:bodyPr/>
        <a:lstStyle/>
        <a:p>
          <a:r>
            <a:rPr lang="en-US" b="1" i="1" dirty="0"/>
            <a:t>Sense of Ownership</a:t>
          </a:r>
        </a:p>
      </dgm:t>
    </dgm:pt>
    <dgm:pt modelId="{8F92EF23-AF3E-4B2C-A6EF-167089966D68}" type="parTrans" cxnId="{DDD23399-7259-44E9-B52C-74164747ECC4}">
      <dgm:prSet/>
      <dgm:spPr/>
      <dgm:t>
        <a:bodyPr/>
        <a:lstStyle/>
        <a:p>
          <a:endParaRPr lang="en-IE"/>
        </a:p>
      </dgm:t>
    </dgm:pt>
    <dgm:pt modelId="{F8213C28-E3F0-4800-A372-BD60C3A6D310}" type="sibTrans" cxnId="{DDD23399-7259-44E9-B52C-74164747ECC4}">
      <dgm:prSet/>
      <dgm:spPr/>
      <dgm:t>
        <a:bodyPr/>
        <a:lstStyle/>
        <a:p>
          <a:endParaRPr lang="en-IE"/>
        </a:p>
      </dgm:t>
    </dgm:pt>
    <dgm:pt modelId="{6F11E798-E761-4E2D-9E71-A75D31ED00EA}">
      <dgm:prSet phldrT="[Text]"/>
      <dgm:spPr/>
      <dgm:t>
        <a:bodyPr/>
        <a:lstStyle/>
        <a:p>
          <a:pPr>
            <a:buFont typeface="+mj-lt"/>
            <a:buAutoNum type="arabicPeriod"/>
          </a:pPr>
          <a:r>
            <a:rPr lang="en-IE" b="1" i="1" dirty="0"/>
            <a:t>Empowering Individuals</a:t>
          </a:r>
        </a:p>
      </dgm:t>
    </dgm:pt>
    <dgm:pt modelId="{AEC89CC2-52E7-4562-86A3-3A32E7D3FEDD}" type="parTrans" cxnId="{91939541-E537-461F-B4C7-47E1967F5CD2}">
      <dgm:prSet/>
      <dgm:spPr/>
      <dgm:t>
        <a:bodyPr/>
        <a:lstStyle/>
        <a:p>
          <a:endParaRPr lang="en-IE"/>
        </a:p>
      </dgm:t>
    </dgm:pt>
    <dgm:pt modelId="{4AF4D833-39BB-450F-8C01-E0F4F8A665D4}" type="sibTrans" cxnId="{91939541-E537-461F-B4C7-47E1967F5CD2}">
      <dgm:prSet/>
      <dgm:spPr/>
      <dgm:t>
        <a:bodyPr/>
        <a:lstStyle/>
        <a:p>
          <a:endParaRPr lang="en-IE"/>
        </a:p>
      </dgm:t>
    </dgm:pt>
    <dgm:pt modelId="{440B3500-CD70-4CB7-A867-CD2CF6485537}" type="pres">
      <dgm:prSet presAssocID="{25158C4C-89E8-423C-82F1-DC7703BE0226}" presName="Name0" presStyleCnt="0">
        <dgm:presLayoutVars>
          <dgm:dir/>
          <dgm:animLvl val="lvl"/>
          <dgm:resizeHandles val="exact"/>
        </dgm:presLayoutVars>
      </dgm:prSet>
      <dgm:spPr/>
    </dgm:pt>
    <dgm:pt modelId="{EECB257B-B530-4B8F-A8B0-AB07F2BEDE5F}" type="pres">
      <dgm:prSet presAssocID="{6F11E798-E761-4E2D-9E71-A75D31ED00EA}" presName="compositeNode" presStyleCnt="0">
        <dgm:presLayoutVars>
          <dgm:bulletEnabled val="1"/>
        </dgm:presLayoutVars>
      </dgm:prSet>
      <dgm:spPr/>
    </dgm:pt>
    <dgm:pt modelId="{09D2FBF2-A988-4AA8-B9E4-FB4ACDF90B58}" type="pres">
      <dgm:prSet presAssocID="{6F11E798-E761-4E2D-9E71-A75D31ED00EA}" presName="bgRect" presStyleLbl="node1" presStyleIdx="0" presStyleCnt="5"/>
      <dgm:spPr/>
    </dgm:pt>
    <dgm:pt modelId="{9CF07373-8A5D-42FC-9AD0-9C05F600514B}" type="pres">
      <dgm:prSet presAssocID="{6F11E798-E761-4E2D-9E71-A75D31ED00EA}" presName="parentNode" presStyleLbl="node1" presStyleIdx="0" presStyleCnt="5">
        <dgm:presLayoutVars>
          <dgm:chMax val="0"/>
          <dgm:bulletEnabled val="1"/>
        </dgm:presLayoutVars>
      </dgm:prSet>
      <dgm:spPr/>
    </dgm:pt>
    <dgm:pt modelId="{40D8E4DB-1498-44A6-8772-E95B7A4744D7}" type="pres">
      <dgm:prSet presAssocID="{6F11E798-E761-4E2D-9E71-A75D31ED00EA}" presName="childNode" presStyleLbl="node1" presStyleIdx="0" presStyleCnt="5">
        <dgm:presLayoutVars>
          <dgm:bulletEnabled val="1"/>
        </dgm:presLayoutVars>
      </dgm:prSet>
      <dgm:spPr/>
    </dgm:pt>
    <dgm:pt modelId="{57227BD9-931A-4893-8A7C-F18D9C6B5304}" type="pres">
      <dgm:prSet presAssocID="{4AF4D833-39BB-450F-8C01-E0F4F8A665D4}" presName="hSp" presStyleCnt="0"/>
      <dgm:spPr/>
    </dgm:pt>
    <dgm:pt modelId="{3D59ED46-E7EE-47B3-8DCA-41199BB71475}" type="pres">
      <dgm:prSet presAssocID="{4AF4D833-39BB-450F-8C01-E0F4F8A665D4}" presName="vProcSp" presStyleCnt="0"/>
      <dgm:spPr/>
    </dgm:pt>
    <dgm:pt modelId="{86DED417-1BCA-4F3D-84D7-C51FF54FE847}" type="pres">
      <dgm:prSet presAssocID="{4AF4D833-39BB-450F-8C01-E0F4F8A665D4}" presName="vSp1" presStyleCnt="0"/>
      <dgm:spPr/>
    </dgm:pt>
    <dgm:pt modelId="{41DF0FD3-A0EE-4E6E-A735-EA9C92D32A0D}" type="pres">
      <dgm:prSet presAssocID="{4AF4D833-39BB-450F-8C01-E0F4F8A665D4}" presName="simulatedConn" presStyleLbl="solidFgAcc1" presStyleIdx="0" presStyleCnt="4"/>
      <dgm:spPr/>
    </dgm:pt>
    <dgm:pt modelId="{EF61A0E8-C7FB-4ADE-BE96-2863AAB12367}" type="pres">
      <dgm:prSet presAssocID="{4AF4D833-39BB-450F-8C01-E0F4F8A665D4}" presName="vSp2" presStyleCnt="0"/>
      <dgm:spPr/>
    </dgm:pt>
    <dgm:pt modelId="{5A6E6810-6103-448F-AF3D-33A814A76B39}" type="pres">
      <dgm:prSet presAssocID="{4AF4D833-39BB-450F-8C01-E0F4F8A665D4}" presName="sibTrans" presStyleCnt="0"/>
      <dgm:spPr/>
    </dgm:pt>
    <dgm:pt modelId="{DE3433D6-2E3C-43F7-8967-6C906C153579}" type="pres">
      <dgm:prSet presAssocID="{0B2D05ED-2179-403D-AF26-82F6D43C0043}" presName="compositeNode" presStyleCnt="0">
        <dgm:presLayoutVars>
          <dgm:bulletEnabled val="1"/>
        </dgm:presLayoutVars>
      </dgm:prSet>
      <dgm:spPr/>
    </dgm:pt>
    <dgm:pt modelId="{D9F7A3CE-CFAF-4EFA-8419-C3D843586895}" type="pres">
      <dgm:prSet presAssocID="{0B2D05ED-2179-403D-AF26-82F6D43C0043}" presName="bgRect" presStyleLbl="node1" presStyleIdx="1" presStyleCnt="5"/>
      <dgm:spPr/>
    </dgm:pt>
    <dgm:pt modelId="{60F0E1AB-DC73-4529-B9BD-E4D005A3F287}" type="pres">
      <dgm:prSet presAssocID="{0B2D05ED-2179-403D-AF26-82F6D43C0043}" presName="parentNode" presStyleLbl="node1" presStyleIdx="1" presStyleCnt="5">
        <dgm:presLayoutVars>
          <dgm:chMax val="0"/>
          <dgm:bulletEnabled val="1"/>
        </dgm:presLayoutVars>
      </dgm:prSet>
      <dgm:spPr/>
    </dgm:pt>
    <dgm:pt modelId="{FABB921A-00AC-4ABF-BDCB-118826E518F9}" type="pres">
      <dgm:prSet presAssocID="{0B2D05ED-2179-403D-AF26-82F6D43C0043}" presName="childNode" presStyleLbl="node1" presStyleIdx="1" presStyleCnt="5">
        <dgm:presLayoutVars>
          <dgm:bulletEnabled val="1"/>
        </dgm:presLayoutVars>
      </dgm:prSet>
      <dgm:spPr/>
    </dgm:pt>
    <dgm:pt modelId="{E2D385B7-045C-46BC-A533-2FCF4200E5C4}" type="pres">
      <dgm:prSet presAssocID="{F8213C28-E3F0-4800-A372-BD60C3A6D310}" presName="hSp" presStyleCnt="0"/>
      <dgm:spPr/>
    </dgm:pt>
    <dgm:pt modelId="{207A2484-7AB9-40CA-95A6-2C327391D0D9}" type="pres">
      <dgm:prSet presAssocID="{F8213C28-E3F0-4800-A372-BD60C3A6D310}" presName="vProcSp" presStyleCnt="0"/>
      <dgm:spPr/>
    </dgm:pt>
    <dgm:pt modelId="{266AFBB7-A658-4952-BE27-10F3748EB784}" type="pres">
      <dgm:prSet presAssocID="{F8213C28-E3F0-4800-A372-BD60C3A6D310}" presName="vSp1" presStyleCnt="0"/>
      <dgm:spPr/>
    </dgm:pt>
    <dgm:pt modelId="{3F76E649-0205-4D99-9294-DB09BFC459D9}" type="pres">
      <dgm:prSet presAssocID="{F8213C28-E3F0-4800-A372-BD60C3A6D310}" presName="simulatedConn" presStyleLbl="solidFgAcc1" presStyleIdx="1" presStyleCnt="4"/>
      <dgm:spPr/>
    </dgm:pt>
    <dgm:pt modelId="{67522AE7-8969-474E-AD9F-697BA4BBFA06}" type="pres">
      <dgm:prSet presAssocID="{F8213C28-E3F0-4800-A372-BD60C3A6D310}" presName="vSp2" presStyleCnt="0"/>
      <dgm:spPr/>
    </dgm:pt>
    <dgm:pt modelId="{713F8D76-FC11-45AE-844B-5BAD6F853F7C}" type="pres">
      <dgm:prSet presAssocID="{F8213C28-E3F0-4800-A372-BD60C3A6D310}" presName="sibTrans" presStyleCnt="0"/>
      <dgm:spPr/>
    </dgm:pt>
    <dgm:pt modelId="{DA6EBE5C-5064-427F-94F1-31881225020B}" type="pres">
      <dgm:prSet presAssocID="{236C36A5-EF9B-4BE9-ADA0-E276A8085102}" presName="compositeNode" presStyleCnt="0">
        <dgm:presLayoutVars>
          <dgm:bulletEnabled val="1"/>
        </dgm:presLayoutVars>
      </dgm:prSet>
      <dgm:spPr/>
    </dgm:pt>
    <dgm:pt modelId="{DCFC3591-4220-4295-B045-C50961C8177A}" type="pres">
      <dgm:prSet presAssocID="{236C36A5-EF9B-4BE9-ADA0-E276A8085102}" presName="bgRect" presStyleLbl="node1" presStyleIdx="2" presStyleCnt="5"/>
      <dgm:spPr/>
    </dgm:pt>
    <dgm:pt modelId="{0C905773-3DA9-4FFB-B9D7-85CDEEEE1F51}" type="pres">
      <dgm:prSet presAssocID="{236C36A5-EF9B-4BE9-ADA0-E276A8085102}" presName="parentNode" presStyleLbl="node1" presStyleIdx="2" presStyleCnt="5">
        <dgm:presLayoutVars>
          <dgm:chMax val="0"/>
          <dgm:bulletEnabled val="1"/>
        </dgm:presLayoutVars>
      </dgm:prSet>
      <dgm:spPr/>
    </dgm:pt>
    <dgm:pt modelId="{D1F7ECF5-3441-4B20-8816-10355C0DC59F}" type="pres">
      <dgm:prSet presAssocID="{236C36A5-EF9B-4BE9-ADA0-E276A8085102}" presName="childNode" presStyleLbl="node1" presStyleIdx="2" presStyleCnt="5">
        <dgm:presLayoutVars>
          <dgm:bulletEnabled val="1"/>
        </dgm:presLayoutVars>
      </dgm:prSet>
      <dgm:spPr/>
    </dgm:pt>
    <dgm:pt modelId="{EC735C93-B482-4219-8CD6-F87428FDBFDD}" type="pres">
      <dgm:prSet presAssocID="{D02864F9-8EEA-4162-A613-0D55709DB715}" presName="hSp" presStyleCnt="0"/>
      <dgm:spPr/>
    </dgm:pt>
    <dgm:pt modelId="{A678A9AE-3948-4072-B97A-422EB9B861AA}" type="pres">
      <dgm:prSet presAssocID="{D02864F9-8EEA-4162-A613-0D55709DB715}" presName="vProcSp" presStyleCnt="0"/>
      <dgm:spPr/>
    </dgm:pt>
    <dgm:pt modelId="{0572F36D-228F-44AD-9B62-3ED6E4CF4CB3}" type="pres">
      <dgm:prSet presAssocID="{D02864F9-8EEA-4162-A613-0D55709DB715}" presName="vSp1" presStyleCnt="0"/>
      <dgm:spPr/>
    </dgm:pt>
    <dgm:pt modelId="{51A34D41-6531-4043-9799-11C8B8626BA5}" type="pres">
      <dgm:prSet presAssocID="{D02864F9-8EEA-4162-A613-0D55709DB715}" presName="simulatedConn" presStyleLbl="solidFgAcc1" presStyleIdx="2" presStyleCnt="4"/>
      <dgm:spPr/>
    </dgm:pt>
    <dgm:pt modelId="{014B44B6-427F-4C76-B74F-891293A7C4B3}" type="pres">
      <dgm:prSet presAssocID="{D02864F9-8EEA-4162-A613-0D55709DB715}" presName="vSp2" presStyleCnt="0"/>
      <dgm:spPr/>
    </dgm:pt>
    <dgm:pt modelId="{D7C78742-3E3A-4D73-B5DB-395922A3DFA8}" type="pres">
      <dgm:prSet presAssocID="{D02864F9-8EEA-4162-A613-0D55709DB715}" presName="sibTrans" presStyleCnt="0"/>
      <dgm:spPr/>
    </dgm:pt>
    <dgm:pt modelId="{24B5D713-AE8D-4807-BBCA-ECC78900DE1D}" type="pres">
      <dgm:prSet presAssocID="{08CE85E2-1A39-439A-A6BE-F5028242C510}" presName="compositeNode" presStyleCnt="0">
        <dgm:presLayoutVars>
          <dgm:bulletEnabled val="1"/>
        </dgm:presLayoutVars>
      </dgm:prSet>
      <dgm:spPr/>
    </dgm:pt>
    <dgm:pt modelId="{ABED57D8-CC16-4E4A-8FF0-70306E22A1E8}" type="pres">
      <dgm:prSet presAssocID="{08CE85E2-1A39-439A-A6BE-F5028242C510}" presName="bgRect" presStyleLbl="node1" presStyleIdx="3" presStyleCnt="5"/>
      <dgm:spPr/>
    </dgm:pt>
    <dgm:pt modelId="{DB89A110-98E2-43AC-8A63-BAB27A476F98}" type="pres">
      <dgm:prSet presAssocID="{08CE85E2-1A39-439A-A6BE-F5028242C510}" presName="parentNode" presStyleLbl="node1" presStyleIdx="3" presStyleCnt="5">
        <dgm:presLayoutVars>
          <dgm:chMax val="0"/>
          <dgm:bulletEnabled val="1"/>
        </dgm:presLayoutVars>
      </dgm:prSet>
      <dgm:spPr/>
    </dgm:pt>
    <dgm:pt modelId="{8469C85D-E905-46EE-8979-FAFB75D2ED2C}" type="pres">
      <dgm:prSet presAssocID="{08CE85E2-1A39-439A-A6BE-F5028242C510}" presName="childNode" presStyleLbl="node1" presStyleIdx="3" presStyleCnt="5">
        <dgm:presLayoutVars>
          <dgm:bulletEnabled val="1"/>
        </dgm:presLayoutVars>
      </dgm:prSet>
      <dgm:spPr/>
    </dgm:pt>
    <dgm:pt modelId="{E4355400-9D61-46D1-8045-0E88B8B8C4CF}" type="pres">
      <dgm:prSet presAssocID="{B7B33252-F6FA-4EB9-AD1F-6B9504386EB6}" presName="hSp" presStyleCnt="0"/>
      <dgm:spPr/>
    </dgm:pt>
    <dgm:pt modelId="{205C2023-4702-4585-8A2E-2EC6DF0C8779}" type="pres">
      <dgm:prSet presAssocID="{B7B33252-F6FA-4EB9-AD1F-6B9504386EB6}" presName="vProcSp" presStyleCnt="0"/>
      <dgm:spPr/>
    </dgm:pt>
    <dgm:pt modelId="{239CF498-CFB4-4C54-9509-62EC470F48EF}" type="pres">
      <dgm:prSet presAssocID="{B7B33252-F6FA-4EB9-AD1F-6B9504386EB6}" presName="vSp1" presStyleCnt="0"/>
      <dgm:spPr/>
    </dgm:pt>
    <dgm:pt modelId="{EF6C91E1-8046-45A1-A379-831D52649031}" type="pres">
      <dgm:prSet presAssocID="{B7B33252-F6FA-4EB9-AD1F-6B9504386EB6}" presName="simulatedConn" presStyleLbl="solidFgAcc1" presStyleIdx="3" presStyleCnt="4"/>
      <dgm:spPr/>
    </dgm:pt>
    <dgm:pt modelId="{575C37CD-50E4-4204-9A11-F191EE61F8CE}" type="pres">
      <dgm:prSet presAssocID="{B7B33252-F6FA-4EB9-AD1F-6B9504386EB6}" presName="vSp2" presStyleCnt="0"/>
      <dgm:spPr/>
    </dgm:pt>
    <dgm:pt modelId="{5DF1B558-DDD8-452C-BCC1-F7E100118AF0}" type="pres">
      <dgm:prSet presAssocID="{B7B33252-F6FA-4EB9-AD1F-6B9504386EB6}" presName="sibTrans" presStyleCnt="0"/>
      <dgm:spPr/>
    </dgm:pt>
    <dgm:pt modelId="{0386A09D-80C5-4239-BE2D-874A29523470}" type="pres">
      <dgm:prSet presAssocID="{28515142-D0F7-491A-BCD0-EAC08E88F19A}" presName="compositeNode" presStyleCnt="0">
        <dgm:presLayoutVars>
          <dgm:bulletEnabled val="1"/>
        </dgm:presLayoutVars>
      </dgm:prSet>
      <dgm:spPr/>
    </dgm:pt>
    <dgm:pt modelId="{AB698593-488E-4C6E-A13E-D0C2B89AA863}" type="pres">
      <dgm:prSet presAssocID="{28515142-D0F7-491A-BCD0-EAC08E88F19A}" presName="bgRect" presStyleLbl="node1" presStyleIdx="4" presStyleCnt="5"/>
      <dgm:spPr/>
    </dgm:pt>
    <dgm:pt modelId="{FECEDCFE-8090-43FB-A281-58CAC6584C68}" type="pres">
      <dgm:prSet presAssocID="{28515142-D0F7-491A-BCD0-EAC08E88F19A}" presName="parentNode" presStyleLbl="node1" presStyleIdx="4" presStyleCnt="5">
        <dgm:presLayoutVars>
          <dgm:chMax val="0"/>
          <dgm:bulletEnabled val="1"/>
        </dgm:presLayoutVars>
      </dgm:prSet>
      <dgm:spPr/>
    </dgm:pt>
    <dgm:pt modelId="{DF8E2552-11E6-4129-8181-B73177C1BD73}" type="pres">
      <dgm:prSet presAssocID="{28515142-D0F7-491A-BCD0-EAC08E88F19A}" presName="childNode" presStyleLbl="node1" presStyleIdx="4" presStyleCnt="5">
        <dgm:presLayoutVars>
          <dgm:bulletEnabled val="1"/>
        </dgm:presLayoutVars>
      </dgm:prSet>
      <dgm:spPr/>
    </dgm:pt>
  </dgm:ptLst>
  <dgm:cxnLst>
    <dgm:cxn modelId="{C39BE80D-1890-4B4D-95D8-D28DBA8D5F77}" type="presOf" srcId="{6E46A3D4-1907-4250-9D98-79F5AE917049}" destId="{FABB921A-00AC-4ABF-BDCB-118826E518F9}" srcOrd="0" destOrd="0" presId="urn:microsoft.com/office/officeart/2005/8/layout/hProcess7"/>
    <dgm:cxn modelId="{87950511-DCDE-474B-B219-68E4CDF53A32}" type="presOf" srcId="{236C36A5-EF9B-4BE9-ADA0-E276A8085102}" destId="{0C905773-3DA9-4FFB-B9D7-85CDEEEE1F51}" srcOrd="1" destOrd="0" presId="urn:microsoft.com/office/officeart/2005/8/layout/hProcess7"/>
    <dgm:cxn modelId="{4F434013-F176-41CD-AA81-B49CD7B49FB4}" srcId="{25158C4C-89E8-423C-82F1-DC7703BE0226}" destId="{08CE85E2-1A39-439A-A6BE-F5028242C510}" srcOrd="3" destOrd="0" parTransId="{95C93A77-8450-4594-9F98-DBE2C07D0144}" sibTransId="{B7B33252-F6FA-4EB9-AD1F-6B9504386EB6}"/>
    <dgm:cxn modelId="{D5352714-9A71-464B-9EB2-B7A5E5DB8F05}" type="presOf" srcId="{062DEC86-BE61-4520-BA74-9701503D2937}" destId="{40D8E4DB-1498-44A6-8772-E95B7A4744D7}" srcOrd="0" destOrd="0" presId="urn:microsoft.com/office/officeart/2005/8/layout/hProcess7"/>
    <dgm:cxn modelId="{89547114-651F-4804-9866-A99B31D24D6A}" srcId="{28515142-D0F7-491A-BCD0-EAC08E88F19A}" destId="{334BA689-FE20-45A6-ABCF-745F16D218AD}" srcOrd="0" destOrd="0" parTransId="{E4A1ABC4-1261-47C6-8953-EBA370B6BFAB}" sibTransId="{402D5FF2-7810-4AC9-870E-AA10CA33F6FA}"/>
    <dgm:cxn modelId="{C4723928-D875-4CE8-835B-FAD1D4B7A97E}" type="presOf" srcId="{08CE85E2-1A39-439A-A6BE-F5028242C510}" destId="{DB89A110-98E2-43AC-8A63-BAB27A476F98}" srcOrd="1" destOrd="0" presId="urn:microsoft.com/office/officeart/2005/8/layout/hProcess7"/>
    <dgm:cxn modelId="{B4F3762F-F0B6-4B9C-B1C6-5F1A1795F272}" srcId="{25158C4C-89E8-423C-82F1-DC7703BE0226}" destId="{28515142-D0F7-491A-BCD0-EAC08E88F19A}" srcOrd="4" destOrd="0" parTransId="{6AA9A0E9-B96B-45BE-93F3-179681AA413A}" sibTransId="{EAABE572-9F25-4100-A5A9-84E6B0FE168D}"/>
    <dgm:cxn modelId="{91939541-E537-461F-B4C7-47E1967F5CD2}" srcId="{25158C4C-89E8-423C-82F1-DC7703BE0226}" destId="{6F11E798-E761-4E2D-9E71-A75D31ED00EA}" srcOrd="0" destOrd="0" parTransId="{AEC89CC2-52E7-4562-86A3-3A32E7D3FEDD}" sibTransId="{4AF4D833-39BB-450F-8C01-E0F4F8A665D4}"/>
    <dgm:cxn modelId="{D41A9E67-F52B-4BA8-8FE7-9AAE1E4FEEAA}" type="presOf" srcId="{0B2D05ED-2179-403D-AF26-82F6D43C0043}" destId="{D9F7A3CE-CFAF-4EFA-8419-C3D843586895}" srcOrd="0" destOrd="0" presId="urn:microsoft.com/office/officeart/2005/8/layout/hProcess7"/>
    <dgm:cxn modelId="{880FA975-0C11-41CC-9352-1A28976C6313}" srcId="{6F11E798-E761-4E2D-9E71-A75D31ED00EA}" destId="{062DEC86-BE61-4520-BA74-9701503D2937}" srcOrd="0" destOrd="0" parTransId="{4C69B471-1B88-482B-900F-11C75BD7F5C5}" sibTransId="{48C568E0-A60B-427B-933E-9FA7BE4133FB}"/>
    <dgm:cxn modelId="{C1752D83-E985-484A-84E0-006C9AF0B759}" type="presOf" srcId="{28515142-D0F7-491A-BCD0-EAC08E88F19A}" destId="{FECEDCFE-8090-43FB-A281-58CAC6584C68}" srcOrd="1" destOrd="0" presId="urn:microsoft.com/office/officeart/2005/8/layout/hProcess7"/>
    <dgm:cxn modelId="{111BED85-4A5D-4155-9187-CA65579C12A0}" type="presOf" srcId="{08CE85E2-1A39-439A-A6BE-F5028242C510}" destId="{ABED57D8-CC16-4E4A-8FF0-70306E22A1E8}" srcOrd="0" destOrd="0" presId="urn:microsoft.com/office/officeart/2005/8/layout/hProcess7"/>
    <dgm:cxn modelId="{97DBC992-033F-46AD-8517-A98BD689D41E}" type="presOf" srcId="{1ADE5ECF-5B4E-410B-A048-7026DD6A0052}" destId="{D1F7ECF5-3441-4B20-8816-10355C0DC59F}" srcOrd="0" destOrd="0" presId="urn:microsoft.com/office/officeart/2005/8/layout/hProcess7"/>
    <dgm:cxn modelId="{C6348497-2F10-47B7-9D6B-E73E21D969A8}" srcId="{25158C4C-89E8-423C-82F1-DC7703BE0226}" destId="{236C36A5-EF9B-4BE9-ADA0-E276A8085102}" srcOrd="2" destOrd="0" parTransId="{EEC34938-2056-4F96-BCDB-2E627A682198}" sibTransId="{D02864F9-8EEA-4162-A613-0D55709DB715}"/>
    <dgm:cxn modelId="{DDD23399-7259-44E9-B52C-74164747ECC4}" srcId="{25158C4C-89E8-423C-82F1-DC7703BE0226}" destId="{0B2D05ED-2179-403D-AF26-82F6D43C0043}" srcOrd="1" destOrd="0" parTransId="{8F92EF23-AF3E-4B2C-A6EF-167089966D68}" sibTransId="{F8213C28-E3F0-4800-A372-BD60C3A6D310}"/>
    <dgm:cxn modelId="{870A229B-12FF-4697-8F65-23A195C8B6AA}" type="presOf" srcId="{6F11E798-E761-4E2D-9E71-A75D31ED00EA}" destId="{09D2FBF2-A988-4AA8-B9E4-FB4ACDF90B58}" srcOrd="0" destOrd="0" presId="urn:microsoft.com/office/officeart/2005/8/layout/hProcess7"/>
    <dgm:cxn modelId="{011BABA2-1A7B-438C-B217-8A6D0B2D0E14}" srcId="{236C36A5-EF9B-4BE9-ADA0-E276A8085102}" destId="{1ADE5ECF-5B4E-410B-A048-7026DD6A0052}" srcOrd="0" destOrd="0" parTransId="{B2311DA4-2506-4062-ACCC-64048EE757E2}" sibTransId="{AB79A0F5-C931-419E-8B75-C07748FD1D30}"/>
    <dgm:cxn modelId="{A5592AA9-53A7-4DE2-9DBB-9EA218ED4A91}" type="presOf" srcId="{0B2D05ED-2179-403D-AF26-82F6D43C0043}" destId="{60F0E1AB-DC73-4529-B9BD-E4D005A3F287}" srcOrd="1" destOrd="0" presId="urn:microsoft.com/office/officeart/2005/8/layout/hProcess7"/>
    <dgm:cxn modelId="{B6757FAB-2921-447E-9291-D9AFB67293C7}" srcId="{08CE85E2-1A39-439A-A6BE-F5028242C510}" destId="{ECE71BAA-C4DF-4BF4-BA42-2F562A77CCA8}" srcOrd="0" destOrd="0" parTransId="{2910C9E8-69D2-4BCB-B229-7574B4EA4ED0}" sibTransId="{0F532B83-D285-4266-A438-EBB4D545C430}"/>
    <dgm:cxn modelId="{F3A8C5B1-DCF8-4A10-AA36-6F0853816FB0}" type="presOf" srcId="{28515142-D0F7-491A-BCD0-EAC08E88F19A}" destId="{AB698593-488E-4C6E-A13E-D0C2B89AA863}" srcOrd="0" destOrd="0" presId="urn:microsoft.com/office/officeart/2005/8/layout/hProcess7"/>
    <dgm:cxn modelId="{38BEBFC8-E212-4258-9775-9DCCDA3C1CB5}" type="presOf" srcId="{236C36A5-EF9B-4BE9-ADA0-E276A8085102}" destId="{DCFC3591-4220-4295-B045-C50961C8177A}" srcOrd="0" destOrd="0" presId="urn:microsoft.com/office/officeart/2005/8/layout/hProcess7"/>
    <dgm:cxn modelId="{2BD563CD-4996-48A2-A708-F59AE06CFE37}" srcId="{0B2D05ED-2179-403D-AF26-82F6D43C0043}" destId="{6E46A3D4-1907-4250-9D98-79F5AE917049}" srcOrd="0" destOrd="0" parTransId="{B6C0C927-AB0D-42C2-9544-3B6C61895EC0}" sibTransId="{CF0F8E96-6178-4FE9-BACC-021579303AA6}"/>
    <dgm:cxn modelId="{F3DD4AE2-A9EC-4505-BD10-29CFABF6ABDA}" type="presOf" srcId="{25158C4C-89E8-423C-82F1-DC7703BE0226}" destId="{440B3500-CD70-4CB7-A867-CD2CF6485537}" srcOrd="0" destOrd="0" presId="urn:microsoft.com/office/officeart/2005/8/layout/hProcess7"/>
    <dgm:cxn modelId="{681C4CF0-9E6E-427F-A386-695D9AAE4DBA}" type="presOf" srcId="{6F11E798-E761-4E2D-9E71-A75D31ED00EA}" destId="{9CF07373-8A5D-42FC-9AD0-9C05F600514B}" srcOrd="1" destOrd="0" presId="urn:microsoft.com/office/officeart/2005/8/layout/hProcess7"/>
    <dgm:cxn modelId="{4421C7F4-7D5E-4AFB-803B-7F103AB23DC7}" type="presOf" srcId="{334BA689-FE20-45A6-ABCF-745F16D218AD}" destId="{DF8E2552-11E6-4129-8181-B73177C1BD73}" srcOrd="0" destOrd="0" presId="urn:microsoft.com/office/officeart/2005/8/layout/hProcess7"/>
    <dgm:cxn modelId="{164EA1FB-3EDE-4334-8236-79E9D7835FAB}" type="presOf" srcId="{ECE71BAA-C4DF-4BF4-BA42-2F562A77CCA8}" destId="{8469C85D-E905-46EE-8979-FAFB75D2ED2C}" srcOrd="0" destOrd="0" presId="urn:microsoft.com/office/officeart/2005/8/layout/hProcess7"/>
    <dgm:cxn modelId="{E96642E3-C181-4245-9D69-3226CC6A09E3}" type="presParOf" srcId="{440B3500-CD70-4CB7-A867-CD2CF6485537}" destId="{EECB257B-B530-4B8F-A8B0-AB07F2BEDE5F}" srcOrd="0" destOrd="0" presId="urn:microsoft.com/office/officeart/2005/8/layout/hProcess7"/>
    <dgm:cxn modelId="{1FE368FD-788F-48C4-ABB3-D64ACCBD9744}" type="presParOf" srcId="{EECB257B-B530-4B8F-A8B0-AB07F2BEDE5F}" destId="{09D2FBF2-A988-4AA8-B9E4-FB4ACDF90B58}" srcOrd="0" destOrd="0" presId="urn:microsoft.com/office/officeart/2005/8/layout/hProcess7"/>
    <dgm:cxn modelId="{20D7E485-1E5B-4F4B-91FC-E01C4A1FBCB2}" type="presParOf" srcId="{EECB257B-B530-4B8F-A8B0-AB07F2BEDE5F}" destId="{9CF07373-8A5D-42FC-9AD0-9C05F600514B}" srcOrd="1" destOrd="0" presId="urn:microsoft.com/office/officeart/2005/8/layout/hProcess7"/>
    <dgm:cxn modelId="{5426556E-AAF4-487F-BAD1-D7C357ECFA8B}" type="presParOf" srcId="{EECB257B-B530-4B8F-A8B0-AB07F2BEDE5F}" destId="{40D8E4DB-1498-44A6-8772-E95B7A4744D7}" srcOrd="2" destOrd="0" presId="urn:microsoft.com/office/officeart/2005/8/layout/hProcess7"/>
    <dgm:cxn modelId="{5C534163-CF2F-4DDF-98A3-B77C3012AD60}" type="presParOf" srcId="{440B3500-CD70-4CB7-A867-CD2CF6485537}" destId="{57227BD9-931A-4893-8A7C-F18D9C6B5304}" srcOrd="1" destOrd="0" presId="urn:microsoft.com/office/officeart/2005/8/layout/hProcess7"/>
    <dgm:cxn modelId="{82540BF5-ED63-4925-807E-14BDD13A995F}" type="presParOf" srcId="{440B3500-CD70-4CB7-A867-CD2CF6485537}" destId="{3D59ED46-E7EE-47B3-8DCA-41199BB71475}" srcOrd="2" destOrd="0" presId="urn:microsoft.com/office/officeart/2005/8/layout/hProcess7"/>
    <dgm:cxn modelId="{AF238E82-866E-4523-88C3-0F865288E955}" type="presParOf" srcId="{3D59ED46-E7EE-47B3-8DCA-41199BB71475}" destId="{86DED417-1BCA-4F3D-84D7-C51FF54FE847}" srcOrd="0" destOrd="0" presId="urn:microsoft.com/office/officeart/2005/8/layout/hProcess7"/>
    <dgm:cxn modelId="{11AECDB8-0B03-4D77-9312-AA6E0FE541B0}" type="presParOf" srcId="{3D59ED46-E7EE-47B3-8DCA-41199BB71475}" destId="{41DF0FD3-A0EE-4E6E-A735-EA9C92D32A0D}" srcOrd="1" destOrd="0" presId="urn:microsoft.com/office/officeart/2005/8/layout/hProcess7"/>
    <dgm:cxn modelId="{AEA40778-BC15-49EE-8F22-F26914485D77}" type="presParOf" srcId="{3D59ED46-E7EE-47B3-8DCA-41199BB71475}" destId="{EF61A0E8-C7FB-4ADE-BE96-2863AAB12367}" srcOrd="2" destOrd="0" presId="urn:microsoft.com/office/officeart/2005/8/layout/hProcess7"/>
    <dgm:cxn modelId="{2378CFC1-C00C-441D-A2D8-EAFAF90C2866}" type="presParOf" srcId="{440B3500-CD70-4CB7-A867-CD2CF6485537}" destId="{5A6E6810-6103-448F-AF3D-33A814A76B39}" srcOrd="3" destOrd="0" presId="urn:microsoft.com/office/officeart/2005/8/layout/hProcess7"/>
    <dgm:cxn modelId="{1C4CA715-881D-44F4-8170-5361C9DC8746}" type="presParOf" srcId="{440B3500-CD70-4CB7-A867-CD2CF6485537}" destId="{DE3433D6-2E3C-43F7-8967-6C906C153579}" srcOrd="4" destOrd="0" presId="urn:microsoft.com/office/officeart/2005/8/layout/hProcess7"/>
    <dgm:cxn modelId="{9324785C-1451-42BC-A8BC-D1732A8D9439}" type="presParOf" srcId="{DE3433D6-2E3C-43F7-8967-6C906C153579}" destId="{D9F7A3CE-CFAF-4EFA-8419-C3D843586895}" srcOrd="0" destOrd="0" presId="urn:microsoft.com/office/officeart/2005/8/layout/hProcess7"/>
    <dgm:cxn modelId="{C4685B22-3457-446A-84F4-1BB647E0FEFD}" type="presParOf" srcId="{DE3433D6-2E3C-43F7-8967-6C906C153579}" destId="{60F0E1AB-DC73-4529-B9BD-E4D005A3F287}" srcOrd="1" destOrd="0" presId="urn:microsoft.com/office/officeart/2005/8/layout/hProcess7"/>
    <dgm:cxn modelId="{F8915250-E20E-40A9-AB76-23A19D71B78D}" type="presParOf" srcId="{DE3433D6-2E3C-43F7-8967-6C906C153579}" destId="{FABB921A-00AC-4ABF-BDCB-118826E518F9}" srcOrd="2" destOrd="0" presId="urn:microsoft.com/office/officeart/2005/8/layout/hProcess7"/>
    <dgm:cxn modelId="{7ABC3AE2-0277-4192-8E77-26612C2B0730}" type="presParOf" srcId="{440B3500-CD70-4CB7-A867-CD2CF6485537}" destId="{E2D385B7-045C-46BC-A533-2FCF4200E5C4}" srcOrd="5" destOrd="0" presId="urn:microsoft.com/office/officeart/2005/8/layout/hProcess7"/>
    <dgm:cxn modelId="{98C29542-6B31-4FB6-89E4-D033CC3BA209}" type="presParOf" srcId="{440B3500-CD70-4CB7-A867-CD2CF6485537}" destId="{207A2484-7AB9-40CA-95A6-2C327391D0D9}" srcOrd="6" destOrd="0" presId="urn:microsoft.com/office/officeart/2005/8/layout/hProcess7"/>
    <dgm:cxn modelId="{1DC5259A-26EA-456C-99BF-06D57E029C64}" type="presParOf" srcId="{207A2484-7AB9-40CA-95A6-2C327391D0D9}" destId="{266AFBB7-A658-4952-BE27-10F3748EB784}" srcOrd="0" destOrd="0" presId="urn:microsoft.com/office/officeart/2005/8/layout/hProcess7"/>
    <dgm:cxn modelId="{22C41526-2C34-4122-99C0-C2E30AF7933A}" type="presParOf" srcId="{207A2484-7AB9-40CA-95A6-2C327391D0D9}" destId="{3F76E649-0205-4D99-9294-DB09BFC459D9}" srcOrd="1" destOrd="0" presId="urn:microsoft.com/office/officeart/2005/8/layout/hProcess7"/>
    <dgm:cxn modelId="{99ED6F21-51A4-47A9-AB7F-6B60D1EA2E7E}" type="presParOf" srcId="{207A2484-7AB9-40CA-95A6-2C327391D0D9}" destId="{67522AE7-8969-474E-AD9F-697BA4BBFA06}" srcOrd="2" destOrd="0" presId="urn:microsoft.com/office/officeart/2005/8/layout/hProcess7"/>
    <dgm:cxn modelId="{94892554-41DD-4501-A0B1-B97483D70DAB}" type="presParOf" srcId="{440B3500-CD70-4CB7-A867-CD2CF6485537}" destId="{713F8D76-FC11-45AE-844B-5BAD6F853F7C}" srcOrd="7" destOrd="0" presId="urn:microsoft.com/office/officeart/2005/8/layout/hProcess7"/>
    <dgm:cxn modelId="{9604A678-F4C2-40D3-B1F3-F39A9E2A739F}" type="presParOf" srcId="{440B3500-CD70-4CB7-A867-CD2CF6485537}" destId="{DA6EBE5C-5064-427F-94F1-31881225020B}" srcOrd="8" destOrd="0" presId="urn:microsoft.com/office/officeart/2005/8/layout/hProcess7"/>
    <dgm:cxn modelId="{A2F93A98-C63F-4E78-AE0B-1A237D5FB92F}" type="presParOf" srcId="{DA6EBE5C-5064-427F-94F1-31881225020B}" destId="{DCFC3591-4220-4295-B045-C50961C8177A}" srcOrd="0" destOrd="0" presId="urn:microsoft.com/office/officeart/2005/8/layout/hProcess7"/>
    <dgm:cxn modelId="{3F24A473-C5EB-4119-8B88-FE5741B58AA2}" type="presParOf" srcId="{DA6EBE5C-5064-427F-94F1-31881225020B}" destId="{0C905773-3DA9-4FFB-B9D7-85CDEEEE1F51}" srcOrd="1" destOrd="0" presId="urn:microsoft.com/office/officeart/2005/8/layout/hProcess7"/>
    <dgm:cxn modelId="{B947D48D-1F1C-443A-8623-9A97CB5CA043}" type="presParOf" srcId="{DA6EBE5C-5064-427F-94F1-31881225020B}" destId="{D1F7ECF5-3441-4B20-8816-10355C0DC59F}" srcOrd="2" destOrd="0" presId="urn:microsoft.com/office/officeart/2005/8/layout/hProcess7"/>
    <dgm:cxn modelId="{39E4E52F-4C34-4901-AF45-556900EEEB60}" type="presParOf" srcId="{440B3500-CD70-4CB7-A867-CD2CF6485537}" destId="{EC735C93-B482-4219-8CD6-F87428FDBFDD}" srcOrd="9" destOrd="0" presId="urn:microsoft.com/office/officeart/2005/8/layout/hProcess7"/>
    <dgm:cxn modelId="{7163D588-D7A3-4F1B-B1D1-26C2A5B1669F}" type="presParOf" srcId="{440B3500-CD70-4CB7-A867-CD2CF6485537}" destId="{A678A9AE-3948-4072-B97A-422EB9B861AA}" srcOrd="10" destOrd="0" presId="urn:microsoft.com/office/officeart/2005/8/layout/hProcess7"/>
    <dgm:cxn modelId="{854818FB-CAF8-4B1C-B8EB-654F5B6E8C4B}" type="presParOf" srcId="{A678A9AE-3948-4072-B97A-422EB9B861AA}" destId="{0572F36D-228F-44AD-9B62-3ED6E4CF4CB3}" srcOrd="0" destOrd="0" presId="urn:microsoft.com/office/officeart/2005/8/layout/hProcess7"/>
    <dgm:cxn modelId="{C3EAE6ED-BD91-436C-96FD-71527694D20E}" type="presParOf" srcId="{A678A9AE-3948-4072-B97A-422EB9B861AA}" destId="{51A34D41-6531-4043-9799-11C8B8626BA5}" srcOrd="1" destOrd="0" presId="urn:microsoft.com/office/officeart/2005/8/layout/hProcess7"/>
    <dgm:cxn modelId="{075D43A5-5918-4DCB-853D-06148582EB09}" type="presParOf" srcId="{A678A9AE-3948-4072-B97A-422EB9B861AA}" destId="{014B44B6-427F-4C76-B74F-891293A7C4B3}" srcOrd="2" destOrd="0" presId="urn:microsoft.com/office/officeart/2005/8/layout/hProcess7"/>
    <dgm:cxn modelId="{B1EB1779-0999-44D7-BF26-55ABD0B82BCB}" type="presParOf" srcId="{440B3500-CD70-4CB7-A867-CD2CF6485537}" destId="{D7C78742-3E3A-4D73-B5DB-395922A3DFA8}" srcOrd="11" destOrd="0" presId="urn:microsoft.com/office/officeart/2005/8/layout/hProcess7"/>
    <dgm:cxn modelId="{2FE0F376-4639-43F6-895D-1D3CAF79C614}" type="presParOf" srcId="{440B3500-CD70-4CB7-A867-CD2CF6485537}" destId="{24B5D713-AE8D-4807-BBCA-ECC78900DE1D}" srcOrd="12" destOrd="0" presId="urn:microsoft.com/office/officeart/2005/8/layout/hProcess7"/>
    <dgm:cxn modelId="{AB0DE4F3-B5D8-4454-BAA0-08944948FEA5}" type="presParOf" srcId="{24B5D713-AE8D-4807-BBCA-ECC78900DE1D}" destId="{ABED57D8-CC16-4E4A-8FF0-70306E22A1E8}" srcOrd="0" destOrd="0" presId="urn:microsoft.com/office/officeart/2005/8/layout/hProcess7"/>
    <dgm:cxn modelId="{334D34DF-4847-4238-ACC7-A514647316D9}" type="presParOf" srcId="{24B5D713-AE8D-4807-BBCA-ECC78900DE1D}" destId="{DB89A110-98E2-43AC-8A63-BAB27A476F98}" srcOrd="1" destOrd="0" presId="urn:microsoft.com/office/officeart/2005/8/layout/hProcess7"/>
    <dgm:cxn modelId="{DC5AD3C8-3038-4E9C-9C62-5CEB9EAD2589}" type="presParOf" srcId="{24B5D713-AE8D-4807-BBCA-ECC78900DE1D}" destId="{8469C85D-E905-46EE-8979-FAFB75D2ED2C}" srcOrd="2" destOrd="0" presId="urn:microsoft.com/office/officeart/2005/8/layout/hProcess7"/>
    <dgm:cxn modelId="{85697462-0190-454A-8B61-0E134E359B5C}" type="presParOf" srcId="{440B3500-CD70-4CB7-A867-CD2CF6485537}" destId="{E4355400-9D61-46D1-8045-0E88B8B8C4CF}" srcOrd="13" destOrd="0" presId="urn:microsoft.com/office/officeart/2005/8/layout/hProcess7"/>
    <dgm:cxn modelId="{3930E870-3461-457E-948F-14E2BB26E3D2}" type="presParOf" srcId="{440B3500-CD70-4CB7-A867-CD2CF6485537}" destId="{205C2023-4702-4585-8A2E-2EC6DF0C8779}" srcOrd="14" destOrd="0" presId="urn:microsoft.com/office/officeart/2005/8/layout/hProcess7"/>
    <dgm:cxn modelId="{EE74366A-CAC0-4A7C-8829-DF36F3158B3D}" type="presParOf" srcId="{205C2023-4702-4585-8A2E-2EC6DF0C8779}" destId="{239CF498-CFB4-4C54-9509-62EC470F48EF}" srcOrd="0" destOrd="0" presId="urn:microsoft.com/office/officeart/2005/8/layout/hProcess7"/>
    <dgm:cxn modelId="{67BB5CB9-7CCE-4E25-B56E-811159B10B21}" type="presParOf" srcId="{205C2023-4702-4585-8A2E-2EC6DF0C8779}" destId="{EF6C91E1-8046-45A1-A379-831D52649031}" srcOrd="1" destOrd="0" presId="urn:microsoft.com/office/officeart/2005/8/layout/hProcess7"/>
    <dgm:cxn modelId="{0E9CD315-0AC4-4399-AEE9-1CAEAF0AA33C}" type="presParOf" srcId="{205C2023-4702-4585-8A2E-2EC6DF0C8779}" destId="{575C37CD-50E4-4204-9A11-F191EE61F8CE}" srcOrd="2" destOrd="0" presId="urn:microsoft.com/office/officeart/2005/8/layout/hProcess7"/>
    <dgm:cxn modelId="{9ECBF8AA-675C-4B79-95F5-5B1B2DCE9A1C}" type="presParOf" srcId="{440B3500-CD70-4CB7-A867-CD2CF6485537}" destId="{5DF1B558-DDD8-452C-BCC1-F7E100118AF0}" srcOrd="15" destOrd="0" presId="urn:microsoft.com/office/officeart/2005/8/layout/hProcess7"/>
    <dgm:cxn modelId="{435E3F54-C8F1-46CE-86B7-2B67A4036212}" type="presParOf" srcId="{440B3500-CD70-4CB7-A867-CD2CF6485537}" destId="{0386A09D-80C5-4239-BE2D-874A29523470}" srcOrd="16" destOrd="0" presId="urn:microsoft.com/office/officeart/2005/8/layout/hProcess7"/>
    <dgm:cxn modelId="{E15844A3-196D-4526-84FD-67F7446C9AE4}" type="presParOf" srcId="{0386A09D-80C5-4239-BE2D-874A29523470}" destId="{AB698593-488E-4C6E-A13E-D0C2B89AA863}" srcOrd="0" destOrd="0" presId="urn:microsoft.com/office/officeart/2005/8/layout/hProcess7"/>
    <dgm:cxn modelId="{96931C91-1F37-4CBB-96B4-D69C172E9441}" type="presParOf" srcId="{0386A09D-80C5-4239-BE2D-874A29523470}" destId="{FECEDCFE-8090-43FB-A281-58CAC6584C68}" srcOrd="1" destOrd="0" presId="urn:microsoft.com/office/officeart/2005/8/layout/hProcess7"/>
    <dgm:cxn modelId="{A7CF6E2C-2009-4478-AA9B-6DB9BAEA010D}" type="presParOf" srcId="{0386A09D-80C5-4239-BE2D-874A29523470}" destId="{DF8E2552-11E6-4129-8181-B73177C1BD7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FF36A-4E84-4143-8AAF-E6C0D44B74B0}"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IE"/>
        </a:p>
      </dgm:t>
    </dgm:pt>
    <dgm:pt modelId="{E61F326A-81BB-4A4F-971A-3C88514C7D2A}">
      <dgm:prSet phldrT="[Text]"/>
      <dgm:spPr/>
      <dgm:t>
        <a:bodyPr/>
        <a:lstStyle/>
        <a:p>
          <a:pPr>
            <a:buFont typeface="+mj-lt"/>
            <a:buAutoNum type="arabicPeriod"/>
          </a:pPr>
          <a:r>
            <a:rPr lang="en-IE" dirty="0"/>
            <a:t>What was the most challenging part of the situation you experienced?</a:t>
          </a:r>
        </a:p>
      </dgm:t>
    </dgm:pt>
    <dgm:pt modelId="{1B261800-AC1E-4B98-962A-E46D3D13CF82}" type="parTrans" cxnId="{69311278-4229-4F20-8AE2-512509716701}">
      <dgm:prSet/>
      <dgm:spPr/>
      <dgm:t>
        <a:bodyPr/>
        <a:lstStyle/>
        <a:p>
          <a:endParaRPr lang="en-IE"/>
        </a:p>
      </dgm:t>
    </dgm:pt>
    <dgm:pt modelId="{6EE6F162-282C-4E1C-BF1E-B3B74D1C2903}" type="sibTrans" cxnId="{69311278-4229-4F20-8AE2-512509716701}">
      <dgm:prSet/>
      <dgm:spPr/>
      <dgm:t>
        <a:bodyPr/>
        <a:lstStyle/>
        <a:p>
          <a:endParaRPr lang="en-IE"/>
        </a:p>
      </dgm:t>
    </dgm:pt>
    <dgm:pt modelId="{3C48C5E4-FFF8-443F-91FA-EB7916CC03EC}">
      <dgm:prSet/>
      <dgm:spPr/>
      <dgm:t>
        <a:bodyPr/>
        <a:lstStyle/>
        <a:p>
          <a:pPr>
            <a:buFont typeface="+mj-lt"/>
            <a:buAutoNum type="arabicPeriod"/>
          </a:pPr>
          <a:r>
            <a:rPr lang="en-IE" dirty="0"/>
            <a:t>Can you tell me more about how you felt during that experience?</a:t>
          </a:r>
        </a:p>
      </dgm:t>
    </dgm:pt>
    <dgm:pt modelId="{38EBA8D0-FF5C-4318-A975-32ABBB71A7F0}" type="parTrans" cxnId="{43A1917E-C366-42F0-98C4-84BD81E461C4}">
      <dgm:prSet/>
      <dgm:spPr/>
      <dgm:t>
        <a:bodyPr/>
        <a:lstStyle/>
        <a:p>
          <a:endParaRPr lang="en-IE"/>
        </a:p>
      </dgm:t>
    </dgm:pt>
    <dgm:pt modelId="{06C896A1-FE51-4D8B-9ED9-D97F48C39351}" type="sibTrans" cxnId="{43A1917E-C366-42F0-98C4-84BD81E461C4}">
      <dgm:prSet/>
      <dgm:spPr/>
      <dgm:t>
        <a:bodyPr/>
        <a:lstStyle/>
        <a:p>
          <a:endParaRPr lang="en-IE"/>
        </a:p>
      </dgm:t>
    </dgm:pt>
    <dgm:pt modelId="{A2018E44-01ED-4D79-9E13-2AA3ED37B59F}">
      <dgm:prSet/>
      <dgm:spPr/>
      <dgm:t>
        <a:bodyPr/>
        <a:lstStyle/>
        <a:p>
          <a:pPr>
            <a:buFont typeface="+mj-lt"/>
            <a:buAutoNum type="arabicPeriod"/>
          </a:pPr>
          <a:r>
            <a:rPr lang="en-IE" dirty="0"/>
            <a:t>What were the main factors that contributed to the outcome?</a:t>
          </a:r>
        </a:p>
      </dgm:t>
    </dgm:pt>
    <dgm:pt modelId="{05375FB3-7DD1-4A96-A736-0D822F287593}" type="parTrans" cxnId="{E4CB1403-3C5E-4862-9ECA-8E1E881037E6}">
      <dgm:prSet/>
      <dgm:spPr/>
      <dgm:t>
        <a:bodyPr/>
        <a:lstStyle/>
        <a:p>
          <a:endParaRPr lang="en-IE"/>
        </a:p>
      </dgm:t>
    </dgm:pt>
    <dgm:pt modelId="{FA6E42D8-B5E0-4332-BE9D-DB33A336B89C}" type="sibTrans" cxnId="{E4CB1403-3C5E-4862-9ECA-8E1E881037E6}">
      <dgm:prSet/>
      <dgm:spPr/>
      <dgm:t>
        <a:bodyPr/>
        <a:lstStyle/>
        <a:p>
          <a:endParaRPr lang="en-IE"/>
        </a:p>
      </dgm:t>
    </dgm:pt>
    <dgm:pt modelId="{DF64DEE8-533E-4575-A423-FDDB5CC8174A}" type="pres">
      <dgm:prSet presAssocID="{520FF36A-4E84-4143-8AAF-E6C0D44B74B0}" presName="diagram" presStyleCnt="0">
        <dgm:presLayoutVars>
          <dgm:dir/>
          <dgm:resizeHandles val="exact"/>
        </dgm:presLayoutVars>
      </dgm:prSet>
      <dgm:spPr/>
    </dgm:pt>
    <dgm:pt modelId="{77762915-D271-4B38-A248-C73D5D11B7FC}" type="pres">
      <dgm:prSet presAssocID="{E61F326A-81BB-4A4F-971A-3C88514C7D2A}" presName="node" presStyleLbl="node1" presStyleIdx="0" presStyleCnt="3">
        <dgm:presLayoutVars>
          <dgm:bulletEnabled val="1"/>
        </dgm:presLayoutVars>
      </dgm:prSet>
      <dgm:spPr/>
    </dgm:pt>
    <dgm:pt modelId="{CD228B8F-7086-4B16-AA7C-5661464A07DE}" type="pres">
      <dgm:prSet presAssocID="{6EE6F162-282C-4E1C-BF1E-B3B74D1C2903}" presName="sibTrans" presStyleCnt="0"/>
      <dgm:spPr/>
    </dgm:pt>
    <dgm:pt modelId="{EA21875B-9CB3-479B-89DD-1C9BF11D821B}" type="pres">
      <dgm:prSet presAssocID="{3C48C5E4-FFF8-443F-91FA-EB7916CC03EC}" presName="node" presStyleLbl="node1" presStyleIdx="1" presStyleCnt="3">
        <dgm:presLayoutVars>
          <dgm:bulletEnabled val="1"/>
        </dgm:presLayoutVars>
      </dgm:prSet>
      <dgm:spPr/>
    </dgm:pt>
    <dgm:pt modelId="{88CAC746-A01F-4574-B211-2B103D2828CD}" type="pres">
      <dgm:prSet presAssocID="{06C896A1-FE51-4D8B-9ED9-D97F48C39351}" presName="sibTrans" presStyleCnt="0"/>
      <dgm:spPr/>
    </dgm:pt>
    <dgm:pt modelId="{D0C5ED3A-1031-4F4D-8192-9F1F9418F955}" type="pres">
      <dgm:prSet presAssocID="{A2018E44-01ED-4D79-9E13-2AA3ED37B59F}" presName="node" presStyleLbl="node1" presStyleIdx="2" presStyleCnt="3">
        <dgm:presLayoutVars>
          <dgm:bulletEnabled val="1"/>
        </dgm:presLayoutVars>
      </dgm:prSet>
      <dgm:spPr/>
    </dgm:pt>
  </dgm:ptLst>
  <dgm:cxnLst>
    <dgm:cxn modelId="{E4CB1403-3C5E-4862-9ECA-8E1E881037E6}" srcId="{520FF36A-4E84-4143-8AAF-E6C0D44B74B0}" destId="{A2018E44-01ED-4D79-9E13-2AA3ED37B59F}" srcOrd="2" destOrd="0" parTransId="{05375FB3-7DD1-4A96-A736-0D822F287593}" sibTransId="{FA6E42D8-B5E0-4332-BE9D-DB33A336B89C}"/>
    <dgm:cxn modelId="{298E3944-CC2F-47DA-864C-8DE54CB44489}" type="presOf" srcId="{E61F326A-81BB-4A4F-971A-3C88514C7D2A}" destId="{77762915-D271-4B38-A248-C73D5D11B7FC}" srcOrd="0" destOrd="0" presId="urn:microsoft.com/office/officeart/2005/8/layout/default"/>
    <dgm:cxn modelId="{69311278-4229-4F20-8AE2-512509716701}" srcId="{520FF36A-4E84-4143-8AAF-E6C0D44B74B0}" destId="{E61F326A-81BB-4A4F-971A-3C88514C7D2A}" srcOrd="0" destOrd="0" parTransId="{1B261800-AC1E-4B98-962A-E46D3D13CF82}" sibTransId="{6EE6F162-282C-4E1C-BF1E-B3B74D1C2903}"/>
    <dgm:cxn modelId="{43A1917E-C366-42F0-98C4-84BD81E461C4}" srcId="{520FF36A-4E84-4143-8AAF-E6C0D44B74B0}" destId="{3C48C5E4-FFF8-443F-91FA-EB7916CC03EC}" srcOrd="1" destOrd="0" parTransId="{38EBA8D0-FF5C-4318-A975-32ABBB71A7F0}" sibTransId="{06C896A1-FE51-4D8B-9ED9-D97F48C39351}"/>
    <dgm:cxn modelId="{0469F78A-EA6F-4568-B689-80833E30A898}" type="presOf" srcId="{A2018E44-01ED-4D79-9E13-2AA3ED37B59F}" destId="{D0C5ED3A-1031-4F4D-8192-9F1F9418F955}" srcOrd="0" destOrd="0" presId="urn:microsoft.com/office/officeart/2005/8/layout/default"/>
    <dgm:cxn modelId="{9D3767F4-11BA-4A4B-BA78-872BA6C3D80E}" type="presOf" srcId="{3C48C5E4-FFF8-443F-91FA-EB7916CC03EC}" destId="{EA21875B-9CB3-479B-89DD-1C9BF11D821B}" srcOrd="0" destOrd="0" presId="urn:microsoft.com/office/officeart/2005/8/layout/default"/>
    <dgm:cxn modelId="{249D0DFA-4FDB-4435-A6B9-A3C62BFBEA52}" type="presOf" srcId="{520FF36A-4E84-4143-8AAF-E6C0D44B74B0}" destId="{DF64DEE8-533E-4575-A423-FDDB5CC8174A}" srcOrd="0" destOrd="0" presId="urn:microsoft.com/office/officeart/2005/8/layout/default"/>
    <dgm:cxn modelId="{41D951C5-5BA1-4BE8-A989-0CDCF5FE814B}" type="presParOf" srcId="{DF64DEE8-533E-4575-A423-FDDB5CC8174A}" destId="{77762915-D271-4B38-A248-C73D5D11B7FC}" srcOrd="0" destOrd="0" presId="urn:microsoft.com/office/officeart/2005/8/layout/default"/>
    <dgm:cxn modelId="{10D76D80-ADCD-4AC9-922B-5661D6999191}" type="presParOf" srcId="{DF64DEE8-533E-4575-A423-FDDB5CC8174A}" destId="{CD228B8F-7086-4B16-AA7C-5661464A07DE}" srcOrd="1" destOrd="0" presId="urn:microsoft.com/office/officeart/2005/8/layout/default"/>
    <dgm:cxn modelId="{FB934DD7-FE41-4B67-9B24-746B886DF937}" type="presParOf" srcId="{DF64DEE8-533E-4575-A423-FDDB5CC8174A}" destId="{EA21875B-9CB3-479B-89DD-1C9BF11D821B}" srcOrd="2" destOrd="0" presId="urn:microsoft.com/office/officeart/2005/8/layout/default"/>
    <dgm:cxn modelId="{32251812-8290-4510-8215-AB33CD8ADBA2}" type="presParOf" srcId="{DF64DEE8-533E-4575-A423-FDDB5CC8174A}" destId="{88CAC746-A01F-4574-B211-2B103D2828CD}" srcOrd="3" destOrd="0" presId="urn:microsoft.com/office/officeart/2005/8/layout/default"/>
    <dgm:cxn modelId="{0A8B12CC-F584-4D62-9F76-3C3044DCF1C8}" type="presParOf" srcId="{DF64DEE8-533E-4575-A423-FDDB5CC8174A}" destId="{D0C5ED3A-1031-4F4D-8192-9F1F9418F955}" srcOrd="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70BD4-3863-49C9-A88C-87E3914F78FF}">
      <dsp:nvSpPr>
        <dsp:cNvPr id="0" name=""/>
        <dsp:cNvSpPr/>
      </dsp:nvSpPr>
      <dsp:spPr>
        <a:xfrm>
          <a:off x="1755489" y="53817"/>
          <a:ext cx="2583249" cy="258324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rgbClr val="FF0000"/>
              </a:solidFill>
              <a:latin typeface="Aharoni" panose="02010803020104030203" pitchFamily="2" charset="-79"/>
              <a:ea typeface="+mn-ea"/>
              <a:cs typeface="Aharoni" panose="02010803020104030203" pitchFamily="2" charset="-79"/>
            </a:rPr>
            <a:t>P</a:t>
          </a:r>
          <a:r>
            <a:rPr lang="en-IE" sz="1800" b="1" kern="1200" dirty="0">
              <a:latin typeface="Aharoni" panose="02010803020104030203" pitchFamily="2" charset="-79"/>
              <a:ea typeface="+mn-ea"/>
              <a:cs typeface="Aharoni" panose="02010803020104030203" pitchFamily="2" charset="-79"/>
            </a:rPr>
            <a:t>articipatory</a:t>
          </a:r>
        </a:p>
        <a:p>
          <a:pPr marL="0" lvl="0" indent="0" algn="ctr" defTabSz="800100">
            <a:lnSpc>
              <a:spcPct val="90000"/>
            </a:lnSpc>
            <a:spcBef>
              <a:spcPct val="0"/>
            </a:spcBef>
            <a:spcAft>
              <a:spcPct val="35000"/>
            </a:spcAft>
            <a:buNone/>
          </a:pPr>
          <a:r>
            <a:rPr lang="en-IE" sz="1400" kern="1200" dirty="0">
              <a:latin typeface="Calibri" panose="020F0502020204030204"/>
              <a:ea typeface="+mn-ea"/>
              <a:cs typeface="+mn-cs"/>
            </a:rPr>
            <a:t>When people work with their </a:t>
          </a:r>
          <a:r>
            <a:rPr lang="en-IE" sz="1400" b="1" kern="1200" dirty="0">
              <a:latin typeface="Calibri" panose="020F0502020204030204"/>
              <a:ea typeface="+mn-ea"/>
              <a:cs typeface="+mn-cs"/>
            </a:rPr>
            <a:t>own</a:t>
          </a:r>
          <a:r>
            <a:rPr lang="en-IE" sz="1400" kern="1200" dirty="0">
              <a:latin typeface="Calibri" panose="020F0502020204030204"/>
              <a:ea typeface="+mn-ea"/>
              <a:cs typeface="+mn-cs"/>
            </a:rPr>
            <a:t> stories</a:t>
          </a:r>
        </a:p>
      </dsp:txBody>
      <dsp:txXfrm>
        <a:off x="2099922" y="505886"/>
        <a:ext cx="1894382" cy="1162462"/>
      </dsp:txXfrm>
    </dsp:sp>
    <dsp:sp modelId="{88A2F47C-53F1-4225-8833-7ABE41E1BCCA}">
      <dsp:nvSpPr>
        <dsp:cNvPr id="0" name=""/>
        <dsp:cNvSpPr/>
      </dsp:nvSpPr>
      <dsp:spPr>
        <a:xfrm>
          <a:off x="2687611" y="1668348"/>
          <a:ext cx="2583249" cy="2583249"/>
        </a:xfrm>
        <a:prstGeom prst="ellipse">
          <a:avLst/>
        </a:prstGeom>
        <a:solidFill>
          <a:schemeClr val="accent4">
            <a:alpha val="50000"/>
            <a:hueOff val="4900445"/>
            <a:satOff val="-20388"/>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rgbClr val="FF0000"/>
              </a:solidFill>
              <a:latin typeface="Aharoni" panose="02010803020104030203" pitchFamily="2" charset="-79"/>
              <a:ea typeface="+mn-ea"/>
              <a:cs typeface="Aharoni" panose="02010803020104030203" pitchFamily="2" charset="-79"/>
            </a:rPr>
            <a:t>I</a:t>
          </a:r>
          <a:r>
            <a:rPr lang="en-IE" sz="1800" b="1" kern="1200" dirty="0">
              <a:latin typeface="Aharoni" panose="02010803020104030203" pitchFamily="2" charset="-79"/>
              <a:ea typeface="+mn-ea"/>
              <a:cs typeface="Aharoni" panose="02010803020104030203" pitchFamily="2" charset="-79"/>
            </a:rPr>
            <a:t>nquiry</a:t>
          </a:r>
        </a:p>
        <a:p>
          <a:pPr marL="0" lvl="0" indent="0" algn="ctr" defTabSz="800100">
            <a:lnSpc>
              <a:spcPct val="90000"/>
            </a:lnSpc>
            <a:spcBef>
              <a:spcPct val="0"/>
            </a:spcBef>
            <a:spcAft>
              <a:spcPct val="35000"/>
            </a:spcAft>
            <a:buNone/>
          </a:pPr>
          <a:r>
            <a:rPr lang="en-IE" sz="1400" kern="1200" dirty="0">
              <a:latin typeface="Calibri" panose="020F0502020204030204"/>
              <a:ea typeface="+mn-ea"/>
              <a:cs typeface="+mn-cs"/>
            </a:rPr>
            <a:t>Somebody always finds out something useful about something</a:t>
          </a:r>
        </a:p>
      </dsp:txBody>
      <dsp:txXfrm>
        <a:off x="3477655" y="2335687"/>
        <a:ext cx="1549949" cy="1420786"/>
      </dsp:txXfrm>
    </dsp:sp>
    <dsp:sp modelId="{78956C66-6178-4D0C-A339-5C3F3B6C4F25}">
      <dsp:nvSpPr>
        <dsp:cNvPr id="0" name=""/>
        <dsp:cNvSpPr/>
      </dsp:nvSpPr>
      <dsp:spPr>
        <a:xfrm>
          <a:off x="823367" y="1668348"/>
          <a:ext cx="2583249" cy="2583249"/>
        </a:xfrm>
        <a:prstGeom prst="ellipse">
          <a:avLst/>
        </a:prstGeom>
        <a:solidFill>
          <a:schemeClr val="accent4">
            <a:alpha val="50000"/>
            <a:hueOff val="9800891"/>
            <a:satOff val="-40777"/>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rgbClr val="FF0000"/>
              </a:solidFill>
              <a:latin typeface="Aharoni" panose="02010803020104030203" pitchFamily="2" charset="-79"/>
              <a:ea typeface="+mn-ea"/>
              <a:cs typeface="Aharoni" panose="02010803020104030203" pitchFamily="2" charset="-79"/>
            </a:rPr>
            <a:t>N</a:t>
          </a:r>
          <a:r>
            <a:rPr lang="en-IE" sz="1800" b="1" kern="1200" dirty="0">
              <a:latin typeface="Aharoni" panose="02010803020104030203" pitchFamily="2" charset="-79"/>
              <a:ea typeface="+mn-ea"/>
              <a:cs typeface="Aharoni" panose="02010803020104030203" pitchFamily="2" charset="-79"/>
            </a:rPr>
            <a:t>arrative</a:t>
          </a:r>
        </a:p>
        <a:p>
          <a:pPr marL="0" lvl="0" indent="0" algn="ctr" defTabSz="800100">
            <a:lnSpc>
              <a:spcPct val="90000"/>
            </a:lnSpc>
            <a:spcBef>
              <a:spcPct val="0"/>
            </a:spcBef>
            <a:spcAft>
              <a:spcPct val="35000"/>
            </a:spcAft>
            <a:buNone/>
          </a:pPr>
          <a:r>
            <a:rPr lang="en-IE" sz="1400" kern="1200" dirty="0">
              <a:latin typeface="Calibri" panose="020F0502020204030204"/>
              <a:ea typeface="+mn-ea"/>
              <a:cs typeface="+mn-cs"/>
            </a:rPr>
            <a:t>To explore values, beliefs, feelings and perspectives</a:t>
          </a:r>
        </a:p>
      </dsp:txBody>
      <dsp:txXfrm>
        <a:off x="1066623" y="2335687"/>
        <a:ext cx="1549949" cy="1420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ED29-920D-40EA-9C66-68C976EAD472}">
      <dsp:nvSpPr>
        <dsp:cNvPr id="0" name=""/>
        <dsp:cNvSpPr/>
      </dsp:nvSpPr>
      <dsp:spPr>
        <a:xfrm rot="10800000">
          <a:off x="1894204" y="566"/>
          <a:ext cx="6861894" cy="663330"/>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51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Collaborative narrative inquiry</a:t>
          </a:r>
          <a:endParaRPr lang="en-IE" sz="2200" b="1" kern="1200" dirty="0"/>
        </a:p>
      </dsp:txBody>
      <dsp:txXfrm rot="10800000">
        <a:off x="2060036" y="566"/>
        <a:ext cx="6696062" cy="663330"/>
      </dsp:txXfrm>
    </dsp:sp>
    <dsp:sp modelId="{641D9EF7-2DB7-483D-8855-46B1004F1386}">
      <dsp:nvSpPr>
        <dsp:cNvPr id="0" name=""/>
        <dsp:cNvSpPr/>
      </dsp:nvSpPr>
      <dsp:spPr>
        <a:xfrm>
          <a:off x="1562539" y="566"/>
          <a:ext cx="663330" cy="66333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DC7C80-E304-4573-B62D-8BB8C8825D1D}">
      <dsp:nvSpPr>
        <dsp:cNvPr id="0" name=""/>
        <dsp:cNvSpPr/>
      </dsp:nvSpPr>
      <dsp:spPr>
        <a:xfrm rot="10800000">
          <a:off x="1894204" y="861906"/>
          <a:ext cx="6861894" cy="663330"/>
        </a:xfrm>
        <a:prstGeom prst="homePlate">
          <a:avLst/>
        </a:prstGeom>
        <a:solidFill>
          <a:schemeClr val="accent4">
            <a:hueOff val="1960178"/>
            <a:satOff val="-8155"/>
            <a:lumOff val="19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510" tIns="83820" rIns="156464" bIns="83820" numCol="1" spcCol="1270" anchor="ctr" anchorCtr="0">
          <a:noAutofit/>
        </a:bodyPr>
        <a:lstStyle/>
        <a:p>
          <a:pPr marL="0" lvl="0" indent="0" algn="ctr" defTabSz="977900">
            <a:lnSpc>
              <a:spcPct val="90000"/>
            </a:lnSpc>
            <a:spcBef>
              <a:spcPct val="0"/>
            </a:spcBef>
            <a:spcAft>
              <a:spcPct val="35000"/>
            </a:spcAft>
            <a:buFont typeface="+mj-lt"/>
            <a:buNone/>
          </a:pPr>
          <a:r>
            <a:rPr lang="en-US" sz="2200" b="1" kern="1200" dirty="0"/>
            <a:t>Digital storytelling</a:t>
          </a:r>
        </a:p>
      </dsp:txBody>
      <dsp:txXfrm rot="10800000">
        <a:off x="2060036" y="861906"/>
        <a:ext cx="6696062" cy="663330"/>
      </dsp:txXfrm>
    </dsp:sp>
    <dsp:sp modelId="{C8B86E09-87B3-4A2E-A02C-A835FCCD6DD0}">
      <dsp:nvSpPr>
        <dsp:cNvPr id="0" name=""/>
        <dsp:cNvSpPr/>
      </dsp:nvSpPr>
      <dsp:spPr>
        <a:xfrm>
          <a:off x="1562539" y="861906"/>
          <a:ext cx="663330" cy="66333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C0ADAE9-6025-4D63-B06D-FA517C5BCCF8}">
      <dsp:nvSpPr>
        <dsp:cNvPr id="0" name=""/>
        <dsp:cNvSpPr/>
      </dsp:nvSpPr>
      <dsp:spPr>
        <a:xfrm rot="10800000">
          <a:off x="1894204" y="1723245"/>
          <a:ext cx="6861894" cy="663330"/>
        </a:xfrm>
        <a:prstGeom prst="homePlate">
          <a:avLst/>
        </a:prstGeom>
        <a:solidFill>
          <a:schemeClr val="accent4">
            <a:hueOff val="3920356"/>
            <a:satOff val="-16311"/>
            <a:lumOff val="38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510" tIns="83820" rIns="156464" bIns="83820" numCol="1" spcCol="1270" anchor="ctr" anchorCtr="0">
          <a:noAutofit/>
        </a:bodyPr>
        <a:lstStyle/>
        <a:p>
          <a:pPr marL="0" lvl="0" indent="0" algn="ctr" defTabSz="977900">
            <a:lnSpc>
              <a:spcPct val="90000"/>
            </a:lnSpc>
            <a:spcBef>
              <a:spcPct val="0"/>
            </a:spcBef>
            <a:spcAft>
              <a:spcPct val="35000"/>
            </a:spcAft>
            <a:buFont typeface="+mj-lt"/>
            <a:buNone/>
          </a:pPr>
          <a:r>
            <a:rPr lang="en-US" sz="2200" b="1" kern="1200" dirty="0"/>
            <a:t>Ethnodrama</a:t>
          </a:r>
        </a:p>
      </dsp:txBody>
      <dsp:txXfrm rot="10800000">
        <a:off x="2060036" y="1723245"/>
        <a:ext cx="6696062" cy="663330"/>
      </dsp:txXfrm>
    </dsp:sp>
    <dsp:sp modelId="{46E11FB5-C35C-45CD-B83C-6BC566377A82}">
      <dsp:nvSpPr>
        <dsp:cNvPr id="0" name=""/>
        <dsp:cNvSpPr/>
      </dsp:nvSpPr>
      <dsp:spPr>
        <a:xfrm>
          <a:off x="1562539" y="1723245"/>
          <a:ext cx="663330" cy="66333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152B4A9-37A6-4357-8A6A-DCDC2AA61654}">
      <dsp:nvSpPr>
        <dsp:cNvPr id="0" name=""/>
        <dsp:cNvSpPr/>
      </dsp:nvSpPr>
      <dsp:spPr>
        <a:xfrm rot="10800000">
          <a:off x="1894204" y="2584584"/>
          <a:ext cx="6861894" cy="663330"/>
        </a:xfrm>
        <a:prstGeom prst="homePlate">
          <a:avLst/>
        </a:prstGeom>
        <a:solidFill>
          <a:schemeClr val="accent4">
            <a:hueOff val="5880535"/>
            <a:satOff val="-24466"/>
            <a:lumOff val="5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510" tIns="83820" rIns="156464" bIns="83820" numCol="1" spcCol="1270" anchor="ctr" anchorCtr="0">
          <a:noAutofit/>
        </a:bodyPr>
        <a:lstStyle/>
        <a:p>
          <a:pPr marL="0" lvl="0" indent="0" algn="ctr" defTabSz="977900">
            <a:lnSpc>
              <a:spcPct val="90000"/>
            </a:lnSpc>
            <a:spcBef>
              <a:spcPct val="0"/>
            </a:spcBef>
            <a:spcAft>
              <a:spcPct val="35000"/>
            </a:spcAft>
            <a:buFont typeface="+mj-lt"/>
            <a:buNone/>
          </a:pPr>
          <a:r>
            <a:rPr lang="en-US" sz="2200" b="1" kern="1200" dirty="0"/>
            <a:t>Participatory action research</a:t>
          </a:r>
        </a:p>
      </dsp:txBody>
      <dsp:txXfrm rot="10800000">
        <a:off x="2060036" y="2584584"/>
        <a:ext cx="6696062" cy="663330"/>
      </dsp:txXfrm>
    </dsp:sp>
    <dsp:sp modelId="{54FA70D5-195E-4339-9B4F-B380D0171629}">
      <dsp:nvSpPr>
        <dsp:cNvPr id="0" name=""/>
        <dsp:cNvSpPr/>
      </dsp:nvSpPr>
      <dsp:spPr>
        <a:xfrm>
          <a:off x="1562539" y="2584584"/>
          <a:ext cx="663330" cy="663330"/>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C0DF594-1FF4-4B61-8C03-0C174FC7ED33}">
      <dsp:nvSpPr>
        <dsp:cNvPr id="0" name=""/>
        <dsp:cNvSpPr/>
      </dsp:nvSpPr>
      <dsp:spPr>
        <a:xfrm rot="10800000">
          <a:off x="1894204" y="3445923"/>
          <a:ext cx="6861894" cy="663330"/>
        </a:xfrm>
        <a:prstGeom prst="homePlate">
          <a:avLst/>
        </a:prstGeom>
        <a:solidFill>
          <a:schemeClr val="accent4">
            <a:hueOff val="7840713"/>
            <a:satOff val="-32622"/>
            <a:lumOff val="7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510" tIns="83820" rIns="156464" bIns="83820" numCol="1" spcCol="1270" anchor="ctr" anchorCtr="0">
          <a:noAutofit/>
        </a:bodyPr>
        <a:lstStyle/>
        <a:p>
          <a:pPr marL="0" lvl="0" indent="0" algn="ctr" defTabSz="977900">
            <a:lnSpc>
              <a:spcPct val="90000"/>
            </a:lnSpc>
            <a:spcBef>
              <a:spcPct val="0"/>
            </a:spcBef>
            <a:spcAft>
              <a:spcPct val="35000"/>
            </a:spcAft>
            <a:buFont typeface="+mj-lt"/>
            <a:buNone/>
          </a:pPr>
          <a:r>
            <a:rPr lang="en-US" sz="2200" b="1" kern="1200" dirty="0"/>
            <a:t>Oral history</a:t>
          </a:r>
        </a:p>
      </dsp:txBody>
      <dsp:txXfrm rot="10800000">
        <a:off x="2060036" y="3445923"/>
        <a:ext cx="6696062" cy="663330"/>
      </dsp:txXfrm>
    </dsp:sp>
    <dsp:sp modelId="{0751C6F0-D5D3-4D08-97FB-B84A5F20B08D}">
      <dsp:nvSpPr>
        <dsp:cNvPr id="0" name=""/>
        <dsp:cNvSpPr/>
      </dsp:nvSpPr>
      <dsp:spPr>
        <a:xfrm>
          <a:off x="1562539" y="3445923"/>
          <a:ext cx="663330" cy="663330"/>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18B3EE5-97A5-4CC5-A1E6-D83E441FD4C9}">
      <dsp:nvSpPr>
        <dsp:cNvPr id="0" name=""/>
        <dsp:cNvSpPr/>
      </dsp:nvSpPr>
      <dsp:spPr>
        <a:xfrm rot="10800000">
          <a:off x="1894204" y="4307262"/>
          <a:ext cx="6861894" cy="663330"/>
        </a:xfrm>
        <a:prstGeom prst="homePlate">
          <a:avLst/>
        </a:prstGeom>
        <a:solidFill>
          <a:schemeClr val="accent4">
            <a:hueOff val="9800891"/>
            <a:satOff val="-40777"/>
            <a:lumOff val="96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510" tIns="83820" rIns="156464" bIns="83820" numCol="1" spcCol="1270" anchor="ctr" anchorCtr="0">
          <a:noAutofit/>
        </a:bodyPr>
        <a:lstStyle/>
        <a:p>
          <a:pPr marL="0" lvl="0" indent="0" algn="ctr" defTabSz="977900">
            <a:lnSpc>
              <a:spcPct val="90000"/>
            </a:lnSpc>
            <a:spcBef>
              <a:spcPct val="0"/>
            </a:spcBef>
            <a:spcAft>
              <a:spcPct val="35000"/>
            </a:spcAft>
            <a:buFont typeface="+mj-lt"/>
            <a:buNone/>
          </a:pPr>
          <a:r>
            <a:rPr lang="en-US" sz="2200" b="1" kern="1200" dirty="0"/>
            <a:t>Autobiographical &amp; autoethnographic inquiry</a:t>
          </a:r>
        </a:p>
      </dsp:txBody>
      <dsp:txXfrm rot="10800000">
        <a:off x="2060036" y="4307262"/>
        <a:ext cx="6696062" cy="663330"/>
      </dsp:txXfrm>
    </dsp:sp>
    <dsp:sp modelId="{CCF5A581-DC53-4D2A-90D8-E32D5E7C03EF}">
      <dsp:nvSpPr>
        <dsp:cNvPr id="0" name=""/>
        <dsp:cNvSpPr/>
      </dsp:nvSpPr>
      <dsp:spPr>
        <a:xfrm>
          <a:off x="1562539" y="4307262"/>
          <a:ext cx="663330" cy="663330"/>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2FBF2-A988-4AA8-B9E4-FB4ACDF90B58}">
      <dsp:nvSpPr>
        <dsp:cNvPr id="0" name=""/>
        <dsp:cNvSpPr/>
      </dsp:nvSpPr>
      <dsp:spPr>
        <a:xfrm>
          <a:off x="6463" y="1655204"/>
          <a:ext cx="2256398" cy="2707678"/>
        </a:xfrm>
        <a:prstGeom prst="roundRect">
          <a:avLst>
            <a:gd name="adj" fmla="val 5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Font typeface="+mj-lt"/>
            <a:buNone/>
          </a:pPr>
          <a:r>
            <a:rPr lang="en-IE" sz="1500" b="1" i="1" kern="1200" dirty="0"/>
            <a:t>Empowering Individuals</a:t>
          </a:r>
        </a:p>
      </dsp:txBody>
      <dsp:txXfrm rot="16200000">
        <a:off x="-878045" y="2539713"/>
        <a:ext cx="2220296" cy="451279"/>
      </dsp:txXfrm>
    </dsp:sp>
    <dsp:sp modelId="{40D8E4DB-1498-44A6-8772-E95B7A4744D7}">
      <dsp:nvSpPr>
        <dsp:cNvPr id="0" name=""/>
        <dsp:cNvSpPr/>
      </dsp:nvSpPr>
      <dsp:spPr>
        <a:xfrm>
          <a:off x="457742" y="1655204"/>
          <a:ext cx="1681017" cy="270767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Font typeface="+mj-lt"/>
            <a:buNone/>
          </a:pPr>
          <a:r>
            <a:rPr lang="en-US" sz="1400" kern="1200" dirty="0"/>
            <a:t>Participatory Narrative Inquiry (PNI) empowers individuals and groups to share their stories and experiences to generate knowledge about workplace issues.</a:t>
          </a:r>
          <a:endParaRPr lang="en-IE" sz="1400" kern="1200" dirty="0"/>
        </a:p>
      </dsp:txBody>
      <dsp:txXfrm>
        <a:off x="457742" y="1655204"/>
        <a:ext cx="1681017" cy="2707678"/>
      </dsp:txXfrm>
    </dsp:sp>
    <dsp:sp modelId="{D9F7A3CE-CFAF-4EFA-8419-C3D843586895}">
      <dsp:nvSpPr>
        <dsp:cNvPr id="0" name=""/>
        <dsp:cNvSpPr/>
      </dsp:nvSpPr>
      <dsp:spPr>
        <a:xfrm>
          <a:off x="2341835" y="1655204"/>
          <a:ext cx="2256398" cy="2707678"/>
        </a:xfrm>
        <a:prstGeom prst="roundRect">
          <a:avLst>
            <a:gd name="adj" fmla="val 5000"/>
          </a:avLst>
        </a:prstGeom>
        <a:solidFill>
          <a:schemeClr val="accent5">
            <a:hueOff val="-1689636"/>
            <a:satOff val="-4355"/>
            <a:lumOff val="-2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b="1" i="1" kern="1200" dirty="0"/>
            <a:t>Sense of Ownership</a:t>
          </a:r>
        </a:p>
      </dsp:txBody>
      <dsp:txXfrm rot="16200000">
        <a:off x="1457327" y="2539713"/>
        <a:ext cx="2220296" cy="451279"/>
      </dsp:txXfrm>
    </dsp:sp>
    <dsp:sp modelId="{41DF0FD3-A0EE-4E6E-A735-EA9C92D32A0D}">
      <dsp:nvSpPr>
        <dsp:cNvPr id="0" name=""/>
        <dsp:cNvSpPr/>
      </dsp:nvSpPr>
      <dsp:spPr>
        <a:xfrm rot="5400000">
          <a:off x="2154037" y="3808578"/>
          <a:ext cx="398160" cy="338459"/>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BB921A-00AC-4ABF-BDCB-118826E518F9}">
      <dsp:nvSpPr>
        <dsp:cNvPr id="0" name=""/>
        <dsp:cNvSpPr/>
      </dsp:nvSpPr>
      <dsp:spPr>
        <a:xfrm>
          <a:off x="2793115" y="1655204"/>
          <a:ext cx="1681017" cy="270767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PNI helps employees develop a sense of ownership over their work and collaborate with others to create positive change.</a:t>
          </a:r>
        </a:p>
      </dsp:txBody>
      <dsp:txXfrm>
        <a:off x="2793115" y="1655204"/>
        <a:ext cx="1681017" cy="2707678"/>
      </dsp:txXfrm>
    </dsp:sp>
    <dsp:sp modelId="{DCFC3591-4220-4295-B045-C50961C8177A}">
      <dsp:nvSpPr>
        <dsp:cNvPr id="0" name=""/>
        <dsp:cNvSpPr/>
      </dsp:nvSpPr>
      <dsp:spPr>
        <a:xfrm>
          <a:off x="4677208" y="1655204"/>
          <a:ext cx="2256398" cy="2707678"/>
        </a:xfrm>
        <a:prstGeom prst="roundRect">
          <a:avLst>
            <a:gd name="adj" fmla="val 5000"/>
          </a:avLst>
        </a:prstGeom>
        <a:solidFill>
          <a:schemeClr val="accent5">
            <a:hueOff val="-3379271"/>
            <a:satOff val="-8710"/>
            <a:lumOff val="-588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b="1" i="1" kern="1200" dirty="0"/>
            <a:t>Strategies to Integrate</a:t>
          </a:r>
        </a:p>
      </dsp:txBody>
      <dsp:txXfrm rot="16200000">
        <a:off x="3792700" y="2539713"/>
        <a:ext cx="2220296" cy="451279"/>
      </dsp:txXfrm>
    </dsp:sp>
    <dsp:sp modelId="{3F76E649-0205-4D99-9294-DB09BFC459D9}">
      <dsp:nvSpPr>
        <dsp:cNvPr id="0" name=""/>
        <dsp:cNvSpPr/>
      </dsp:nvSpPr>
      <dsp:spPr>
        <a:xfrm rot="5400000">
          <a:off x="4489410" y="3808578"/>
          <a:ext cx="398160" cy="338459"/>
        </a:xfrm>
        <a:prstGeom prst="flowChartExtract">
          <a:avLst/>
        </a:prstGeom>
        <a:solidFill>
          <a:schemeClr val="lt1">
            <a:hueOff val="0"/>
            <a:satOff val="0"/>
            <a:lumOff val="0"/>
            <a:alphaOff val="0"/>
          </a:schemeClr>
        </a:solidFill>
        <a:ln w="25400" cap="flat" cmpd="sng" algn="ctr">
          <a:solidFill>
            <a:schemeClr val="accent5">
              <a:hueOff val="-2252848"/>
              <a:satOff val="-5806"/>
              <a:lumOff val="-3922"/>
              <a:alphaOff val="0"/>
            </a:schemeClr>
          </a:solidFill>
          <a:prstDash val="solid"/>
        </a:ln>
        <a:effectLst/>
      </dsp:spPr>
      <dsp:style>
        <a:lnRef idx="2">
          <a:scrgbClr r="0" g="0" b="0"/>
        </a:lnRef>
        <a:fillRef idx="1">
          <a:scrgbClr r="0" g="0" b="0"/>
        </a:fillRef>
        <a:effectRef idx="0">
          <a:scrgbClr r="0" g="0" b="0"/>
        </a:effectRef>
        <a:fontRef idx="minor"/>
      </dsp:style>
    </dsp:sp>
    <dsp:sp modelId="{D1F7ECF5-3441-4B20-8816-10355C0DC59F}">
      <dsp:nvSpPr>
        <dsp:cNvPr id="0" name=""/>
        <dsp:cNvSpPr/>
      </dsp:nvSpPr>
      <dsp:spPr>
        <a:xfrm>
          <a:off x="5128488" y="1655204"/>
          <a:ext cx="1681017" cy="270767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Strategies to integrate PNI into ongoing workplace processes include incorporating storytelling into performance evaluations, using personal stories for team-building activities, and creating forums for sharing experiences.</a:t>
          </a:r>
        </a:p>
      </dsp:txBody>
      <dsp:txXfrm>
        <a:off x="5128488" y="1655204"/>
        <a:ext cx="1681017" cy="2707678"/>
      </dsp:txXfrm>
    </dsp:sp>
    <dsp:sp modelId="{ABED57D8-CC16-4E4A-8FF0-70306E22A1E8}">
      <dsp:nvSpPr>
        <dsp:cNvPr id="0" name=""/>
        <dsp:cNvSpPr/>
      </dsp:nvSpPr>
      <dsp:spPr>
        <a:xfrm>
          <a:off x="7012581" y="1655204"/>
          <a:ext cx="2256398" cy="2707678"/>
        </a:xfrm>
        <a:prstGeom prst="roundRect">
          <a:avLst>
            <a:gd name="adj" fmla="val 5000"/>
          </a:avLst>
        </a:prstGeom>
        <a:solidFill>
          <a:schemeClr val="accent5">
            <a:hueOff val="-5068907"/>
            <a:satOff val="-13064"/>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b="1" i="1" kern="1200" dirty="0"/>
            <a:t>Culture of Learning</a:t>
          </a:r>
        </a:p>
      </dsp:txBody>
      <dsp:txXfrm rot="16200000">
        <a:off x="6128073" y="2539713"/>
        <a:ext cx="2220296" cy="451279"/>
      </dsp:txXfrm>
    </dsp:sp>
    <dsp:sp modelId="{51A34D41-6531-4043-9799-11C8B8626BA5}">
      <dsp:nvSpPr>
        <dsp:cNvPr id="0" name=""/>
        <dsp:cNvSpPr/>
      </dsp:nvSpPr>
      <dsp:spPr>
        <a:xfrm rot="5400000">
          <a:off x="6824783" y="3808578"/>
          <a:ext cx="398160" cy="338459"/>
        </a:xfrm>
        <a:prstGeom prst="flowChartExtract">
          <a:avLst/>
        </a:prstGeom>
        <a:solidFill>
          <a:schemeClr val="lt1">
            <a:hueOff val="0"/>
            <a:satOff val="0"/>
            <a:lumOff val="0"/>
            <a:alphaOff val="0"/>
          </a:schemeClr>
        </a:solidFill>
        <a:ln w="25400" cap="flat" cmpd="sng" algn="ctr">
          <a:solidFill>
            <a:schemeClr val="accent5">
              <a:hueOff val="-4505695"/>
              <a:satOff val="-11613"/>
              <a:lumOff val="-7843"/>
              <a:alphaOff val="0"/>
            </a:schemeClr>
          </a:solidFill>
          <a:prstDash val="solid"/>
        </a:ln>
        <a:effectLst/>
      </dsp:spPr>
      <dsp:style>
        <a:lnRef idx="2">
          <a:scrgbClr r="0" g="0" b="0"/>
        </a:lnRef>
        <a:fillRef idx="1">
          <a:scrgbClr r="0" g="0" b="0"/>
        </a:fillRef>
        <a:effectRef idx="0">
          <a:scrgbClr r="0" g="0" b="0"/>
        </a:effectRef>
        <a:fontRef idx="minor"/>
      </dsp:style>
    </dsp:sp>
    <dsp:sp modelId="{8469C85D-E905-46EE-8979-FAFB75D2ED2C}">
      <dsp:nvSpPr>
        <dsp:cNvPr id="0" name=""/>
        <dsp:cNvSpPr/>
      </dsp:nvSpPr>
      <dsp:spPr>
        <a:xfrm>
          <a:off x="7463861" y="1655204"/>
          <a:ext cx="1681017" cy="270767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Embedding narrative inquiry into existing processes promotes a culture of learning, continuous improvement, and helps ensure insights gained through storytelling are translated into action.</a:t>
          </a:r>
        </a:p>
      </dsp:txBody>
      <dsp:txXfrm>
        <a:off x="7463861" y="1655204"/>
        <a:ext cx="1681017" cy="2707678"/>
      </dsp:txXfrm>
    </dsp:sp>
    <dsp:sp modelId="{AB698593-488E-4C6E-A13E-D0C2B89AA863}">
      <dsp:nvSpPr>
        <dsp:cNvPr id="0" name=""/>
        <dsp:cNvSpPr/>
      </dsp:nvSpPr>
      <dsp:spPr>
        <a:xfrm>
          <a:off x="9347954" y="1655204"/>
          <a:ext cx="2256398" cy="2707678"/>
        </a:xfrm>
        <a:prstGeom prst="roundRect">
          <a:avLst>
            <a:gd name="adj" fmla="val 5000"/>
          </a:avLst>
        </a:prstGeom>
        <a:solidFill>
          <a:schemeClr val="accent5">
            <a:hueOff val="-6758543"/>
            <a:satOff val="-17419"/>
            <a:lumOff val="-11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b="1" i="1" kern="1200" dirty="0"/>
            <a:t>Team Benefits</a:t>
          </a:r>
        </a:p>
      </dsp:txBody>
      <dsp:txXfrm rot="16200000">
        <a:off x="8463445" y="2539713"/>
        <a:ext cx="2220296" cy="451279"/>
      </dsp:txXfrm>
    </dsp:sp>
    <dsp:sp modelId="{EF6C91E1-8046-45A1-A379-831D52649031}">
      <dsp:nvSpPr>
        <dsp:cNvPr id="0" name=""/>
        <dsp:cNvSpPr/>
      </dsp:nvSpPr>
      <dsp:spPr>
        <a:xfrm rot="5400000">
          <a:off x="9160155" y="3808578"/>
          <a:ext cx="398160" cy="338459"/>
        </a:xfrm>
        <a:prstGeom prst="flowChartExtract">
          <a:avLst/>
        </a:prstGeom>
        <a:solidFill>
          <a:schemeClr val="lt1">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sp>
    <dsp:sp modelId="{DF8E2552-11E6-4129-8181-B73177C1BD73}">
      <dsp:nvSpPr>
        <dsp:cNvPr id="0" name=""/>
        <dsp:cNvSpPr/>
      </dsp:nvSpPr>
      <dsp:spPr>
        <a:xfrm>
          <a:off x="9799233" y="1655204"/>
          <a:ext cx="1681017" cy="270767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US" sz="1400" kern="1200" dirty="0"/>
            <a:t>PNI promotes employee engagement, improves team dynamics, and addresses workplace issues by developing listening and negotiating skills, applying learning to promote positive company culture, and leveraging the power of storytelling.</a:t>
          </a:r>
        </a:p>
      </dsp:txBody>
      <dsp:txXfrm>
        <a:off x="9799233" y="1655204"/>
        <a:ext cx="1681017" cy="2707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62915-D271-4B38-A248-C73D5D11B7FC}">
      <dsp:nvSpPr>
        <dsp:cNvPr id="0" name=""/>
        <dsp:cNvSpPr/>
      </dsp:nvSpPr>
      <dsp:spPr>
        <a:xfrm>
          <a:off x="0" y="87520"/>
          <a:ext cx="2192596" cy="131555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E" sz="1800" kern="1200" dirty="0"/>
            <a:t>What was the most challenging part of the situation you experienced?</a:t>
          </a:r>
        </a:p>
      </dsp:txBody>
      <dsp:txXfrm>
        <a:off x="0" y="87520"/>
        <a:ext cx="2192596" cy="1315557"/>
      </dsp:txXfrm>
    </dsp:sp>
    <dsp:sp modelId="{EA21875B-9CB3-479B-89DD-1C9BF11D821B}">
      <dsp:nvSpPr>
        <dsp:cNvPr id="0" name=""/>
        <dsp:cNvSpPr/>
      </dsp:nvSpPr>
      <dsp:spPr>
        <a:xfrm>
          <a:off x="2411855" y="87520"/>
          <a:ext cx="2192596" cy="1315557"/>
        </a:xfrm>
        <a:prstGeom prst="rect">
          <a:avLst/>
        </a:prstGeom>
        <a:solidFill>
          <a:schemeClr val="accent5">
            <a:hueOff val="-3379271"/>
            <a:satOff val="-8710"/>
            <a:lumOff val="-588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E" sz="1800" kern="1200"/>
            <a:t>Can you tell me more about how you felt during that experience?</a:t>
          </a:r>
        </a:p>
      </dsp:txBody>
      <dsp:txXfrm>
        <a:off x="2411855" y="87520"/>
        <a:ext cx="2192596" cy="1315557"/>
      </dsp:txXfrm>
    </dsp:sp>
    <dsp:sp modelId="{D0C5ED3A-1031-4F4D-8192-9F1F9418F955}">
      <dsp:nvSpPr>
        <dsp:cNvPr id="0" name=""/>
        <dsp:cNvSpPr/>
      </dsp:nvSpPr>
      <dsp:spPr>
        <a:xfrm>
          <a:off x="4823711" y="87520"/>
          <a:ext cx="2192596" cy="1315557"/>
        </a:xfrm>
        <a:prstGeom prst="rect">
          <a:avLst/>
        </a:prstGeom>
        <a:solidFill>
          <a:schemeClr val="accent5">
            <a:hueOff val="-6758543"/>
            <a:satOff val="-17419"/>
            <a:lumOff val="-11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IE" sz="1800" kern="1200" dirty="0"/>
            <a:t>What were the main factors that contributed to the outcome?</a:t>
          </a:r>
        </a:p>
      </dsp:txBody>
      <dsp:txXfrm>
        <a:off x="4823711" y="87520"/>
        <a:ext cx="2192596" cy="13155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3" name="Google Shape;1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8" name="Google Shape;14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2" name="Google Shape;16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2" name="Google Shape;17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374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7F7F7F"/>
                </a:solidFill>
                <a:latin typeface="Arial"/>
                <a:ea typeface="Arial"/>
                <a:cs typeface="Arial"/>
                <a:sym typeface="Arial"/>
              </a:rPr>
              <a:t>Using narrative inquiry, Samantha can gain insights into Jacques's perspective and experiences, identify any underlying issues that may be impacting his performance and communication, and develop strategies to address the situation. She can also use narrative inquiry to promote a more inclusive workplace environment by identifying any barriers or biases that may be impacting team members and developing strategies to address them. By fostering a culture of open communication and trust, Samantha can create a workplace environment where all team members feel valued, heard, and supported.</a:t>
            </a:r>
          </a:p>
          <a:p>
            <a:pPr marL="0" lvl="0" indent="0" algn="l" rtl="0">
              <a:lnSpc>
                <a:spcPct val="100000"/>
              </a:lnSpc>
              <a:spcBef>
                <a:spcPts val="0"/>
              </a:spcBef>
              <a:spcAft>
                <a:spcPts val="0"/>
              </a:spcAft>
              <a:buSzPts val="1100"/>
              <a:buNone/>
            </a:pPr>
            <a:endParaRPr dirty="0"/>
          </a:p>
        </p:txBody>
      </p:sp>
      <p:sp>
        <p:nvSpPr>
          <p:cNvPr id="183" name="Google Shape;18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92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dk1"/>
                </a:solidFill>
                <a:latin typeface="Arial"/>
                <a:ea typeface="Arial"/>
                <a:cs typeface="Arial"/>
                <a:sym typeface="Arial"/>
              </a:rPr>
              <a:t>The aim of this activity is to encourage participants to share their stories and experiences and to practice what they have learned about PNI by asking reflective questions and putting it into practice.</a:t>
            </a:r>
          </a:p>
          <a:p>
            <a:pPr marL="0" lvl="0" indent="0" algn="l" rtl="0">
              <a:lnSpc>
                <a:spcPct val="100000"/>
              </a:lnSpc>
              <a:spcBef>
                <a:spcPts val="0"/>
              </a:spcBef>
              <a:spcAft>
                <a:spcPts val="0"/>
              </a:spcAft>
              <a:buSzPts val="1100"/>
              <a:buNone/>
            </a:pPr>
            <a:endParaRPr dirty="0"/>
          </a:p>
        </p:txBody>
      </p:sp>
      <p:sp>
        <p:nvSpPr>
          <p:cNvPr id="197" name="Google Shape;19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7" name="Google Shape;20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8" name="Google Shape;2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0" name="Google Shape;2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4" name="Google Shape;26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4" name="Google Shape;27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0" name="Google Shape;2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4" name="Google Shape;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 in PNI stands for "participatory," which emphasises the active involvement of participants in the research process. This means that participants are not just passive subjects of the research, but are actively engaged in shaping the research questions, sharing their own stories and perspectives, and working together to analyse and interpret the data. The "N" in PNI stands for "narrative," which refers to the personal stories and experiences that are at the heart of this approach. Narrative inquiry involves exploring how individuals construct meaning from their experiences, and how these meanings are shaped by social, cultural, and historical contexts. In PNI, the focus is on the narratives of the participants themselves, rather than on preconceived theories or hypotheses. The most essential part of PNI is narrative. The "I" in PNI stands for "inquiry," which refers to the systematic process of asking questions, gathering data, and analysing the results. In PNI, inquiry is conducted collaboratively, with participants and researchers working together to identify research questions, design the study, collect, and analyse data, and interpret the findings. The goal of PNI is not just to generate new knowledge and insights, but to promote social change by empowering individuals and communities to tell their own stories and contribute to the development of solutions to complex problems."</a:t>
            </a:r>
            <a:endParaRPr lang="en-IE" dirty="0"/>
          </a:p>
        </p:txBody>
      </p:sp>
    </p:spTree>
    <p:extLst>
      <p:ext uri="{BB962C8B-B14F-4D97-AF65-F5344CB8AC3E}">
        <p14:creationId xmlns:p14="http://schemas.microsoft.com/office/powerpoint/2010/main" val="260329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mj-lt"/>
              <a:buAutoNum type="arabicPeriod"/>
            </a:pPr>
            <a:r>
              <a:rPr lang="en-US" dirty="0"/>
              <a:t>Collaborative narrative inquiry: Participants work together to collect and analyze their stories and create collective narratives that reflect their shared experiences and perspectives.</a:t>
            </a:r>
          </a:p>
          <a:p>
            <a:pPr>
              <a:buFont typeface="+mj-lt"/>
              <a:buAutoNum type="arabicPeriod"/>
            </a:pPr>
            <a:r>
              <a:rPr lang="en-US" dirty="0"/>
              <a:t>Digital storytelling: Participants use digital media, such as videos, audio recordings, or photographs, to share their personal stories and experiences.</a:t>
            </a:r>
          </a:p>
          <a:p>
            <a:pPr>
              <a:buFont typeface="+mj-lt"/>
              <a:buAutoNum type="arabicPeriod"/>
            </a:pPr>
            <a:r>
              <a:rPr lang="en-US" dirty="0"/>
              <a:t>Ethnodrama: Participants use theater techniques to explore and share their personal experiences and perspectives, and to create a collective performance that reflects their shared narratives.</a:t>
            </a:r>
          </a:p>
          <a:p>
            <a:pPr>
              <a:buFont typeface="+mj-lt"/>
              <a:buAutoNum type="arabicPeriod"/>
            </a:pPr>
            <a:r>
              <a:rPr lang="en-US" dirty="0"/>
              <a:t>Participatory action research: Participants work collaboratively to identify research questions, design and implement research projects, and analyze and interpret data.</a:t>
            </a:r>
          </a:p>
          <a:p>
            <a:pPr>
              <a:buFont typeface="+mj-lt"/>
              <a:buAutoNum type="arabicPeriod"/>
            </a:pPr>
            <a:r>
              <a:rPr lang="en-US" dirty="0"/>
              <a:t>Oral history: Participants share their personal stories and experiences, often with a focus on historical events or social issues, to document and preserve their collective memory.</a:t>
            </a:r>
          </a:p>
          <a:p>
            <a:pPr>
              <a:buFont typeface="+mj-lt"/>
              <a:buAutoNum type="arabicPeriod"/>
            </a:pPr>
            <a:r>
              <a:rPr lang="en-US" dirty="0"/>
              <a:t>Autobiographical and autoethnographic inquiry: Participants reflect on their own experiences and use personal narratives to explore larger social, cultural, and political issues.</a:t>
            </a:r>
          </a:p>
        </p:txBody>
      </p:sp>
    </p:spTree>
    <p:extLst>
      <p:ext uri="{BB962C8B-B14F-4D97-AF65-F5344CB8AC3E}">
        <p14:creationId xmlns:p14="http://schemas.microsoft.com/office/powerpoint/2010/main" val="28508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3" name="Google Shape;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2" name="Google Shape;10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2"/>
        <p:cNvGrpSpPr/>
        <p:nvPr/>
      </p:nvGrpSpPr>
      <p:grpSpPr>
        <a:xfrm>
          <a:off x="0" y="0"/>
          <a:ext cx="0" cy="0"/>
          <a:chOff x="0" y="0"/>
          <a:chExt cx="0" cy="0"/>
        </a:xfrm>
      </p:grpSpPr>
      <p:grpSp>
        <p:nvGrpSpPr>
          <p:cNvPr id="13" name="Google Shape;13;p28"/>
          <p:cNvGrpSpPr/>
          <p:nvPr/>
        </p:nvGrpSpPr>
        <p:grpSpPr>
          <a:xfrm>
            <a:off x="6008723" y="-761325"/>
            <a:ext cx="7503317" cy="7296245"/>
            <a:chOff x="6008723" y="-761325"/>
            <a:chExt cx="7503317" cy="7296245"/>
          </a:xfrm>
        </p:grpSpPr>
        <p:sp>
          <p:nvSpPr>
            <p:cNvPr id="14" name="Google Shape;14;p28"/>
            <p:cNvSpPr/>
            <p:nvPr/>
          </p:nvSpPr>
          <p:spPr>
            <a:xfrm rot="-869682" flipH="1">
              <a:off x="6651742" y="-77617"/>
              <a:ext cx="6217278" cy="5928830"/>
            </a:xfrm>
            <a:custGeom>
              <a:avLst/>
              <a:gdLst/>
              <a:ahLst/>
              <a:cxnLst/>
              <a:rect l="l" t="t" r="r" b="b"/>
              <a:pathLst>
                <a:path w="6217278" h="5928830" extrusionOk="0">
                  <a:moveTo>
                    <a:pt x="0" y="743403"/>
                  </a:moveTo>
                  <a:lnTo>
                    <a:pt x="1340530" y="5928830"/>
                  </a:lnTo>
                  <a:lnTo>
                    <a:pt x="3696999" y="5921613"/>
                  </a:lnTo>
                  <a:cubicBezTo>
                    <a:pt x="6086149" y="5921613"/>
                    <a:pt x="6201396" y="3940180"/>
                    <a:pt x="6215910" y="2954158"/>
                  </a:cubicBezTo>
                  <a:cubicBezTo>
                    <a:pt x="6230424" y="1968137"/>
                    <a:pt x="6173236" y="5486"/>
                    <a:pt x="3784086" y="5486"/>
                  </a:cubicBezTo>
                  <a:lnTo>
                    <a:pt x="2875623" y="0"/>
                  </a:lnTo>
                  <a:close/>
                </a:path>
              </a:pathLst>
            </a:cu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 name="Google Shape;15;p28"/>
            <p:cNvSpPr/>
            <p:nvPr/>
          </p:nvSpPr>
          <p:spPr>
            <a:xfrm flipH="1">
              <a:off x="9857988" y="1210873"/>
              <a:ext cx="1613824" cy="1590432"/>
            </a:xfrm>
            <a:prstGeom prst="ellipse">
              <a:avLst/>
            </a:pr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16"/>
        <p:cNvGrpSpPr/>
        <p:nvPr/>
      </p:nvGrpSpPr>
      <p:grpSpPr>
        <a:xfrm>
          <a:off x="0" y="0"/>
          <a:ext cx="0" cy="0"/>
          <a:chOff x="0" y="0"/>
          <a:chExt cx="0" cy="0"/>
        </a:xfrm>
      </p:grpSpPr>
      <p:sp>
        <p:nvSpPr>
          <p:cNvPr id="17" name="Google Shape;17;p31"/>
          <p:cNvSpPr/>
          <p:nvPr/>
        </p:nvSpPr>
        <p:spPr>
          <a:xfrm flipH="1">
            <a:off x="3548735" y="-48995"/>
            <a:ext cx="8653246" cy="6922681"/>
          </a:xfrm>
          <a:custGeom>
            <a:avLst/>
            <a:gdLst/>
            <a:ahLst/>
            <a:cxnLst/>
            <a:rect l="l" t="t" r="r" b="b"/>
            <a:pathLst>
              <a:path w="8653246" h="6922681" extrusionOk="0">
                <a:moveTo>
                  <a:pt x="0" y="0"/>
                </a:moveTo>
                <a:lnTo>
                  <a:pt x="6220054" y="43543"/>
                </a:lnTo>
                <a:cubicBezTo>
                  <a:pt x="8609204" y="43543"/>
                  <a:pt x="8666392" y="2318446"/>
                  <a:pt x="8651878" y="3461341"/>
                </a:cubicBezTo>
                <a:cubicBezTo>
                  <a:pt x="8637364" y="4604236"/>
                  <a:pt x="8522117" y="6900911"/>
                  <a:pt x="6132967" y="6900911"/>
                </a:cubicBezTo>
                <a:lnTo>
                  <a:pt x="0" y="6922681"/>
                </a:lnTo>
                <a:lnTo>
                  <a:pt x="0" y="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8"/>
        <p:cNvGrpSpPr/>
        <p:nvPr/>
      </p:nvGrpSpPr>
      <p:grpSpPr>
        <a:xfrm>
          <a:off x="0" y="0"/>
          <a:ext cx="0" cy="0"/>
          <a:chOff x="0" y="0"/>
          <a:chExt cx="0" cy="0"/>
        </a:xfrm>
      </p:grpSpPr>
      <p:grpSp>
        <p:nvGrpSpPr>
          <p:cNvPr id="19" name="Google Shape;19;p29"/>
          <p:cNvGrpSpPr/>
          <p:nvPr/>
        </p:nvGrpSpPr>
        <p:grpSpPr>
          <a:xfrm>
            <a:off x="-1386481" y="-1529118"/>
            <a:ext cx="4744208" cy="7643222"/>
            <a:chOff x="-1386481" y="-1529118"/>
            <a:chExt cx="4744208" cy="7643222"/>
          </a:xfrm>
        </p:grpSpPr>
        <p:sp>
          <p:nvSpPr>
            <p:cNvPr id="20" name="Google Shape;20;p29"/>
            <p:cNvSpPr/>
            <p:nvPr/>
          </p:nvSpPr>
          <p:spPr>
            <a:xfrm rot="2723973" flipH="1">
              <a:off x="-329632" y="-1198579"/>
              <a:ext cx="2630510" cy="4068945"/>
            </a:xfrm>
            <a:custGeom>
              <a:avLst/>
              <a:gdLst/>
              <a:ahLst/>
              <a:cxnLst/>
              <a:rect l="l" t="t" r="r" b="b"/>
              <a:pathLst>
                <a:path w="2630510" h="4068945" extrusionOk="0">
                  <a:moveTo>
                    <a:pt x="2630510" y="2151415"/>
                  </a:moveTo>
                  <a:lnTo>
                    <a:pt x="508892" y="0"/>
                  </a:lnTo>
                  <a:lnTo>
                    <a:pt x="406354" y="10336"/>
                  </a:lnTo>
                  <a:cubicBezTo>
                    <a:pt x="174448" y="57791"/>
                    <a:pt x="0" y="262982"/>
                    <a:pt x="0" y="508916"/>
                  </a:cubicBezTo>
                  <a:lnTo>
                    <a:pt x="0" y="3560026"/>
                  </a:lnTo>
                  <a:cubicBezTo>
                    <a:pt x="0" y="3841094"/>
                    <a:pt x="227851" y="4068945"/>
                    <a:pt x="508919" y="4068945"/>
                  </a:cubicBezTo>
                  <a:lnTo>
                    <a:pt x="686048" y="4068945"/>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1" name="Google Shape;21;p29"/>
            <p:cNvSpPr/>
            <p:nvPr/>
          </p:nvSpPr>
          <p:spPr>
            <a:xfrm rot="2678075" flipH="1">
              <a:off x="-648329" y="4014929"/>
              <a:ext cx="1757091" cy="1731623"/>
            </a:xfrm>
            <a:custGeom>
              <a:avLst/>
              <a:gdLst/>
              <a:ahLst/>
              <a:cxnLst/>
              <a:rect l="l" t="t" r="r" b="b"/>
              <a:pathLst>
                <a:path w="1757091" h="1731623" extrusionOk="0">
                  <a:moveTo>
                    <a:pt x="1672559" y="84532"/>
                  </a:moveTo>
                  <a:cubicBezTo>
                    <a:pt x="1620331" y="32304"/>
                    <a:pt x="1548178" y="0"/>
                    <a:pt x="1468481" y="0"/>
                  </a:cubicBezTo>
                  <a:lnTo>
                    <a:pt x="288610" y="0"/>
                  </a:lnTo>
                  <a:cubicBezTo>
                    <a:pt x="129215" y="0"/>
                    <a:pt x="0" y="129215"/>
                    <a:pt x="0" y="288610"/>
                  </a:cubicBezTo>
                  <a:lnTo>
                    <a:pt x="0" y="1443013"/>
                  </a:lnTo>
                  <a:cubicBezTo>
                    <a:pt x="0" y="1602408"/>
                    <a:pt x="129215" y="1731623"/>
                    <a:pt x="288610" y="1731623"/>
                  </a:cubicBezTo>
                  <a:lnTo>
                    <a:pt x="406695" y="1731623"/>
                  </a:lnTo>
                  <a:lnTo>
                    <a:pt x="1757091" y="363891"/>
                  </a:lnTo>
                  <a:lnTo>
                    <a:pt x="1757091" y="288610"/>
                  </a:lnTo>
                  <a:cubicBezTo>
                    <a:pt x="1757091" y="208913"/>
                    <a:pt x="1724787" y="136760"/>
                    <a:pt x="1672559" y="84532"/>
                  </a:cubicBez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22"/>
        <p:cNvGrpSpPr/>
        <p:nvPr/>
      </p:nvGrpSpPr>
      <p:grpSpPr>
        <a:xfrm>
          <a:off x="0" y="0"/>
          <a:ext cx="0" cy="0"/>
          <a:chOff x="0" y="0"/>
          <a:chExt cx="0" cy="0"/>
        </a:xfrm>
      </p:grpSpPr>
      <p:sp>
        <p:nvSpPr>
          <p:cNvPr id="23" name="Google Shape;23;p35"/>
          <p:cNvSpPr/>
          <p:nvPr/>
        </p:nvSpPr>
        <p:spPr>
          <a:xfrm flipH="1">
            <a:off x="-2853" y="-26705"/>
            <a:ext cx="5556261" cy="6313205"/>
          </a:xfrm>
          <a:custGeom>
            <a:avLst/>
            <a:gdLst/>
            <a:ahLst/>
            <a:cxnLst/>
            <a:rect l="l" t="t" r="r" b="b"/>
            <a:pathLst>
              <a:path w="4318511" h="11665037" extrusionOk="0">
                <a:moveTo>
                  <a:pt x="1866503" y="4647315"/>
                </a:moveTo>
                <a:cubicBezTo>
                  <a:pt x="2267084" y="7354071"/>
                  <a:pt x="1446550" y="7466263"/>
                  <a:pt x="2498297" y="10965193"/>
                </a:cubicBezTo>
                <a:cubicBezTo>
                  <a:pt x="3283243" y="12543742"/>
                  <a:pt x="3926601" y="10879659"/>
                  <a:pt x="4318511" y="11424380"/>
                </a:cubicBezTo>
                <a:cubicBezTo>
                  <a:pt x="4318511" y="7370945"/>
                  <a:pt x="4318510" y="4122913"/>
                  <a:pt x="4318510" y="69478"/>
                </a:cubicBezTo>
                <a:lnTo>
                  <a:pt x="16214" y="0"/>
                </a:lnTo>
                <a:cubicBezTo>
                  <a:pt x="-169670" y="4819749"/>
                  <a:pt x="1292325" y="1084676"/>
                  <a:pt x="1866503" y="4647315"/>
                </a:cubicBezTo>
                <a:close/>
              </a:path>
            </a:pathLst>
          </a:cu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4"/>
        <p:cNvGrpSpPr/>
        <p:nvPr/>
      </p:nvGrpSpPr>
      <p:grpSpPr>
        <a:xfrm>
          <a:off x="0" y="0"/>
          <a:ext cx="0" cy="0"/>
          <a:chOff x="0" y="0"/>
          <a:chExt cx="0" cy="0"/>
        </a:xfrm>
      </p:grpSpPr>
      <p:sp>
        <p:nvSpPr>
          <p:cNvPr id="25" name="Google Shape;25;p26"/>
          <p:cNvSpPr/>
          <p:nvPr/>
        </p:nvSpPr>
        <p:spPr>
          <a:xfrm rot="10800000">
            <a:off x="2050" y="-1"/>
            <a:ext cx="7663851" cy="6858001"/>
          </a:xfrm>
          <a:custGeom>
            <a:avLst/>
            <a:gdLst/>
            <a:ahLst/>
            <a:cxnLst/>
            <a:rect l="l" t="t" r="r" b="b"/>
            <a:pathLst>
              <a:path w="7663851" h="6858001" extrusionOk="0">
                <a:moveTo>
                  <a:pt x="7663851" y="6858001"/>
                </a:moveTo>
                <a:lnTo>
                  <a:pt x="2260706" y="6858001"/>
                </a:lnTo>
                <a:lnTo>
                  <a:pt x="2244528" y="6845485"/>
                </a:lnTo>
                <a:cubicBezTo>
                  <a:pt x="873738" y="5731804"/>
                  <a:pt x="0" y="4046395"/>
                  <a:pt x="0" y="2160088"/>
                </a:cubicBezTo>
                <a:cubicBezTo>
                  <a:pt x="0" y="1426523"/>
                  <a:pt x="132139" y="723343"/>
                  <a:pt x="374264" y="72353"/>
                </a:cubicBezTo>
                <a:lnTo>
                  <a:pt x="403242" y="0"/>
                </a:lnTo>
                <a:lnTo>
                  <a:pt x="3700095" y="0"/>
                </a:lnTo>
                <a:lnTo>
                  <a:pt x="3731079" y="74987"/>
                </a:lnTo>
                <a:cubicBezTo>
                  <a:pt x="4438175" y="1693055"/>
                  <a:pt x="5839238" y="2947935"/>
                  <a:pt x="7565373" y="3476469"/>
                </a:cubicBezTo>
                <a:lnTo>
                  <a:pt x="7663851" y="3503999"/>
                </a:lnTo>
                <a:close/>
              </a:path>
            </a:pathLst>
          </a:cu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lank" preserve="1">
  <p:cSld name="4_Blank">
    <p:spTree>
      <p:nvGrpSpPr>
        <p:cNvPr id="1" name="Shape 24"/>
        <p:cNvGrpSpPr/>
        <p:nvPr/>
      </p:nvGrpSpPr>
      <p:grpSpPr>
        <a:xfrm>
          <a:off x="0" y="0"/>
          <a:ext cx="0" cy="0"/>
          <a:chOff x="0" y="0"/>
          <a:chExt cx="0" cy="0"/>
        </a:xfrm>
      </p:grpSpPr>
      <p:pic>
        <p:nvPicPr>
          <p:cNvPr id="3" name="Picture 2" descr="People meeting in conference room">
            <a:extLst>
              <a:ext uri="{FF2B5EF4-FFF2-40B4-BE49-F238E27FC236}">
                <a16:creationId xmlns:a16="http://schemas.microsoft.com/office/drawing/2014/main" id="{7FC55920-674A-5DD0-088C-87E9129A068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5" name="Google Shape;25;p26"/>
          <p:cNvSpPr/>
          <p:nvPr/>
        </p:nvSpPr>
        <p:spPr>
          <a:xfrm rot="10800000">
            <a:off x="2050" y="-1"/>
            <a:ext cx="7663851" cy="6858001"/>
          </a:xfrm>
          <a:custGeom>
            <a:avLst/>
            <a:gdLst/>
            <a:ahLst/>
            <a:cxnLst/>
            <a:rect l="l" t="t" r="r" b="b"/>
            <a:pathLst>
              <a:path w="7663851" h="6858001" extrusionOk="0">
                <a:moveTo>
                  <a:pt x="7663851" y="6858001"/>
                </a:moveTo>
                <a:lnTo>
                  <a:pt x="2260706" y="6858001"/>
                </a:lnTo>
                <a:lnTo>
                  <a:pt x="2244528" y="6845485"/>
                </a:lnTo>
                <a:cubicBezTo>
                  <a:pt x="873738" y="5731804"/>
                  <a:pt x="0" y="4046395"/>
                  <a:pt x="0" y="2160088"/>
                </a:cubicBezTo>
                <a:cubicBezTo>
                  <a:pt x="0" y="1426523"/>
                  <a:pt x="132139" y="723343"/>
                  <a:pt x="374264" y="72353"/>
                </a:cubicBezTo>
                <a:lnTo>
                  <a:pt x="403242" y="0"/>
                </a:lnTo>
                <a:lnTo>
                  <a:pt x="3700095" y="0"/>
                </a:lnTo>
                <a:lnTo>
                  <a:pt x="3731079" y="74987"/>
                </a:lnTo>
                <a:cubicBezTo>
                  <a:pt x="4438175" y="1693055"/>
                  <a:pt x="5839238" y="2947935"/>
                  <a:pt x="7565373" y="3476469"/>
                </a:cubicBezTo>
                <a:lnTo>
                  <a:pt x="7663851" y="3503999"/>
                </a:lnTo>
                <a:close/>
              </a:path>
            </a:pathLst>
          </a:cu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0900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6.jpeg"/><Relationship Id="rId7" Type="http://schemas.openxmlformats.org/officeDocument/2006/relationships/diagramLayout" Target="../diagrams/layout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7.pn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workingwithstories.org/aboutpni.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1.jpeg"/><Relationship Id="rId4" Type="http://schemas.openxmlformats.org/officeDocument/2006/relationships/diagramLayout" Target="../diagrams/layout2.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grpSp>
        <p:nvGrpSpPr>
          <p:cNvPr id="30" name="Google Shape;30;p1"/>
          <p:cNvGrpSpPr/>
          <p:nvPr/>
        </p:nvGrpSpPr>
        <p:grpSpPr>
          <a:xfrm>
            <a:off x="0" y="-1425085"/>
            <a:ext cx="12192000" cy="8294177"/>
            <a:chOff x="0" y="-1425085"/>
            <a:chExt cx="12192000" cy="8294177"/>
          </a:xfrm>
        </p:grpSpPr>
        <p:sp>
          <p:nvSpPr>
            <p:cNvPr id="31" name="Google Shape;31;p1"/>
            <p:cNvSpPr/>
            <p:nvPr/>
          </p:nvSpPr>
          <p:spPr>
            <a:xfrm>
              <a:off x="0" y="-1425085"/>
              <a:ext cx="12192000" cy="6858000"/>
            </a:xfrm>
            <a:custGeom>
              <a:avLst/>
              <a:gdLst/>
              <a:ahLst/>
              <a:cxnLst/>
              <a:rect l="l" t="t" r="r" b="b"/>
              <a:pathLst>
                <a:path w="12192000" h="6733015" extrusionOk="0">
                  <a:moveTo>
                    <a:pt x="0" y="0"/>
                  </a:moveTo>
                  <a:lnTo>
                    <a:pt x="12192000" y="0"/>
                  </a:lnTo>
                  <a:lnTo>
                    <a:pt x="12192000" y="2397890"/>
                  </a:lnTo>
                  <a:lnTo>
                    <a:pt x="12165741" y="2467096"/>
                  </a:lnTo>
                  <a:cubicBezTo>
                    <a:pt x="11231517" y="4693115"/>
                    <a:pt x="8320606" y="6066837"/>
                    <a:pt x="5937537" y="6070335"/>
                  </a:cubicBezTo>
                  <a:cubicBezTo>
                    <a:pt x="3371155" y="6074102"/>
                    <a:pt x="317205" y="3962359"/>
                    <a:pt x="63269" y="6733015"/>
                  </a:cubicBezTo>
                  <a:lnTo>
                    <a:pt x="0" y="6019148"/>
                  </a:lnTo>
                  <a:lnTo>
                    <a:pt x="0" y="0"/>
                  </a:lnTo>
                  <a:close/>
                </a:path>
              </a:pathLst>
            </a:custGeom>
            <a:solidFill>
              <a:srgbClr val="DDEAF6">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2" name="Google Shape;32;p1"/>
            <p:cNvSpPr/>
            <p:nvPr/>
          </p:nvSpPr>
          <p:spPr>
            <a:xfrm>
              <a:off x="0" y="4484079"/>
              <a:ext cx="2299000" cy="2385013"/>
            </a:xfrm>
            <a:custGeom>
              <a:avLst/>
              <a:gdLst/>
              <a:ahLst/>
              <a:cxnLst/>
              <a:rect l="l" t="t" r="r" b="b"/>
              <a:pathLst>
                <a:path w="2299000" h="2385013" extrusionOk="0">
                  <a:moveTo>
                    <a:pt x="529465" y="0"/>
                  </a:moveTo>
                  <a:cubicBezTo>
                    <a:pt x="1506752" y="0"/>
                    <a:pt x="2299000" y="732180"/>
                    <a:pt x="2299000" y="1635370"/>
                  </a:cubicBezTo>
                  <a:cubicBezTo>
                    <a:pt x="2299000" y="1861168"/>
                    <a:pt x="2249485" y="2076277"/>
                    <a:pt x="2159941" y="2271930"/>
                  </a:cubicBezTo>
                  <a:lnTo>
                    <a:pt x="2100997" y="2385013"/>
                  </a:lnTo>
                  <a:lnTo>
                    <a:pt x="0" y="2385013"/>
                  </a:lnTo>
                  <a:lnTo>
                    <a:pt x="0" y="74626"/>
                  </a:lnTo>
                  <a:lnTo>
                    <a:pt x="3260" y="73523"/>
                  </a:lnTo>
                  <a:cubicBezTo>
                    <a:pt x="169488" y="25741"/>
                    <a:pt x="346224" y="0"/>
                    <a:pt x="529465" y="0"/>
                  </a:cubicBezTo>
                  <a:close/>
                </a:path>
              </a:pathLst>
            </a:custGeom>
            <a:solidFill>
              <a:srgbClr val="B4DE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3" name="Google Shape;33;p1"/>
            <p:cNvSpPr/>
            <p:nvPr/>
          </p:nvSpPr>
          <p:spPr>
            <a:xfrm>
              <a:off x="10422465" y="1"/>
              <a:ext cx="1769535" cy="2483083"/>
            </a:xfrm>
            <a:custGeom>
              <a:avLst/>
              <a:gdLst/>
              <a:ahLst/>
              <a:cxnLst/>
              <a:rect l="l" t="t" r="r" b="b"/>
              <a:pathLst>
                <a:path w="1769535" h="2483083" extrusionOk="0">
                  <a:moveTo>
                    <a:pt x="258404" y="0"/>
                  </a:moveTo>
                  <a:lnTo>
                    <a:pt x="1769535" y="0"/>
                  </a:lnTo>
                  <a:lnTo>
                    <a:pt x="1769535" y="2483083"/>
                  </a:lnTo>
                  <a:cubicBezTo>
                    <a:pt x="792248" y="2483083"/>
                    <a:pt x="0" y="1750903"/>
                    <a:pt x="0" y="847713"/>
                  </a:cubicBezTo>
                  <a:cubicBezTo>
                    <a:pt x="0" y="565466"/>
                    <a:pt x="77368" y="299920"/>
                    <a:pt x="213573" y="68199"/>
                  </a:cubicBezTo>
                  <a:close/>
                </a:path>
              </a:pathLst>
            </a:cu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
        <p:nvSpPr>
          <p:cNvPr id="34" name="Google Shape;34;p1"/>
          <p:cNvSpPr txBox="1"/>
          <p:nvPr/>
        </p:nvSpPr>
        <p:spPr>
          <a:xfrm>
            <a:off x="1333500" y="624040"/>
            <a:ext cx="7153275" cy="30621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dk1"/>
                </a:solidFill>
                <a:latin typeface="Arial"/>
                <a:ea typeface="Arial"/>
                <a:cs typeface="Arial"/>
                <a:sym typeface="Arial"/>
              </a:rPr>
              <a:t>Module 4:</a:t>
            </a:r>
          </a:p>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dk1"/>
                </a:solidFill>
                <a:latin typeface="Arial"/>
                <a:ea typeface="Arial"/>
                <a:cs typeface="Arial"/>
                <a:sym typeface="Arial"/>
              </a:rPr>
              <a:t>Participatory Narrative Inquiry (PNI)</a:t>
            </a:r>
            <a:endParaRPr sz="6000" b="1" i="0" u="none" strike="noStrike" cap="none" dirty="0">
              <a:solidFill>
                <a:schemeClr val="dk1"/>
              </a:solidFill>
              <a:latin typeface="Arial"/>
              <a:ea typeface="Arial"/>
              <a:cs typeface="Arial"/>
              <a:sym typeface="Arial"/>
            </a:endParaRPr>
          </a:p>
        </p:txBody>
      </p:sp>
      <p:pic>
        <p:nvPicPr>
          <p:cNvPr id="35" name="Google Shape;35;p1"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01075" y="3686175"/>
            <a:ext cx="3333750" cy="3333750"/>
          </a:xfrm>
          <a:prstGeom prst="rect">
            <a:avLst/>
          </a:prstGeom>
          <a:noFill/>
          <a:ln>
            <a:noFill/>
          </a:ln>
        </p:spPr>
      </p:pic>
      <p:pic>
        <p:nvPicPr>
          <p:cNvPr id="36" name="Google Shape;36;p1"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0075" y="6076743"/>
            <a:ext cx="1562100" cy="3277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5A5C32D-5126-8BD1-0904-E4D562F6A197}"/>
              </a:ext>
            </a:extLst>
          </p:cNvPr>
          <p:cNvGraphicFramePr/>
          <p:nvPr>
            <p:extLst>
              <p:ext uri="{D42A27DB-BD31-4B8C-83A1-F6EECF244321}">
                <p14:modId xmlns:p14="http://schemas.microsoft.com/office/powerpoint/2010/main" val="2292762239"/>
              </p:ext>
            </p:extLst>
          </p:nvPr>
        </p:nvGraphicFramePr>
        <p:xfrm>
          <a:off x="203200" y="914401"/>
          <a:ext cx="11610816" cy="6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oogle Shape;78;p6" descr="Text&#10;&#10;Description automatically generated">
            <a:extLst>
              <a:ext uri="{FF2B5EF4-FFF2-40B4-BE49-F238E27FC236}">
                <a16:creationId xmlns:a16="http://schemas.microsoft.com/office/drawing/2014/main" id="{BCE7C176-D27C-8DE1-E054-AA038321F941}"/>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4041" y="6452367"/>
            <a:ext cx="1562100" cy="327721"/>
          </a:xfrm>
          <a:prstGeom prst="rect">
            <a:avLst/>
          </a:prstGeom>
          <a:noFill/>
          <a:ln>
            <a:noFill/>
          </a:ln>
        </p:spPr>
      </p:pic>
      <p:pic>
        <p:nvPicPr>
          <p:cNvPr id="3" name="Google Shape;79;p6" descr="Logo&#10;&#10;Description automatically generated">
            <a:extLst>
              <a:ext uri="{FF2B5EF4-FFF2-40B4-BE49-F238E27FC236}">
                <a16:creationId xmlns:a16="http://schemas.microsoft.com/office/drawing/2014/main" id="{86AC299C-120A-76ED-7495-51D7BCCD1E1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780172" y="-66411"/>
            <a:ext cx="1250519" cy="1250519"/>
          </a:xfrm>
          <a:prstGeom prst="rect">
            <a:avLst/>
          </a:prstGeom>
          <a:noFill/>
          <a:ln>
            <a:noFill/>
          </a:ln>
        </p:spPr>
      </p:pic>
      <p:sp>
        <p:nvSpPr>
          <p:cNvPr id="5" name="Google Shape;76;p6">
            <a:extLst>
              <a:ext uri="{FF2B5EF4-FFF2-40B4-BE49-F238E27FC236}">
                <a16:creationId xmlns:a16="http://schemas.microsoft.com/office/drawing/2014/main" id="{3F94DB58-6E3B-C988-F6FD-500FA94674C5}"/>
              </a:ext>
            </a:extLst>
          </p:cNvPr>
          <p:cNvSpPr txBox="1"/>
          <p:nvPr/>
        </p:nvSpPr>
        <p:spPr>
          <a:xfrm>
            <a:off x="4461034" y="1407491"/>
            <a:ext cx="7527766"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a:solidFill>
                  <a:srgbClr val="3F3F3F"/>
                </a:solidFill>
                <a:latin typeface="Arial"/>
                <a:ea typeface="Arial"/>
                <a:cs typeface="Arial"/>
                <a:sym typeface="Arial"/>
              </a:rPr>
              <a:t>Using PNI in the Workplace</a:t>
            </a:r>
            <a:endParaRPr sz="4400" b="1" i="0" u="none" strike="noStrike" cap="none" dirty="0">
              <a:solidFill>
                <a:srgbClr val="000000"/>
              </a:solidFill>
              <a:latin typeface="Arial"/>
              <a:ea typeface="Arial"/>
              <a:cs typeface="Arial"/>
              <a:sym typeface="Arial"/>
            </a:endParaRPr>
          </a:p>
        </p:txBody>
      </p:sp>
      <p:cxnSp>
        <p:nvCxnSpPr>
          <p:cNvPr id="6" name="Google Shape;77;p6">
            <a:extLst>
              <a:ext uri="{FF2B5EF4-FFF2-40B4-BE49-F238E27FC236}">
                <a16:creationId xmlns:a16="http://schemas.microsoft.com/office/drawing/2014/main" id="{FCDAEF5B-A169-B955-BB16-3941A2177592}"/>
              </a:ext>
            </a:extLst>
          </p:cNvPr>
          <p:cNvCxnSpPr/>
          <p:nvPr/>
        </p:nvCxnSpPr>
        <p:spPr>
          <a:xfrm>
            <a:off x="10158016" y="2237762"/>
            <a:ext cx="1656000" cy="0"/>
          </a:xfrm>
          <a:prstGeom prst="straightConnector1">
            <a:avLst/>
          </a:prstGeom>
          <a:ln w="28575">
            <a:headEnd type="none" w="sm" len="sm"/>
            <a:tailEnd type="none"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5722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p6">
            <a:extLst>
              <a:ext uri="{FF2B5EF4-FFF2-40B4-BE49-F238E27FC236}">
                <a16:creationId xmlns:a16="http://schemas.microsoft.com/office/drawing/2014/main" id="{DDEF0551-E416-A5A0-4295-BAB041ED7A20}"/>
              </a:ext>
            </a:extLst>
          </p:cNvPr>
          <p:cNvSpPr txBox="1"/>
          <p:nvPr/>
        </p:nvSpPr>
        <p:spPr>
          <a:xfrm>
            <a:off x="303350" y="2624624"/>
            <a:ext cx="6182100" cy="3522942"/>
          </a:xfrm>
          <a:prstGeom prst="rect">
            <a:avLst/>
          </a:prstGeom>
          <a:noFill/>
          <a:ln>
            <a:noFill/>
          </a:ln>
        </p:spPr>
        <p:txBody>
          <a:bodyPr spcFirstLastPara="1" wrap="square" lIns="91425" tIns="45700" rIns="91425" bIns="45700" anchor="t" anchorCtr="0">
            <a:noAutofit/>
          </a:bodyPr>
          <a:lstStyle/>
          <a:p>
            <a:pPr marL="342900" indent="-342900" algn="just">
              <a:lnSpc>
                <a:spcPct val="114000"/>
              </a:lnSpc>
              <a:spcBef>
                <a:spcPts val="200"/>
              </a:spcBef>
              <a:spcAft>
                <a:spcPts val="600"/>
              </a:spcAft>
              <a:buClr>
                <a:schemeClr val="accent2"/>
              </a:buClr>
              <a:buFont typeface="Wingdings" panose="05000000000000000000" pitchFamily="2" charset="2"/>
              <a:buChar char=""/>
              <a:tabLst>
                <a:tab pos="3391535" algn="l"/>
              </a:tabLst>
            </a:pPr>
            <a:r>
              <a:rPr lang="en-US" sz="1800" dirty="0">
                <a:solidFill>
                  <a:srgbClr val="000000"/>
                </a:solidFill>
                <a:effectLst/>
                <a:latin typeface="Arial" panose="020B0604020202020204" pitchFamily="34" charset="0"/>
                <a:ea typeface="Times New Roman" panose="02020603050405020304" pitchFamily="18" charset="0"/>
              </a:rPr>
              <a:t>Participatory narrative inquiry can address workplace issues like diversity, change, and engagement.</a:t>
            </a:r>
          </a:p>
          <a:p>
            <a:pPr marL="342900" indent="-342900" algn="just">
              <a:lnSpc>
                <a:spcPct val="114000"/>
              </a:lnSpc>
              <a:spcBef>
                <a:spcPts val="200"/>
              </a:spcBef>
              <a:spcAft>
                <a:spcPts val="600"/>
              </a:spcAft>
              <a:buClr>
                <a:schemeClr val="accent2"/>
              </a:buClr>
              <a:buFont typeface="Wingdings" panose="05000000000000000000" pitchFamily="2" charset="2"/>
              <a:buChar char=""/>
              <a:tabLst>
                <a:tab pos="3391535" algn="l"/>
              </a:tabLst>
            </a:pPr>
            <a:r>
              <a:rPr lang="en-US" sz="1800" dirty="0">
                <a:solidFill>
                  <a:srgbClr val="000000"/>
                </a:solidFill>
                <a:effectLst/>
                <a:latin typeface="Arial" panose="020B0604020202020204" pitchFamily="34" charset="0"/>
                <a:ea typeface="Times New Roman" panose="02020603050405020304" pitchFamily="18" charset="0"/>
              </a:rPr>
              <a:t>Employees can gain insight, identify patterns, and develop strategies by sharing stories and engaging in dialogue.</a:t>
            </a:r>
          </a:p>
          <a:p>
            <a:pPr marL="342900" indent="-342900" algn="just">
              <a:lnSpc>
                <a:spcPct val="114000"/>
              </a:lnSpc>
              <a:spcBef>
                <a:spcPts val="200"/>
              </a:spcBef>
              <a:spcAft>
                <a:spcPts val="600"/>
              </a:spcAft>
              <a:buClr>
                <a:schemeClr val="accent2"/>
              </a:buClr>
              <a:buFont typeface="Wingdings" panose="05000000000000000000" pitchFamily="2" charset="2"/>
              <a:buChar char=""/>
              <a:tabLst>
                <a:tab pos="3391535" algn="l"/>
              </a:tabLst>
            </a:pPr>
            <a:r>
              <a:rPr lang="en-US" sz="1800" dirty="0">
                <a:solidFill>
                  <a:srgbClr val="000000"/>
                </a:solidFill>
                <a:effectLst/>
                <a:latin typeface="Arial" panose="020B0604020202020204" pitchFamily="34" charset="0"/>
                <a:ea typeface="Times New Roman" panose="02020603050405020304" pitchFamily="18" charset="0"/>
              </a:rPr>
              <a:t>Participatory narrative inquiry promotes ownership and agency over workplace issues by involving employees in generating knowledge and insight.</a:t>
            </a:r>
          </a:p>
        </p:txBody>
      </p:sp>
      <p:sp>
        <p:nvSpPr>
          <p:cNvPr id="3" name="Google Shape;76;p6">
            <a:extLst>
              <a:ext uri="{FF2B5EF4-FFF2-40B4-BE49-F238E27FC236}">
                <a16:creationId xmlns:a16="http://schemas.microsoft.com/office/drawing/2014/main" id="{C4FB459A-1FE7-540C-ACCA-12C13C82760C}"/>
              </a:ext>
            </a:extLst>
          </p:cNvPr>
          <p:cNvSpPr txBox="1"/>
          <p:nvPr/>
        </p:nvSpPr>
        <p:spPr>
          <a:xfrm>
            <a:off x="205700" y="1118075"/>
            <a:ext cx="668826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dirty="0">
                <a:solidFill>
                  <a:srgbClr val="3F3F3F"/>
                </a:solidFill>
              </a:rPr>
              <a:t>Addressing Workplace Issues</a:t>
            </a:r>
            <a:endParaRPr sz="4400" b="1" i="0" u="none" strike="noStrike" cap="none" dirty="0">
              <a:solidFill>
                <a:srgbClr val="000000"/>
              </a:solidFill>
              <a:latin typeface="Arial"/>
              <a:ea typeface="Arial"/>
              <a:cs typeface="Arial"/>
              <a:sym typeface="Arial"/>
            </a:endParaRPr>
          </a:p>
        </p:txBody>
      </p:sp>
      <p:cxnSp>
        <p:nvCxnSpPr>
          <p:cNvPr id="4" name="Google Shape;77;p6">
            <a:extLst>
              <a:ext uri="{FF2B5EF4-FFF2-40B4-BE49-F238E27FC236}">
                <a16:creationId xmlns:a16="http://schemas.microsoft.com/office/drawing/2014/main" id="{58940C7F-29A8-1D65-8924-B79048DF4FDB}"/>
              </a:ext>
            </a:extLst>
          </p:cNvPr>
          <p:cNvCxnSpPr/>
          <p:nvPr/>
        </p:nvCxnSpPr>
        <p:spPr>
          <a:xfrm>
            <a:off x="333116" y="2538899"/>
            <a:ext cx="1255800" cy="0"/>
          </a:xfrm>
          <a:prstGeom prst="straightConnector1">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pic>
        <p:nvPicPr>
          <p:cNvPr id="6" name="Google Shape;79;p6" descr="Logo&#10;&#10;Description automatically generated">
            <a:extLst>
              <a:ext uri="{FF2B5EF4-FFF2-40B4-BE49-F238E27FC236}">
                <a16:creationId xmlns:a16="http://schemas.microsoft.com/office/drawing/2014/main" id="{0EE33129-4E87-2C83-521A-2932C6ECD19D}"/>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83622" y="45102"/>
            <a:ext cx="1250519" cy="1250519"/>
          </a:xfrm>
          <a:prstGeom prst="rect">
            <a:avLst/>
          </a:prstGeom>
          <a:noFill/>
          <a:ln>
            <a:noFill/>
          </a:ln>
        </p:spPr>
      </p:pic>
      <p:pic>
        <p:nvPicPr>
          <p:cNvPr id="8" name="Picture 7" descr="People discussing in the office">
            <a:extLst>
              <a:ext uri="{FF2B5EF4-FFF2-40B4-BE49-F238E27FC236}">
                <a16:creationId xmlns:a16="http://schemas.microsoft.com/office/drawing/2014/main" id="{26D10DA2-8BE8-63F1-782E-AA83296FF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1725" y="1208045"/>
            <a:ext cx="4284000" cy="4284000"/>
          </a:xfrm>
          <a:prstGeom prst="flowChartConnector">
            <a:avLst/>
          </a:prstGeom>
          <a:ln w="57150">
            <a:solidFill>
              <a:schemeClr val="bg1"/>
            </a:solidFill>
          </a:ln>
          <a:effectLst>
            <a:outerShdw blurRad="50800" dist="38100" dir="2700000" algn="tl" rotWithShape="0">
              <a:prstClr val="black">
                <a:alpha val="40000"/>
              </a:prstClr>
            </a:outerShdw>
          </a:effectLst>
        </p:spPr>
      </p:pic>
      <p:pic>
        <p:nvPicPr>
          <p:cNvPr id="9" name="Google Shape;78;p6" descr="Text&#10;&#10;Description automatically generated">
            <a:extLst>
              <a:ext uri="{FF2B5EF4-FFF2-40B4-BE49-F238E27FC236}">
                <a16:creationId xmlns:a16="http://schemas.microsoft.com/office/drawing/2014/main" id="{BB6B1ED6-EBB6-6837-8C21-727A6E1314A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4041" y="6452367"/>
            <a:ext cx="1562100" cy="327721"/>
          </a:xfrm>
          <a:prstGeom prst="rect">
            <a:avLst/>
          </a:prstGeom>
          <a:noFill/>
          <a:ln>
            <a:noFill/>
          </a:ln>
        </p:spPr>
      </p:pic>
    </p:spTree>
    <p:extLst>
      <p:ext uri="{BB962C8B-B14F-4D97-AF65-F5344CB8AC3E}">
        <p14:creationId xmlns:p14="http://schemas.microsoft.com/office/powerpoint/2010/main" val="135355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7"/>
          <p:cNvSpPr/>
          <p:nvPr/>
        </p:nvSpPr>
        <p:spPr>
          <a:xfrm>
            <a:off x="0" y="0"/>
            <a:ext cx="12192000" cy="6858000"/>
          </a:xfrm>
          <a:prstGeom prst="rect">
            <a:avLst/>
          </a:pr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86" name="Google Shape;86;p7"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075" y="6076743"/>
            <a:ext cx="1562100" cy="327721"/>
          </a:xfrm>
          <a:prstGeom prst="rect">
            <a:avLst/>
          </a:prstGeom>
          <a:noFill/>
          <a:ln>
            <a:noFill/>
          </a:ln>
        </p:spPr>
      </p:pic>
      <p:pic>
        <p:nvPicPr>
          <p:cNvPr id="87" name="Google Shape;87;p7" descr="Logo&#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72751" y="57568"/>
            <a:ext cx="1247774" cy="1247774"/>
          </a:xfrm>
          <a:prstGeom prst="rect">
            <a:avLst/>
          </a:prstGeom>
          <a:noFill/>
          <a:ln>
            <a:noFill/>
          </a:ln>
        </p:spPr>
      </p:pic>
      <p:sp>
        <p:nvSpPr>
          <p:cNvPr id="88" name="Google Shape;88;p7"/>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ACTIVITIES</a:t>
            </a:r>
            <a:endParaRPr sz="6600" b="1" i="0" u="none" strike="noStrike" cap="none" dirty="0">
              <a:solidFill>
                <a:schemeClr val="lt1"/>
              </a:solidFill>
              <a:latin typeface="Arial"/>
              <a:ea typeface="Arial"/>
              <a:cs typeface="Arial"/>
              <a:sym typeface="Arial"/>
            </a:endParaRPr>
          </a:p>
        </p:txBody>
      </p:sp>
      <p:sp>
        <p:nvSpPr>
          <p:cNvPr id="89" name="Google Shape;89;p7"/>
          <p:cNvSpPr txBox="1"/>
          <p:nvPr/>
        </p:nvSpPr>
        <p:spPr>
          <a:xfrm>
            <a:off x="923924" y="3429000"/>
            <a:ext cx="8867775" cy="184661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4000"/>
              </a:lnSpc>
              <a:spcBef>
                <a:spcPts val="0"/>
              </a:spcBef>
              <a:spcAft>
                <a:spcPts val="0"/>
              </a:spcAft>
              <a:buClr>
                <a:schemeClr val="bg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Story telling</a:t>
            </a:r>
          </a:p>
          <a:p>
            <a:pPr marL="342900" marR="0" lvl="0" indent="-342900" algn="just" rtl="0">
              <a:lnSpc>
                <a:spcPct val="114000"/>
              </a:lnSpc>
              <a:spcBef>
                <a:spcPts val="0"/>
              </a:spcBef>
              <a:spcAft>
                <a:spcPts val="0"/>
              </a:spcAft>
              <a:buClr>
                <a:schemeClr val="bg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Listening and inquiry in participatory narrative technique</a:t>
            </a:r>
          </a:p>
          <a:p>
            <a:pPr marL="342900" marR="0" lvl="0" indent="-342900" algn="just" rtl="0">
              <a:lnSpc>
                <a:spcPct val="114000"/>
              </a:lnSpc>
              <a:spcBef>
                <a:spcPts val="0"/>
              </a:spcBef>
              <a:spcAft>
                <a:spcPts val="0"/>
              </a:spcAft>
              <a:buClr>
                <a:schemeClr val="bg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Reflective listening</a:t>
            </a:r>
          </a:p>
          <a:p>
            <a:pPr marL="342900" marR="0" lvl="0" indent="-342900" algn="just" rtl="0">
              <a:lnSpc>
                <a:spcPct val="114000"/>
              </a:lnSpc>
              <a:spcBef>
                <a:spcPts val="0"/>
              </a:spcBef>
              <a:spcAft>
                <a:spcPts val="0"/>
              </a:spcAft>
              <a:buClr>
                <a:schemeClr val="bg1"/>
              </a:buClr>
              <a:buSzPts val="2000"/>
              <a:buFont typeface="Wingdings" panose="05000000000000000000" pitchFamily="2" charset="2"/>
              <a:buChar char="ü"/>
            </a:pPr>
            <a:r>
              <a:rPr lang="en-US" sz="2000" b="0" i="0" u="none" strike="noStrike" cap="none" dirty="0">
                <a:solidFill>
                  <a:schemeClr val="lt1"/>
                </a:solidFill>
                <a:latin typeface="Arial"/>
                <a:ea typeface="Arial"/>
                <a:cs typeface="Arial"/>
                <a:sym typeface="Arial"/>
              </a:rPr>
              <a:t>Using participatory narrative inquiry to understand and address workplace issues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0"/>
          <p:cNvSpPr txBox="1"/>
          <p:nvPr/>
        </p:nvSpPr>
        <p:spPr>
          <a:xfrm>
            <a:off x="5271663" y="2206931"/>
            <a:ext cx="6701704" cy="7183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dirty="0">
                <a:solidFill>
                  <a:schemeClr val="lt1"/>
                </a:solidFill>
                <a:latin typeface="Arial"/>
                <a:ea typeface="Arial"/>
                <a:cs typeface="Arial"/>
                <a:sym typeface="Arial"/>
              </a:rPr>
              <a:t>Activity 1: Charting Your Path Through Tough Decisions</a:t>
            </a:r>
            <a:endParaRPr sz="3600" b="1" i="0" u="none" strike="noStrike" cap="none" dirty="0">
              <a:solidFill>
                <a:srgbClr val="000000"/>
              </a:solidFill>
              <a:latin typeface="Arial"/>
              <a:ea typeface="Arial"/>
              <a:cs typeface="Arial"/>
              <a:sym typeface="Arial"/>
            </a:endParaRPr>
          </a:p>
        </p:txBody>
      </p:sp>
      <p:sp>
        <p:nvSpPr>
          <p:cNvPr id="95" name="Google Shape;95;p10"/>
          <p:cNvSpPr txBox="1"/>
          <p:nvPr/>
        </p:nvSpPr>
        <p:spPr>
          <a:xfrm>
            <a:off x="5378539" y="3726713"/>
            <a:ext cx="6143784" cy="1068572"/>
          </a:xfrm>
          <a:prstGeom prst="rect">
            <a:avLst/>
          </a:prstGeom>
          <a:noFill/>
          <a:ln>
            <a:noFill/>
          </a:ln>
        </p:spPr>
        <p:txBody>
          <a:bodyPr spcFirstLastPara="1" wrap="square" lIns="91425" tIns="45700" rIns="91425" bIns="45700" anchor="t" anchorCtr="0">
            <a:noAutofit/>
          </a:bodyPr>
          <a:lstStyle/>
          <a:p>
            <a:pPr algn="just" rtl="0">
              <a:spcBef>
                <a:spcPts val="0"/>
              </a:spcBef>
              <a:spcAft>
                <a:spcPts val="0"/>
              </a:spcAft>
            </a:pPr>
            <a:r>
              <a:rPr lang="en-US" sz="2000" b="0" i="0" u="none" strike="noStrike" dirty="0">
                <a:solidFill>
                  <a:srgbClr val="000000"/>
                </a:solidFill>
                <a:effectLst/>
                <a:latin typeface="Arial" panose="020B0604020202020204" pitchFamily="34" charset="0"/>
              </a:rPr>
              <a:t>The goal of this exercise is to help participants identify and map out the key elements of a story</a:t>
            </a:r>
          </a:p>
        </p:txBody>
      </p:sp>
      <p:cxnSp>
        <p:nvCxnSpPr>
          <p:cNvPr id="96" name="Google Shape;96;p10"/>
          <p:cNvCxnSpPr>
            <a:cxnSpLocks/>
          </p:cNvCxnSpPr>
          <p:nvPr/>
        </p:nvCxnSpPr>
        <p:spPr>
          <a:xfrm>
            <a:off x="5378539" y="3473296"/>
            <a:ext cx="1255711" cy="0"/>
          </a:xfrm>
          <a:prstGeom prst="straightConnector1">
            <a:avLst/>
          </a:prstGeom>
          <a:noFill/>
          <a:ln w="28575" cap="flat" cmpd="sng">
            <a:solidFill>
              <a:srgbClr val="92C340"/>
            </a:solidFill>
            <a:prstDash val="solid"/>
            <a:miter lim="800000"/>
            <a:headEnd type="none" w="sm" len="sm"/>
            <a:tailEnd type="none" w="sm" len="sm"/>
          </a:ln>
        </p:spPr>
      </p:cxnSp>
      <p:pic>
        <p:nvPicPr>
          <p:cNvPr id="97" name="Google Shape;97;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98" name="Google Shape;98;p10"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99" name="Google Shape;99;p10"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9"/>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5" name="Google Shape;105;p39"/>
          <p:cNvSpPr txBox="1"/>
          <p:nvPr/>
        </p:nvSpPr>
        <p:spPr>
          <a:xfrm>
            <a:off x="1961891" y="403248"/>
            <a:ext cx="585303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dirty="0">
                <a:solidFill>
                  <a:schemeClr val="tx1">
                    <a:lumMod val="75000"/>
                    <a:lumOff val="25000"/>
                  </a:schemeClr>
                </a:solidFill>
                <a:latin typeface="Arial"/>
                <a:ea typeface="Arial"/>
                <a:cs typeface="Arial"/>
                <a:sym typeface="Arial"/>
              </a:rPr>
              <a:t>Charting Your Path Through Tough Decisions</a:t>
            </a:r>
            <a:endParaRPr sz="3600" b="1" i="0" u="none" strike="noStrike" cap="none" dirty="0">
              <a:solidFill>
                <a:schemeClr val="tx1">
                  <a:lumMod val="75000"/>
                  <a:lumOff val="25000"/>
                </a:schemeClr>
              </a:solidFill>
              <a:latin typeface="Arial"/>
              <a:ea typeface="Arial"/>
              <a:cs typeface="Arial"/>
              <a:sym typeface="Arial"/>
            </a:endParaRPr>
          </a:p>
        </p:txBody>
      </p:sp>
      <p:cxnSp>
        <p:nvCxnSpPr>
          <p:cNvPr id="106" name="Google Shape;106;p39"/>
          <p:cNvCxnSpPr/>
          <p:nvPr/>
        </p:nvCxnSpPr>
        <p:spPr>
          <a:xfrm>
            <a:off x="2063282" y="1563809"/>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107" name="Google Shape;107;p39"/>
          <p:cNvSpPr txBox="1"/>
          <p:nvPr/>
        </p:nvSpPr>
        <p:spPr>
          <a:xfrm>
            <a:off x="399791" y="1684333"/>
            <a:ext cx="6656387" cy="3706374"/>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buClr>
                <a:srgbClr val="EF9152"/>
              </a:buClr>
              <a:buSzPts val="2000"/>
            </a:pPr>
            <a:r>
              <a:rPr lang="en-US" sz="2000" b="0" i="0" u="none" strike="noStrike" cap="none" dirty="0">
                <a:solidFill>
                  <a:schemeClr val="tx1">
                    <a:lumMod val="75000"/>
                    <a:lumOff val="25000"/>
                  </a:schemeClr>
                </a:solidFill>
                <a:latin typeface="Arial"/>
                <a:ea typeface="Arial"/>
                <a:cs typeface="Arial"/>
                <a:sym typeface="Arial"/>
              </a:rPr>
              <a:t>Prompt:</a:t>
            </a:r>
          </a:p>
          <a:p>
            <a:pPr marR="0" lvl="0" algn="just" rtl="0">
              <a:lnSpc>
                <a:spcPct val="150000"/>
              </a:lnSpc>
              <a:spcBef>
                <a:spcPts val="0"/>
              </a:spcBef>
              <a:spcAft>
                <a:spcPts val="0"/>
              </a:spcAft>
              <a:buClr>
                <a:srgbClr val="EF9152"/>
              </a:buClr>
              <a:buSzPts val="2000"/>
            </a:pPr>
            <a:endParaRPr lang="en-US" sz="2800" b="0" i="0" u="none" strike="noStrike" cap="none" dirty="0">
              <a:solidFill>
                <a:schemeClr val="tx1">
                  <a:lumMod val="75000"/>
                  <a:lumOff val="25000"/>
                </a:schemeClr>
              </a:solidFill>
              <a:latin typeface="Arial"/>
              <a:ea typeface="Arial"/>
              <a:cs typeface="Arial"/>
              <a:sym typeface="Arial"/>
            </a:endParaRPr>
          </a:p>
          <a:p>
            <a:pPr marR="0" lvl="0" algn="ctr" rtl="0">
              <a:lnSpc>
                <a:spcPct val="150000"/>
              </a:lnSpc>
              <a:spcBef>
                <a:spcPts val="0"/>
              </a:spcBef>
              <a:spcAft>
                <a:spcPts val="0"/>
              </a:spcAft>
              <a:buClr>
                <a:srgbClr val="EF9152"/>
              </a:buClr>
              <a:buSzPts val="2000"/>
            </a:pPr>
            <a:r>
              <a:rPr lang="en-US" sz="3600" b="1" i="1" u="none" strike="noStrike" cap="none" dirty="0">
                <a:solidFill>
                  <a:schemeClr val="accent6"/>
                </a:solidFill>
                <a:latin typeface="Arial"/>
                <a:ea typeface="Arial"/>
                <a:cs typeface="Arial"/>
                <a:sym typeface="Arial"/>
              </a:rPr>
              <a:t>‘Tell a story about a time when you faced a difficult decision’ </a:t>
            </a:r>
          </a:p>
        </p:txBody>
      </p:sp>
      <p:pic>
        <p:nvPicPr>
          <p:cNvPr id="108" name="Google Shape;108;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51405" y="1632921"/>
            <a:ext cx="4115179" cy="4099734"/>
          </a:xfrm>
          <a:prstGeom prst="ellipse">
            <a:avLst/>
          </a:prstGeom>
          <a:noFill/>
          <a:ln w="38100" cap="flat" cmpd="sng">
            <a:solidFill>
              <a:schemeClr val="bg1"/>
            </a:solidFill>
            <a:prstDash val="solid"/>
            <a:round/>
            <a:headEnd type="none" w="sm" len="sm"/>
            <a:tailEnd type="none" w="sm" len="sm"/>
          </a:ln>
          <a:effectLst>
            <a:outerShdw blurRad="50800" dist="38100" dir="2700000" algn="tl" rotWithShape="0">
              <a:prstClr val="black">
                <a:alpha val="40000"/>
              </a:prstClr>
            </a:outerShdw>
          </a:effectLst>
        </p:spPr>
      </p:pic>
      <p:pic>
        <p:nvPicPr>
          <p:cNvPr id="109" name="Google Shape;109;p39"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10" name="Google Shape;110;p39"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8044" y="1303173"/>
            <a:ext cx="4296566" cy="4296124"/>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116" name="Google Shape;116;p8"/>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21" name="Google Shape;121;p8"/>
          <p:cNvSpPr txBox="1"/>
          <p:nvPr/>
        </p:nvSpPr>
        <p:spPr>
          <a:xfrm>
            <a:off x="5143681" y="2310439"/>
            <a:ext cx="6499871" cy="3259163"/>
          </a:xfrm>
          <a:prstGeom prst="rect">
            <a:avLst/>
          </a:prstGeom>
          <a:noFill/>
          <a:ln>
            <a:noFill/>
          </a:ln>
        </p:spPr>
        <p:txBody>
          <a:bodyPr spcFirstLastPara="1" wrap="square" lIns="91425" tIns="45700" rIns="91425" bIns="45700" anchor="t" anchorCtr="0">
            <a:noAutofit/>
          </a:bodyPr>
          <a:lstStyle/>
          <a:p>
            <a:pPr marL="446088" marR="0" lvl="0" indent="-446088" algn="just" rtl="0">
              <a:lnSpc>
                <a:spcPct val="114000"/>
              </a:lnSpc>
              <a:spcBef>
                <a:spcPts val="600"/>
              </a:spcBef>
              <a:spcAft>
                <a:spcPts val="1200"/>
              </a:spcAft>
              <a:buClr>
                <a:schemeClr val="accent2"/>
              </a:buClr>
              <a:buSzPct val="100000"/>
              <a:buFont typeface="Wingdings" panose="05000000000000000000" pitchFamily="2" charset="2"/>
              <a:buChar char=""/>
            </a:pPr>
            <a:r>
              <a:rPr lang="en-US" sz="2400" b="0" i="0" u="none" strike="noStrike" cap="none" dirty="0">
                <a:solidFill>
                  <a:schemeClr val="tx2">
                    <a:lumMod val="25000"/>
                  </a:schemeClr>
                </a:solidFill>
                <a:latin typeface="Arial"/>
                <a:ea typeface="Arial"/>
                <a:cs typeface="Arial"/>
                <a:sym typeface="Arial"/>
              </a:rPr>
              <a:t>Discuss and map out the key elements of your story including the setting, characters, conflict and resolution </a:t>
            </a:r>
          </a:p>
          <a:p>
            <a:pPr marL="446088" marR="0" lvl="0" indent="-446088" algn="just" rtl="0">
              <a:lnSpc>
                <a:spcPct val="114000"/>
              </a:lnSpc>
              <a:spcBef>
                <a:spcPts val="600"/>
              </a:spcBef>
              <a:spcAft>
                <a:spcPts val="1200"/>
              </a:spcAft>
              <a:buClr>
                <a:schemeClr val="accent2"/>
              </a:buClr>
              <a:buSzPct val="100000"/>
              <a:buFont typeface="Wingdings" panose="05000000000000000000" pitchFamily="2" charset="2"/>
              <a:buChar char=""/>
            </a:pPr>
            <a:r>
              <a:rPr lang="en-US" sz="2400" dirty="0">
                <a:solidFill>
                  <a:schemeClr val="tx2">
                    <a:lumMod val="25000"/>
                  </a:schemeClr>
                </a:solidFill>
              </a:rPr>
              <a:t>Present back to the wider group and discuss the process</a:t>
            </a:r>
            <a:endParaRPr lang="en-US" sz="2400" b="0" i="0" u="none" strike="noStrike" cap="none" dirty="0">
              <a:solidFill>
                <a:schemeClr val="tx2">
                  <a:lumMod val="25000"/>
                </a:schemeClr>
              </a:solidFill>
              <a:latin typeface="Arial"/>
              <a:ea typeface="Arial"/>
              <a:cs typeface="Arial"/>
              <a:sym typeface="Arial"/>
            </a:endParaRPr>
          </a:p>
          <a:p>
            <a:pPr marL="0" marR="0" lvl="0" indent="0" algn="just" rtl="0">
              <a:lnSpc>
                <a:spcPct val="114000"/>
              </a:lnSpc>
              <a:spcBef>
                <a:spcPts val="0"/>
              </a:spcBef>
              <a:spcAft>
                <a:spcPts val="600"/>
              </a:spcAft>
              <a:buClr>
                <a:srgbClr val="000000"/>
              </a:buClr>
              <a:buSzPts val="1100"/>
              <a:buFont typeface="Arial"/>
              <a:buNone/>
            </a:pPr>
            <a:endParaRPr sz="2800" b="0" i="0" u="none" strike="noStrike" cap="none" dirty="0">
              <a:solidFill>
                <a:schemeClr val="tx2">
                  <a:lumMod val="25000"/>
                </a:schemeClr>
              </a:solidFill>
              <a:latin typeface="Arial"/>
              <a:ea typeface="Arial"/>
              <a:cs typeface="Arial"/>
              <a:sym typeface="Arial"/>
            </a:endParaRPr>
          </a:p>
        </p:txBody>
      </p:sp>
      <p:pic>
        <p:nvPicPr>
          <p:cNvPr id="123" name="Google Shape;123;p8"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24" name="Google Shape;124;p8"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61841" y="37876"/>
            <a:ext cx="1250519" cy="1250519"/>
          </a:xfrm>
          <a:prstGeom prst="rect">
            <a:avLst/>
          </a:prstGeom>
          <a:noFill/>
          <a:ln>
            <a:noFill/>
          </a:ln>
        </p:spPr>
      </p:pic>
      <p:sp>
        <p:nvSpPr>
          <p:cNvPr id="5" name="Google Shape;187;p45">
            <a:extLst>
              <a:ext uri="{FF2B5EF4-FFF2-40B4-BE49-F238E27FC236}">
                <a16:creationId xmlns:a16="http://schemas.microsoft.com/office/drawing/2014/main" id="{5350FB45-0C4F-A9B4-86E7-CFBCDB70801F}"/>
              </a:ext>
            </a:extLst>
          </p:cNvPr>
          <p:cNvSpPr txBox="1"/>
          <p:nvPr/>
        </p:nvSpPr>
        <p:spPr>
          <a:xfrm>
            <a:off x="5143682" y="1288395"/>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Activity 1 </a:t>
            </a:r>
            <a:r>
              <a:rPr lang="en-US" sz="4400" b="1" i="0" u="none" strike="noStrike" cap="none" dirty="0">
                <a:solidFill>
                  <a:srgbClr val="EF9152"/>
                </a:solidFill>
                <a:latin typeface="Arial"/>
                <a:ea typeface="Arial"/>
                <a:cs typeface="Arial"/>
                <a:sym typeface="Arial"/>
              </a:rPr>
              <a:t>Instructions</a:t>
            </a:r>
            <a:endParaRPr sz="4400" b="1" i="0" u="none" strike="noStrike" cap="none" dirty="0">
              <a:solidFill>
                <a:srgbClr val="EF9152"/>
              </a:solidFill>
              <a:latin typeface="Arial"/>
              <a:ea typeface="Arial"/>
              <a:cs typeface="Arial"/>
              <a:sym typeface="Arial"/>
            </a:endParaRPr>
          </a:p>
        </p:txBody>
      </p:sp>
      <p:cxnSp>
        <p:nvCxnSpPr>
          <p:cNvPr id="6" name="Google Shape;189;p45">
            <a:extLst>
              <a:ext uri="{FF2B5EF4-FFF2-40B4-BE49-F238E27FC236}">
                <a16:creationId xmlns:a16="http://schemas.microsoft.com/office/drawing/2014/main" id="{CC62C144-1B8C-1E54-6C20-A3E008AB3905}"/>
              </a:ext>
            </a:extLst>
          </p:cNvPr>
          <p:cNvCxnSpPr/>
          <p:nvPr/>
        </p:nvCxnSpPr>
        <p:spPr>
          <a:xfrm>
            <a:off x="5229553" y="2101779"/>
            <a:ext cx="1255711" cy="0"/>
          </a:xfrm>
          <a:prstGeom prst="straightConnector1">
            <a:avLst/>
          </a:prstGeom>
          <a:noFill/>
          <a:ln w="28575" cap="flat" cmpd="sng">
            <a:solidFill>
              <a:srgbClr val="92C340"/>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40"/>
          <p:cNvSpPr txBox="1"/>
          <p:nvPr/>
        </p:nvSpPr>
        <p:spPr>
          <a:xfrm>
            <a:off x="5445856" y="3367203"/>
            <a:ext cx="5952246" cy="820674"/>
          </a:xfrm>
          <a:prstGeom prst="rect">
            <a:avLst/>
          </a:prstGeom>
          <a:noFill/>
          <a:ln>
            <a:noFill/>
          </a:ln>
        </p:spPr>
        <p:txBody>
          <a:bodyPr spcFirstLastPara="1" wrap="square" lIns="91425" tIns="45700" rIns="91425" bIns="45700" anchor="t" anchorCtr="0">
            <a:noAutofit/>
          </a:bodyPr>
          <a:lstStyle/>
          <a:p>
            <a:pPr marL="0" marR="0" lvl="0" indent="0" algn="just" rtl="0">
              <a:lnSpc>
                <a:spcPct val="114000"/>
              </a:lnSpc>
              <a:spcBef>
                <a:spcPts val="200"/>
              </a:spcBef>
              <a:spcAft>
                <a:spcPts val="600"/>
              </a:spcAft>
              <a:buClr>
                <a:srgbClr val="000000"/>
              </a:buClr>
              <a:buSzPts val="1100"/>
              <a:buFont typeface="Arial"/>
              <a:buNone/>
            </a:pPr>
            <a:r>
              <a:rPr lang="en-US" sz="2000" b="0" i="0" u="none" strike="noStrike" cap="none" dirty="0">
                <a:solidFill>
                  <a:schemeClr val="dk1"/>
                </a:solidFill>
                <a:latin typeface="Arial"/>
                <a:ea typeface="Arial"/>
                <a:cs typeface="Arial"/>
                <a:sym typeface="Arial"/>
              </a:rPr>
              <a:t>Take part in a roleplay to discuss the importance of listening and inquiry in participatory narrative techniques</a:t>
            </a:r>
            <a:endParaRPr sz="2000" b="0" i="0" u="none" strike="noStrike" cap="none" dirty="0">
              <a:solidFill>
                <a:schemeClr val="dk1"/>
              </a:solidFill>
              <a:latin typeface="Arial"/>
              <a:ea typeface="Arial"/>
              <a:cs typeface="Arial"/>
              <a:sym typeface="Arial"/>
            </a:endParaRPr>
          </a:p>
        </p:txBody>
      </p:sp>
      <p:pic>
        <p:nvPicPr>
          <p:cNvPr id="132" name="Google Shape;132;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133" name="Google Shape;133;p40"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34" name="Google Shape;134;p40"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sp>
        <p:nvSpPr>
          <p:cNvPr id="2" name="Google Shape;94;p10">
            <a:extLst>
              <a:ext uri="{FF2B5EF4-FFF2-40B4-BE49-F238E27FC236}">
                <a16:creationId xmlns:a16="http://schemas.microsoft.com/office/drawing/2014/main" id="{BD7DA053-6AC6-B125-F82F-DA9E590CA293}"/>
              </a:ext>
            </a:extLst>
          </p:cNvPr>
          <p:cNvSpPr txBox="1"/>
          <p:nvPr/>
        </p:nvSpPr>
        <p:spPr>
          <a:xfrm>
            <a:off x="5445856" y="2462112"/>
            <a:ext cx="6701704" cy="7183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dirty="0">
                <a:solidFill>
                  <a:schemeClr val="lt1"/>
                </a:solidFill>
                <a:latin typeface="Arial"/>
                <a:ea typeface="Arial"/>
                <a:cs typeface="Arial"/>
                <a:sym typeface="Arial"/>
              </a:rPr>
              <a:t>Activity 2: Narrative Ninjas</a:t>
            </a:r>
            <a:endParaRPr lang="en-US" sz="3600" b="1" i="0" u="none" strike="noStrike" cap="none" dirty="0">
              <a:solidFill>
                <a:srgbClr val="000000"/>
              </a:solidFill>
              <a:latin typeface="Arial"/>
              <a:ea typeface="Arial"/>
              <a:cs typeface="Arial"/>
              <a:sym typeface="Arial"/>
            </a:endParaRPr>
          </a:p>
        </p:txBody>
      </p:sp>
      <p:cxnSp>
        <p:nvCxnSpPr>
          <p:cNvPr id="4" name="Google Shape;96;p10">
            <a:extLst>
              <a:ext uri="{FF2B5EF4-FFF2-40B4-BE49-F238E27FC236}">
                <a16:creationId xmlns:a16="http://schemas.microsoft.com/office/drawing/2014/main" id="{A4E1AA0D-9DA5-4652-B61D-377CEB15F095}"/>
              </a:ext>
            </a:extLst>
          </p:cNvPr>
          <p:cNvCxnSpPr>
            <a:cxnSpLocks/>
          </p:cNvCxnSpPr>
          <p:nvPr/>
        </p:nvCxnSpPr>
        <p:spPr>
          <a:xfrm>
            <a:off x="5520835" y="3272629"/>
            <a:ext cx="1255711" cy="0"/>
          </a:xfrm>
          <a:prstGeom prst="straightConnector1">
            <a:avLst/>
          </a:prstGeom>
          <a:noFill/>
          <a:ln w="28575" cap="flat" cmpd="sng">
            <a:solidFill>
              <a:srgbClr val="92C340"/>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1"/>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0" name="Google Shape;140;p41"/>
          <p:cNvSpPr txBox="1"/>
          <p:nvPr/>
        </p:nvSpPr>
        <p:spPr>
          <a:xfrm>
            <a:off x="1961891" y="403248"/>
            <a:ext cx="4860641"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a:solidFill>
                  <a:srgbClr val="3F3F3F"/>
                </a:solidFill>
                <a:latin typeface="Arial"/>
                <a:ea typeface="Arial"/>
                <a:cs typeface="Arial"/>
                <a:sym typeface="Arial"/>
              </a:rPr>
              <a:t>Narrative Ninjas!</a:t>
            </a:r>
            <a:endParaRPr sz="4400" b="1" i="0" u="none" strike="noStrike" cap="none" dirty="0">
              <a:solidFill>
                <a:srgbClr val="000000"/>
              </a:solidFill>
              <a:latin typeface="Arial"/>
              <a:ea typeface="Arial"/>
              <a:cs typeface="Arial"/>
              <a:sym typeface="Arial"/>
            </a:endParaRPr>
          </a:p>
        </p:txBody>
      </p:sp>
      <p:cxnSp>
        <p:nvCxnSpPr>
          <p:cNvPr id="141" name="Google Shape;141;p41"/>
          <p:cNvCxnSpPr/>
          <p:nvPr/>
        </p:nvCxnSpPr>
        <p:spPr>
          <a:xfrm>
            <a:off x="2052649" y="1357355"/>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142" name="Google Shape;142;p41"/>
          <p:cNvSpPr txBox="1"/>
          <p:nvPr/>
        </p:nvSpPr>
        <p:spPr>
          <a:xfrm>
            <a:off x="399790" y="1684333"/>
            <a:ext cx="6623189" cy="3706374"/>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14000"/>
              </a:lnSpc>
              <a:spcBef>
                <a:spcPts val="200"/>
              </a:spcBef>
              <a:spcAft>
                <a:spcPts val="600"/>
              </a:spcAft>
              <a:buClr>
                <a:srgbClr val="EF9152"/>
              </a:buClr>
              <a:buSzPts val="2000"/>
              <a:buFont typeface="Arial"/>
              <a:buChar char="•"/>
            </a:pPr>
            <a:r>
              <a:rPr lang="en-US" sz="1900" i="1" dirty="0"/>
              <a:t>Key terms:</a:t>
            </a:r>
          </a:p>
          <a:p>
            <a:pPr marL="712788" lvl="2" indent="-342900" algn="just">
              <a:lnSpc>
                <a:spcPct val="114000"/>
              </a:lnSpc>
              <a:spcBef>
                <a:spcPts val="200"/>
              </a:spcBef>
              <a:spcAft>
                <a:spcPts val="600"/>
              </a:spcAft>
              <a:buClr>
                <a:srgbClr val="EF9152"/>
              </a:buClr>
              <a:buSzPts val="2000"/>
              <a:buFont typeface="Arial"/>
              <a:buChar char="•"/>
              <a:tabLst>
                <a:tab pos="989013" algn="l"/>
              </a:tabLst>
            </a:pPr>
            <a:r>
              <a:rPr lang="en-US" sz="1900" b="1" dirty="0">
                <a:solidFill>
                  <a:schemeClr val="accent6"/>
                </a:solidFill>
              </a:rPr>
              <a:t>Active listening </a:t>
            </a:r>
            <a:r>
              <a:rPr lang="en-US" sz="1900" dirty="0"/>
              <a:t>involves fully focusing on the speaker, paying close attention to their verbal and nonverbal cues, and trying to understand their message. </a:t>
            </a:r>
          </a:p>
          <a:p>
            <a:pPr marL="712788" lvl="2" indent="-342900" algn="just">
              <a:lnSpc>
                <a:spcPct val="114000"/>
              </a:lnSpc>
              <a:spcBef>
                <a:spcPts val="200"/>
              </a:spcBef>
              <a:spcAft>
                <a:spcPts val="600"/>
              </a:spcAft>
              <a:buClr>
                <a:srgbClr val="EF9152"/>
              </a:buClr>
              <a:buSzPts val="2000"/>
              <a:buFont typeface="Arial"/>
              <a:buChar char="•"/>
              <a:tabLst>
                <a:tab pos="989013" algn="l"/>
              </a:tabLst>
            </a:pPr>
            <a:r>
              <a:rPr lang="en-US" sz="1900" b="1" dirty="0">
                <a:solidFill>
                  <a:schemeClr val="accent6"/>
                </a:solidFill>
              </a:rPr>
              <a:t>Reflective questioning </a:t>
            </a:r>
            <a:r>
              <a:rPr lang="en-US" sz="1900" dirty="0"/>
              <a:t>involves asking questions that encourage the speaker to reflect on their experiences and feelings, and to explore their perspectives more deeply.</a:t>
            </a:r>
          </a:p>
          <a:p>
            <a:pPr marL="712788" lvl="2" indent="-342900" algn="just">
              <a:lnSpc>
                <a:spcPct val="114000"/>
              </a:lnSpc>
              <a:spcBef>
                <a:spcPts val="200"/>
              </a:spcBef>
              <a:spcAft>
                <a:spcPts val="600"/>
              </a:spcAft>
              <a:buClr>
                <a:srgbClr val="EF9152"/>
              </a:buClr>
              <a:buSzPts val="2000"/>
              <a:buFont typeface="Arial"/>
              <a:buChar char="•"/>
              <a:tabLst>
                <a:tab pos="989013" algn="l"/>
              </a:tabLst>
            </a:pPr>
            <a:r>
              <a:rPr lang="en-US" sz="1900" b="1" dirty="0">
                <a:solidFill>
                  <a:schemeClr val="accent6"/>
                </a:solidFill>
              </a:rPr>
              <a:t>Paraphrasing </a:t>
            </a:r>
            <a:r>
              <a:rPr lang="en-US" sz="1900" dirty="0"/>
              <a:t>involves restating the speaker's message in your own words to show that you understand their perspective. </a:t>
            </a:r>
          </a:p>
        </p:txBody>
      </p:sp>
      <p:pic>
        <p:nvPicPr>
          <p:cNvPr id="144" name="Google Shape;144;p41"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45" name="Google Shape;145;p41" descr="Logo&#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pic>
        <p:nvPicPr>
          <p:cNvPr id="3" name="Picture 2" descr="Hands on ears">
            <a:extLst>
              <a:ext uri="{FF2B5EF4-FFF2-40B4-BE49-F238E27FC236}">
                <a16:creationId xmlns:a16="http://schemas.microsoft.com/office/drawing/2014/main" id="{9B815643-A798-94EC-2A3E-739660ACA5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
          <a:stretch/>
        </p:blipFill>
        <p:spPr>
          <a:xfrm>
            <a:off x="7273781" y="1467520"/>
            <a:ext cx="4130963" cy="4140000"/>
          </a:xfrm>
          <a:prstGeom prst="flowChartConnector">
            <a:avLst/>
          </a:prstGeom>
          <a:ln w="57150">
            <a:solidFill>
              <a:schemeClr val="bg1"/>
            </a:solidFill>
          </a:ln>
          <a:effectLst>
            <a:outerShdw blurRad="50800" dist="38100" dir="2700000" algn="tl"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8044" y="1303173"/>
            <a:ext cx="4296566" cy="4296124"/>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151" name="Google Shape;151;p42"/>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58" name="Google Shape;158;p42"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59" name="Google Shape;159;p42"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61841" y="37876"/>
            <a:ext cx="1250519" cy="1250519"/>
          </a:xfrm>
          <a:prstGeom prst="rect">
            <a:avLst/>
          </a:prstGeom>
          <a:noFill/>
          <a:ln>
            <a:noFill/>
          </a:ln>
        </p:spPr>
      </p:pic>
      <p:sp>
        <p:nvSpPr>
          <p:cNvPr id="2" name="Google Shape;121;p8">
            <a:extLst>
              <a:ext uri="{FF2B5EF4-FFF2-40B4-BE49-F238E27FC236}">
                <a16:creationId xmlns:a16="http://schemas.microsoft.com/office/drawing/2014/main" id="{26F38196-FCBF-4C9D-7D80-BA50A6365E3A}"/>
              </a:ext>
            </a:extLst>
          </p:cNvPr>
          <p:cNvSpPr txBox="1"/>
          <p:nvPr/>
        </p:nvSpPr>
        <p:spPr>
          <a:xfrm>
            <a:off x="5143681" y="2310439"/>
            <a:ext cx="6499871" cy="3259163"/>
          </a:xfrm>
          <a:prstGeom prst="rect">
            <a:avLst/>
          </a:prstGeom>
          <a:noFill/>
          <a:ln>
            <a:noFill/>
          </a:ln>
        </p:spPr>
        <p:txBody>
          <a:bodyPr spcFirstLastPara="1" wrap="square" lIns="91425" tIns="45700" rIns="91425" bIns="45700" anchor="t" anchorCtr="0">
            <a:noAutofit/>
          </a:bodyPr>
          <a:lstStyle/>
          <a:p>
            <a:pPr marL="446088" marR="0" lvl="0" indent="-446088" algn="just" rtl="0">
              <a:lnSpc>
                <a:spcPct val="114000"/>
              </a:lnSpc>
              <a:spcBef>
                <a:spcPts val="600"/>
              </a:spcBef>
              <a:spcAft>
                <a:spcPts val="1200"/>
              </a:spcAft>
              <a:buClr>
                <a:schemeClr val="accent2"/>
              </a:buClr>
              <a:buSzPct val="100000"/>
              <a:buFont typeface="Wingdings" panose="05000000000000000000" pitchFamily="2" charset="2"/>
              <a:buChar char=""/>
            </a:pPr>
            <a:r>
              <a:rPr lang="en-US" sz="2400" b="0" i="0" u="none" strike="noStrike" cap="none" dirty="0">
                <a:solidFill>
                  <a:schemeClr val="tx2">
                    <a:lumMod val="25000"/>
                  </a:schemeClr>
                </a:solidFill>
                <a:latin typeface="Arial"/>
                <a:ea typeface="Arial"/>
                <a:cs typeface="Arial"/>
                <a:sym typeface="Arial"/>
              </a:rPr>
              <a:t>Split into pairs and discuss a personal experience or story related to your workplace. </a:t>
            </a:r>
          </a:p>
          <a:p>
            <a:pPr marL="446088" marR="0" lvl="0" indent="-446088" algn="just" rtl="0">
              <a:lnSpc>
                <a:spcPct val="114000"/>
              </a:lnSpc>
              <a:spcBef>
                <a:spcPts val="600"/>
              </a:spcBef>
              <a:spcAft>
                <a:spcPts val="1200"/>
              </a:spcAft>
              <a:buClr>
                <a:schemeClr val="accent2"/>
              </a:buClr>
              <a:buSzPct val="100000"/>
              <a:buFont typeface="Wingdings" panose="05000000000000000000" pitchFamily="2" charset="2"/>
              <a:buChar char=""/>
            </a:pPr>
            <a:r>
              <a:rPr lang="en-US" sz="2400" b="0" i="0" u="none" strike="noStrike" cap="none" dirty="0">
                <a:solidFill>
                  <a:schemeClr val="tx2">
                    <a:lumMod val="25000"/>
                  </a:schemeClr>
                </a:solidFill>
                <a:latin typeface="Arial"/>
                <a:ea typeface="Arial"/>
                <a:cs typeface="Arial"/>
                <a:sym typeface="Arial"/>
              </a:rPr>
              <a:t>Use one of the listening methods to engage in a conservation and explore the story in more depth using these questions:</a:t>
            </a:r>
          </a:p>
        </p:txBody>
      </p:sp>
      <p:sp>
        <p:nvSpPr>
          <p:cNvPr id="3" name="Google Shape;187;p45">
            <a:extLst>
              <a:ext uri="{FF2B5EF4-FFF2-40B4-BE49-F238E27FC236}">
                <a16:creationId xmlns:a16="http://schemas.microsoft.com/office/drawing/2014/main" id="{882D2BFB-C475-919B-B65D-2EB9EE13432E}"/>
              </a:ext>
            </a:extLst>
          </p:cNvPr>
          <p:cNvSpPr txBox="1"/>
          <p:nvPr/>
        </p:nvSpPr>
        <p:spPr>
          <a:xfrm>
            <a:off x="5143682" y="1288395"/>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Activity 2 </a:t>
            </a:r>
            <a:r>
              <a:rPr lang="en-US" sz="4400" b="1" i="0" u="none" strike="noStrike" cap="none" dirty="0">
                <a:solidFill>
                  <a:srgbClr val="EF9152"/>
                </a:solidFill>
                <a:latin typeface="Arial"/>
                <a:ea typeface="Arial"/>
                <a:cs typeface="Arial"/>
                <a:sym typeface="Arial"/>
              </a:rPr>
              <a:t>Instructions</a:t>
            </a:r>
            <a:endParaRPr sz="4400" b="1" i="0" u="none" strike="noStrike" cap="none" dirty="0">
              <a:solidFill>
                <a:srgbClr val="EF9152"/>
              </a:solidFill>
              <a:latin typeface="Arial"/>
              <a:ea typeface="Arial"/>
              <a:cs typeface="Arial"/>
              <a:sym typeface="Arial"/>
            </a:endParaRPr>
          </a:p>
        </p:txBody>
      </p:sp>
      <p:cxnSp>
        <p:nvCxnSpPr>
          <p:cNvPr id="4" name="Google Shape;189;p45">
            <a:extLst>
              <a:ext uri="{FF2B5EF4-FFF2-40B4-BE49-F238E27FC236}">
                <a16:creationId xmlns:a16="http://schemas.microsoft.com/office/drawing/2014/main" id="{CF312051-1959-44DF-A218-6785504F0EC6}"/>
              </a:ext>
            </a:extLst>
          </p:cNvPr>
          <p:cNvCxnSpPr/>
          <p:nvPr/>
        </p:nvCxnSpPr>
        <p:spPr>
          <a:xfrm>
            <a:off x="5229553" y="2101779"/>
            <a:ext cx="1255711" cy="0"/>
          </a:xfrm>
          <a:prstGeom prst="straightConnector1">
            <a:avLst/>
          </a:prstGeom>
          <a:noFill/>
          <a:ln w="28575" cap="flat" cmpd="sng">
            <a:solidFill>
              <a:srgbClr val="92C340"/>
            </a:solidFill>
            <a:prstDash val="solid"/>
            <a:miter lim="800000"/>
            <a:headEnd type="none" w="sm" len="sm"/>
            <a:tailEnd type="none" w="sm" len="sm"/>
          </a:ln>
        </p:spPr>
      </p:cxnSp>
      <p:graphicFrame>
        <p:nvGraphicFramePr>
          <p:cNvPr id="5" name="Diagram 4">
            <a:extLst>
              <a:ext uri="{FF2B5EF4-FFF2-40B4-BE49-F238E27FC236}">
                <a16:creationId xmlns:a16="http://schemas.microsoft.com/office/drawing/2014/main" id="{C35BA499-3E66-4800-E726-57504C7B64BF}"/>
              </a:ext>
            </a:extLst>
          </p:cNvPr>
          <p:cNvGraphicFramePr/>
          <p:nvPr>
            <p:extLst>
              <p:ext uri="{D42A27DB-BD31-4B8C-83A1-F6EECF244321}">
                <p14:modId xmlns:p14="http://schemas.microsoft.com/office/powerpoint/2010/main" val="397240254"/>
              </p:ext>
            </p:extLst>
          </p:nvPr>
        </p:nvGraphicFramePr>
        <p:xfrm>
          <a:off x="4885462" y="5223201"/>
          <a:ext cx="7016308" cy="14905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7" name="Google Shape;167;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168" name="Google Shape;168;p43"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69" name="Google Shape;169;p43"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sp>
        <p:nvSpPr>
          <p:cNvPr id="2" name="Google Shape;130;p40">
            <a:extLst>
              <a:ext uri="{FF2B5EF4-FFF2-40B4-BE49-F238E27FC236}">
                <a16:creationId xmlns:a16="http://schemas.microsoft.com/office/drawing/2014/main" id="{D6E8E07A-B175-E5BE-1D2A-3AA0E1C29A91}"/>
              </a:ext>
            </a:extLst>
          </p:cNvPr>
          <p:cNvSpPr txBox="1"/>
          <p:nvPr/>
        </p:nvSpPr>
        <p:spPr>
          <a:xfrm>
            <a:off x="5445856" y="3590497"/>
            <a:ext cx="5952246" cy="820674"/>
          </a:xfrm>
          <a:prstGeom prst="rect">
            <a:avLst/>
          </a:prstGeom>
          <a:noFill/>
          <a:ln>
            <a:noFill/>
          </a:ln>
        </p:spPr>
        <p:txBody>
          <a:bodyPr spcFirstLastPara="1" wrap="square" lIns="91425" tIns="45700" rIns="91425" bIns="45700" anchor="t" anchorCtr="0">
            <a:noAutofit/>
          </a:bodyPr>
          <a:lstStyle/>
          <a:p>
            <a:pPr marL="0" marR="0" lvl="0" indent="0" algn="just" rtl="0">
              <a:lnSpc>
                <a:spcPct val="114000"/>
              </a:lnSpc>
              <a:spcBef>
                <a:spcPts val="200"/>
              </a:spcBef>
              <a:spcAft>
                <a:spcPts val="600"/>
              </a:spcAft>
              <a:buClr>
                <a:srgbClr val="000000"/>
              </a:buClr>
              <a:buSzPts val="1100"/>
              <a:buFont typeface="Arial"/>
              <a:buNone/>
            </a:pPr>
            <a:r>
              <a:rPr lang="en-US" sz="2000" b="0" i="0" u="none" strike="noStrike" cap="none" dirty="0">
                <a:solidFill>
                  <a:schemeClr val="dk1"/>
                </a:solidFill>
                <a:latin typeface="Arial"/>
                <a:ea typeface="Arial"/>
                <a:cs typeface="Arial"/>
                <a:sym typeface="Arial"/>
              </a:rPr>
              <a:t>The aim of this activity is to use a case study to explore communication breakdown and creating an inclusive workplace. </a:t>
            </a:r>
          </a:p>
        </p:txBody>
      </p:sp>
      <p:sp>
        <p:nvSpPr>
          <p:cNvPr id="3" name="Google Shape;94;p10">
            <a:extLst>
              <a:ext uri="{FF2B5EF4-FFF2-40B4-BE49-F238E27FC236}">
                <a16:creationId xmlns:a16="http://schemas.microsoft.com/office/drawing/2014/main" id="{719A77E0-F9B4-47F8-0BC3-55261DAA43B8}"/>
              </a:ext>
            </a:extLst>
          </p:cNvPr>
          <p:cNvSpPr txBox="1"/>
          <p:nvPr/>
        </p:nvSpPr>
        <p:spPr>
          <a:xfrm>
            <a:off x="5445856" y="2302622"/>
            <a:ext cx="6701704" cy="7183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dirty="0">
                <a:solidFill>
                  <a:schemeClr val="lt1"/>
                </a:solidFill>
                <a:latin typeface="Arial"/>
                <a:ea typeface="Arial"/>
                <a:cs typeface="Arial"/>
                <a:sym typeface="Arial"/>
              </a:rPr>
              <a:t>Activity 3: Breaking Down Barriers</a:t>
            </a:r>
            <a:endParaRPr lang="en-US" sz="3600" b="1" i="0" u="none" strike="noStrike" cap="none" dirty="0">
              <a:solidFill>
                <a:srgbClr val="000000"/>
              </a:solidFill>
              <a:latin typeface="Arial"/>
              <a:ea typeface="Arial"/>
              <a:cs typeface="Arial"/>
              <a:sym typeface="Arial"/>
            </a:endParaRPr>
          </a:p>
        </p:txBody>
      </p:sp>
      <p:cxnSp>
        <p:nvCxnSpPr>
          <p:cNvPr id="4" name="Google Shape;96;p10">
            <a:extLst>
              <a:ext uri="{FF2B5EF4-FFF2-40B4-BE49-F238E27FC236}">
                <a16:creationId xmlns:a16="http://schemas.microsoft.com/office/drawing/2014/main" id="{1E3286BE-9878-3BCD-1FA2-CB307B86407F}"/>
              </a:ext>
            </a:extLst>
          </p:cNvPr>
          <p:cNvCxnSpPr>
            <a:cxnSpLocks/>
          </p:cNvCxnSpPr>
          <p:nvPr/>
        </p:nvCxnSpPr>
        <p:spPr>
          <a:xfrm>
            <a:off x="5520835" y="3495923"/>
            <a:ext cx="1255711" cy="0"/>
          </a:xfrm>
          <a:prstGeom prst="straightConnector1">
            <a:avLst/>
          </a:prstGeom>
          <a:noFill/>
          <a:ln w="28575" cap="flat" cmpd="sng">
            <a:solidFill>
              <a:srgbClr val="92C340"/>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2"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25125" y="85725"/>
            <a:ext cx="1125984" cy="1125984"/>
          </a:xfrm>
          <a:prstGeom prst="rect">
            <a:avLst/>
          </a:prstGeom>
          <a:noFill/>
          <a:ln>
            <a:noFill/>
          </a:ln>
        </p:spPr>
      </p:pic>
      <p:pic>
        <p:nvPicPr>
          <p:cNvPr id="42" name="Google Shape;42;p2"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0075" y="6076743"/>
            <a:ext cx="1562100" cy="327721"/>
          </a:xfrm>
          <a:prstGeom prst="rect">
            <a:avLst/>
          </a:prstGeom>
          <a:noFill/>
          <a:ln>
            <a:noFill/>
          </a:ln>
        </p:spPr>
      </p:pic>
      <p:sp>
        <p:nvSpPr>
          <p:cNvPr id="43" name="Google Shape;43;p2"/>
          <p:cNvSpPr/>
          <p:nvPr/>
        </p:nvSpPr>
        <p:spPr>
          <a:xfrm>
            <a:off x="600075" y="2308537"/>
            <a:ext cx="5495925" cy="6463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Gives an overview of participatory narrative inquiry, how it works, and the benefits of using in the workplace.</a:t>
            </a:r>
            <a:endParaRPr sz="1400" b="0" i="0" u="none" strike="noStrike" cap="none" dirty="0">
              <a:solidFill>
                <a:srgbClr val="000000"/>
              </a:solidFill>
              <a:latin typeface="Arial"/>
              <a:ea typeface="Arial"/>
              <a:cs typeface="Arial"/>
              <a:sym typeface="Arial"/>
            </a:endParaRPr>
          </a:p>
        </p:txBody>
      </p:sp>
      <p:sp>
        <p:nvSpPr>
          <p:cNvPr id="44" name="Google Shape;44;p2"/>
          <p:cNvSpPr/>
          <p:nvPr/>
        </p:nvSpPr>
        <p:spPr>
          <a:xfrm>
            <a:off x="600075" y="534601"/>
            <a:ext cx="445154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33132"/>
                </a:solidFill>
                <a:latin typeface="Arial"/>
                <a:ea typeface="Arial"/>
                <a:cs typeface="Arial"/>
                <a:sym typeface="Arial"/>
              </a:rPr>
              <a:t>Table of Content</a:t>
            </a:r>
            <a:endParaRPr sz="1400" b="0" i="0" u="none" strike="noStrike" cap="none" dirty="0">
              <a:solidFill>
                <a:srgbClr val="000000"/>
              </a:solidFill>
              <a:latin typeface="Arial"/>
              <a:ea typeface="Arial"/>
              <a:cs typeface="Arial"/>
              <a:sym typeface="Arial"/>
            </a:endParaRPr>
          </a:p>
        </p:txBody>
      </p:sp>
      <p:sp>
        <p:nvSpPr>
          <p:cNvPr id="45" name="Google Shape;45;p2"/>
          <p:cNvSpPr/>
          <p:nvPr/>
        </p:nvSpPr>
        <p:spPr>
          <a:xfrm>
            <a:off x="600075" y="1840806"/>
            <a:ext cx="232435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EF9152"/>
                </a:solidFill>
                <a:latin typeface="Arial"/>
                <a:ea typeface="Arial"/>
                <a:cs typeface="Arial"/>
                <a:sym typeface="Arial"/>
              </a:rPr>
              <a:t>01 INTRODUCTION</a:t>
            </a:r>
            <a:endParaRPr sz="1400" b="0" i="0" u="none" strike="noStrike" cap="none" dirty="0">
              <a:solidFill>
                <a:srgbClr val="000000"/>
              </a:solidFill>
              <a:latin typeface="Arial"/>
              <a:ea typeface="Arial"/>
              <a:cs typeface="Arial"/>
              <a:sym typeface="Arial"/>
            </a:endParaRPr>
          </a:p>
        </p:txBody>
      </p:sp>
      <p:sp>
        <p:nvSpPr>
          <p:cNvPr id="46" name="Google Shape;46;p2"/>
          <p:cNvSpPr/>
          <p:nvPr/>
        </p:nvSpPr>
        <p:spPr>
          <a:xfrm>
            <a:off x="600075" y="4286905"/>
            <a:ext cx="5495925" cy="6463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Four key activities that aim to build participants’ PNI capabilities as well as various roleplay activities.</a:t>
            </a:r>
            <a:endParaRPr sz="1400" b="0" i="0" u="none" strike="noStrike" cap="none" dirty="0">
              <a:solidFill>
                <a:srgbClr val="000000"/>
              </a:solidFill>
              <a:latin typeface="Arial"/>
              <a:ea typeface="Arial"/>
              <a:cs typeface="Arial"/>
              <a:sym typeface="Arial"/>
            </a:endParaRPr>
          </a:p>
        </p:txBody>
      </p:sp>
      <p:sp>
        <p:nvSpPr>
          <p:cNvPr id="47" name="Google Shape;47;p2"/>
          <p:cNvSpPr/>
          <p:nvPr/>
        </p:nvSpPr>
        <p:spPr>
          <a:xfrm>
            <a:off x="600075" y="3819174"/>
            <a:ext cx="2369238"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2C340"/>
                </a:solidFill>
                <a:latin typeface="Arial"/>
                <a:ea typeface="Arial"/>
                <a:cs typeface="Arial"/>
                <a:sym typeface="Arial"/>
              </a:rPr>
              <a:t>02 ACTIVITIES</a:t>
            </a:r>
            <a:endParaRPr sz="1400" b="0" i="0" u="none" strike="noStrike" cap="none" dirty="0">
              <a:solidFill>
                <a:srgbClr val="000000"/>
              </a:solidFill>
              <a:latin typeface="Arial"/>
              <a:ea typeface="Arial"/>
              <a:cs typeface="Arial"/>
              <a:sym typeface="Arial"/>
            </a:endParaRPr>
          </a:p>
        </p:txBody>
      </p:sp>
      <p:sp>
        <p:nvSpPr>
          <p:cNvPr id="48" name="Google Shape;48;p2"/>
          <p:cNvSpPr/>
          <p:nvPr/>
        </p:nvSpPr>
        <p:spPr>
          <a:xfrm>
            <a:off x="6305550" y="2308537"/>
            <a:ext cx="5787288" cy="6463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Two short self-reflective questions aimed to increase the capacity of participants to understand the learning outcomes.</a:t>
            </a:r>
            <a:endParaRPr sz="1400" b="0" i="0" u="none" strike="noStrike" cap="none" dirty="0">
              <a:solidFill>
                <a:srgbClr val="000000"/>
              </a:solidFill>
              <a:latin typeface="Arial"/>
              <a:ea typeface="Arial"/>
              <a:cs typeface="Arial"/>
              <a:sym typeface="Arial"/>
            </a:endParaRPr>
          </a:p>
        </p:txBody>
      </p:sp>
      <p:sp>
        <p:nvSpPr>
          <p:cNvPr id="49" name="Google Shape;49;p2"/>
          <p:cNvSpPr/>
          <p:nvPr/>
        </p:nvSpPr>
        <p:spPr>
          <a:xfrm>
            <a:off x="6305550" y="1840800"/>
            <a:ext cx="21891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FC7E1"/>
                </a:solidFill>
                <a:latin typeface="Arial"/>
                <a:ea typeface="Arial"/>
                <a:cs typeface="Arial"/>
                <a:sym typeface="Arial"/>
              </a:rPr>
              <a:t>03 REFLECTION</a:t>
            </a:r>
            <a:endParaRPr sz="1400" b="0" i="0" u="none" strike="noStrike" cap="none" dirty="0">
              <a:solidFill>
                <a:srgbClr val="000000"/>
              </a:solidFill>
              <a:latin typeface="Arial"/>
              <a:ea typeface="Arial"/>
              <a:cs typeface="Arial"/>
              <a:sym typeface="Arial"/>
            </a:endParaRPr>
          </a:p>
        </p:txBody>
      </p:sp>
      <p:sp>
        <p:nvSpPr>
          <p:cNvPr id="50" name="Google Shape;50;p2"/>
          <p:cNvSpPr/>
          <p:nvPr/>
        </p:nvSpPr>
        <p:spPr>
          <a:xfrm>
            <a:off x="6305550" y="4365041"/>
            <a:ext cx="5787288" cy="32316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dirty="0"/>
              <a:t>Five key takeaways summarising the learning outcomes.</a:t>
            </a:r>
            <a:endParaRPr sz="1400" b="0" i="0" u="none" strike="noStrike" cap="none" dirty="0">
              <a:solidFill>
                <a:srgbClr val="000000"/>
              </a:solidFill>
              <a:latin typeface="Arial"/>
              <a:ea typeface="Arial"/>
              <a:cs typeface="Arial"/>
              <a:sym typeface="Arial"/>
            </a:endParaRPr>
          </a:p>
        </p:txBody>
      </p:sp>
      <p:sp>
        <p:nvSpPr>
          <p:cNvPr id="51" name="Google Shape;51;p2"/>
          <p:cNvSpPr/>
          <p:nvPr/>
        </p:nvSpPr>
        <p:spPr>
          <a:xfrm>
            <a:off x="6305550" y="3897310"/>
            <a:ext cx="2082301"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54AE93"/>
                </a:solidFill>
                <a:latin typeface="Arial"/>
                <a:ea typeface="Arial"/>
                <a:cs typeface="Arial"/>
                <a:sym typeface="Arial"/>
              </a:rPr>
              <a:t>04 CONCLUSION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4"/>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75" name="Google Shape;175;p44"/>
          <p:cNvSpPr txBox="1"/>
          <p:nvPr/>
        </p:nvSpPr>
        <p:spPr>
          <a:xfrm>
            <a:off x="1961892" y="403248"/>
            <a:ext cx="6344806"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rgbClr val="3F3F3F"/>
                </a:solidFill>
                <a:latin typeface="Arial"/>
                <a:ea typeface="Arial"/>
                <a:cs typeface="Arial"/>
                <a:sym typeface="Arial"/>
              </a:rPr>
              <a:t>Using Narrative Inquiry for Workplace Inclusion</a:t>
            </a:r>
          </a:p>
        </p:txBody>
      </p:sp>
      <p:cxnSp>
        <p:nvCxnSpPr>
          <p:cNvPr id="176" name="Google Shape;176;p44"/>
          <p:cNvCxnSpPr/>
          <p:nvPr/>
        </p:nvCxnSpPr>
        <p:spPr>
          <a:xfrm>
            <a:off x="2052649" y="1510644"/>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177" name="Google Shape;177;p44"/>
          <p:cNvSpPr txBox="1"/>
          <p:nvPr/>
        </p:nvSpPr>
        <p:spPr>
          <a:xfrm>
            <a:off x="318978" y="1684333"/>
            <a:ext cx="6623190" cy="4544508"/>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en-US" sz="2000" dirty="0">
                <a:solidFill>
                  <a:schemeClr val="tx2">
                    <a:lumMod val="25000"/>
                  </a:schemeClr>
                </a:solidFill>
              </a:rPr>
              <a:t>Samantha is a manager of a marketing team. One of her team members, Jacques, has been underperforming and missing deadlines. Samantha has tried to talk to Jacques about his performance, but he always gets defensive and is unresponsive. She notices that Jacques has been isolating himself from the team, and his communication with other team members has become strained. </a:t>
            </a:r>
          </a:p>
          <a:p>
            <a:pPr algn="just">
              <a:lnSpc>
                <a:spcPct val="107000"/>
              </a:lnSpc>
              <a:spcAft>
                <a:spcPts val="800"/>
              </a:spcAft>
            </a:pPr>
            <a:r>
              <a:rPr lang="en-US" sz="2000" dirty="0">
                <a:solidFill>
                  <a:schemeClr val="tx2">
                    <a:lumMod val="25000"/>
                  </a:schemeClr>
                </a:solidFill>
              </a:rPr>
              <a:t>Samantha thinks that Jacques might be facing some barriers due to his migrant background. She wants to use narrative inquiry to understand his perspective and experiences, and to create a more inclusive workplace environment for everyone on the team.</a:t>
            </a:r>
            <a:endParaRPr lang="en-IE" sz="1600" kern="100" dirty="0">
              <a:solidFill>
                <a:schemeClr val="tx2">
                  <a:lumMod val="25000"/>
                </a:schemeClr>
              </a:solidFill>
              <a:effectLst/>
              <a:latin typeface="+mn-lt"/>
              <a:ea typeface="Calibri" panose="020F0502020204030204" pitchFamily="34" charset="0"/>
              <a:cs typeface="Arial" panose="020B0604020202020204" pitchFamily="34" charset="0"/>
            </a:endParaRPr>
          </a:p>
        </p:txBody>
      </p:sp>
      <p:pic>
        <p:nvPicPr>
          <p:cNvPr id="179" name="Google Shape;179;p44"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80" name="Google Shape;180;p44" descr="Logo&#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pic>
        <p:nvPicPr>
          <p:cNvPr id="3" name="Picture 2" descr="Two smiling people looking at tablet">
            <a:extLst>
              <a:ext uri="{FF2B5EF4-FFF2-40B4-BE49-F238E27FC236}">
                <a16:creationId xmlns:a16="http://schemas.microsoft.com/office/drawing/2014/main" id="{35C95109-7EAF-6E09-A203-6A70747A18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67493" y="1531043"/>
            <a:ext cx="4284000" cy="4284000"/>
          </a:xfrm>
          <a:prstGeom prst="ellipse">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967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 name="Picture 3" descr="Wooden blocks with question marks">
            <a:extLst>
              <a:ext uri="{FF2B5EF4-FFF2-40B4-BE49-F238E27FC236}">
                <a16:creationId xmlns:a16="http://schemas.microsoft.com/office/drawing/2014/main" id="{CB085437-71D5-FA45-473A-774C1FEAD1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500000">
            <a:off x="1197475" y="1791000"/>
            <a:ext cx="3326795" cy="3276000"/>
          </a:xfrm>
          <a:prstGeom prst="roundRect">
            <a:avLst/>
          </a:prstGeom>
        </p:spPr>
      </p:pic>
      <p:sp>
        <p:nvSpPr>
          <p:cNvPr id="186" name="Google Shape;186;p45"/>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87" name="Google Shape;187;p45"/>
          <p:cNvSpPr txBox="1"/>
          <p:nvPr/>
        </p:nvSpPr>
        <p:spPr>
          <a:xfrm>
            <a:off x="5143682" y="1288395"/>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Activity 3 </a:t>
            </a:r>
            <a:r>
              <a:rPr lang="en-US" sz="4400" b="1" i="0" u="none" strike="noStrike" cap="none" dirty="0">
                <a:solidFill>
                  <a:srgbClr val="EF9152"/>
                </a:solidFill>
                <a:latin typeface="Arial"/>
                <a:ea typeface="Arial"/>
                <a:cs typeface="Arial"/>
                <a:sym typeface="Arial"/>
              </a:rPr>
              <a:t>Instructions</a:t>
            </a:r>
            <a:endParaRPr sz="4400" b="1" i="0" u="none" strike="noStrike" cap="none" dirty="0">
              <a:solidFill>
                <a:srgbClr val="EF9152"/>
              </a:solidFill>
              <a:latin typeface="Arial"/>
              <a:ea typeface="Arial"/>
              <a:cs typeface="Arial"/>
              <a:sym typeface="Arial"/>
            </a:endParaRPr>
          </a:p>
        </p:txBody>
      </p:sp>
      <p:sp>
        <p:nvSpPr>
          <p:cNvPr id="188" name="Google Shape;188;p45"/>
          <p:cNvSpPr txBox="1"/>
          <p:nvPr/>
        </p:nvSpPr>
        <p:spPr>
          <a:xfrm>
            <a:off x="5143682" y="2652973"/>
            <a:ext cx="6668678" cy="239749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1100"/>
              <a:buFont typeface="Arial"/>
              <a:buNone/>
            </a:pPr>
            <a:r>
              <a:rPr lang="en-US" sz="2400" b="1" i="1" u="none" strike="noStrike" cap="none" dirty="0">
                <a:solidFill>
                  <a:schemeClr val="accent6"/>
                </a:solidFill>
                <a:latin typeface="Arial"/>
                <a:ea typeface="Arial"/>
                <a:cs typeface="Arial"/>
                <a:sym typeface="Arial"/>
              </a:rPr>
              <a:t>In groups of 4 discuss how you feel Samantha should handle this conversation and the types of questions she should ask Jacques.</a:t>
            </a:r>
          </a:p>
        </p:txBody>
      </p:sp>
      <p:cxnSp>
        <p:nvCxnSpPr>
          <p:cNvPr id="189" name="Google Shape;189;p45"/>
          <p:cNvCxnSpPr/>
          <p:nvPr/>
        </p:nvCxnSpPr>
        <p:spPr>
          <a:xfrm>
            <a:off x="5229553" y="2101779"/>
            <a:ext cx="1255711" cy="0"/>
          </a:xfrm>
          <a:prstGeom prst="straightConnector1">
            <a:avLst/>
          </a:prstGeom>
          <a:noFill/>
          <a:ln w="28575" cap="flat" cmpd="sng">
            <a:solidFill>
              <a:srgbClr val="92C340"/>
            </a:solidFill>
            <a:prstDash val="solid"/>
            <a:miter lim="800000"/>
            <a:headEnd type="none" w="sm" len="sm"/>
            <a:tailEnd type="none" w="sm" len="sm"/>
          </a:ln>
        </p:spPr>
      </p:cxnSp>
      <p:pic>
        <p:nvPicPr>
          <p:cNvPr id="193" name="Google Shape;193;p45"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94" name="Google Shape;194;p45"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61841" y="37876"/>
            <a:ext cx="1250519" cy="12505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3" name="Picture 2" descr="Wooden blocks with question marks">
            <a:extLst>
              <a:ext uri="{FF2B5EF4-FFF2-40B4-BE49-F238E27FC236}">
                <a16:creationId xmlns:a16="http://schemas.microsoft.com/office/drawing/2014/main" id="{06F12603-C747-0366-C8A5-DFA8E29784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3500000">
            <a:off x="1197475" y="1791000"/>
            <a:ext cx="3326795" cy="3276000"/>
          </a:xfrm>
          <a:prstGeom prst="roundRect">
            <a:avLst/>
          </a:prstGeom>
        </p:spPr>
      </p:pic>
      <p:sp>
        <p:nvSpPr>
          <p:cNvPr id="186" name="Google Shape;186;p45"/>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88" name="Google Shape;188;p45"/>
          <p:cNvSpPr txBox="1"/>
          <p:nvPr/>
        </p:nvSpPr>
        <p:spPr>
          <a:xfrm>
            <a:off x="5195313" y="1206172"/>
            <a:ext cx="6787579" cy="4445655"/>
          </a:xfrm>
          <a:prstGeom prst="rect">
            <a:avLst/>
          </a:prstGeom>
          <a:noFill/>
          <a:ln>
            <a:noFill/>
          </a:ln>
        </p:spPr>
        <p:txBody>
          <a:bodyPr spcFirstLastPara="1" wrap="square" lIns="91425" tIns="45700" rIns="91425" bIns="45700" anchor="t" anchorCtr="0">
            <a:noAutofit/>
          </a:bodyPr>
          <a:lstStyle/>
          <a:p>
            <a:pPr marL="0" marR="0" lvl="0" indent="0" algn="just" rtl="0">
              <a:lnSpc>
                <a:spcPct val="114000"/>
              </a:lnSpc>
              <a:spcBef>
                <a:spcPts val="0"/>
              </a:spcBef>
              <a:spcAft>
                <a:spcPts val="1200"/>
              </a:spcAft>
              <a:buClr>
                <a:srgbClr val="000000"/>
              </a:buClr>
              <a:buSzPts val="1100"/>
              <a:buFont typeface="Arial"/>
              <a:buNone/>
            </a:pPr>
            <a:r>
              <a:rPr lang="en-US" sz="2400" b="1" dirty="0">
                <a:solidFill>
                  <a:schemeClr val="tx2">
                    <a:lumMod val="25000"/>
                  </a:schemeClr>
                </a:solidFill>
              </a:rPr>
              <a:t>Here are s</a:t>
            </a:r>
            <a:r>
              <a:rPr lang="en-US" sz="2400" b="1" i="0" u="none" strike="noStrike" cap="none" dirty="0">
                <a:solidFill>
                  <a:schemeClr val="tx2">
                    <a:lumMod val="25000"/>
                  </a:schemeClr>
                </a:solidFill>
                <a:latin typeface="Arial"/>
                <a:ea typeface="Arial"/>
                <a:cs typeface="Arial"/>
                <a:sym typeface="Arial"/>
              </a:rPr>
              <a:t>ome possible questions that Samantha could ask Jacques:</a:t>
            </a:r>
            <a:endParaRPr lang="en-US" sz="1800" b="0" i="0" u="none" strike="noStrike" cap="none" dirty="0">
              <a:solidFill>
                <a:schemeClr val="tx2">
                  <a:lumMod val="25000"/>
                </a:schemeClr>
              </a:solidFill>
              <a:latin typeface="Arial"/>
              <a:ea typeface="Arial"/>
              <a:cs typeface="Arial"/>
              <a:sym typeface="Arial"/>
            </a:endParaRPr>
          </a:p>
          <a:p>
            <a:pPr marL="342900" marR="0" lvl="0" indent="-342900" algn="just" rtl="0">
              <a:lnSpc>
                <a:spcPct val="114000"/>
              </a:lnSpc>
              <a:spcBef>
                <a:spcPts val="0"/>
              </a:spcBef>
              <a:spcAft>
                <a:spcPts val="1200"/>
              </a:spcAft>
              <a:buClr>
                <a:schemeClr val="accent2"/>
              </a:buClr>
              <a:buSzPct val="100000"/>
              <a:buFont typeface="Wingdings" panose="05000000000000000000" pitchFamily="2" charset="2"/>
              <a:buChar char=""/>
            </a:pPr>
            <a:r>
              <a:rPr lang="en-US" sz="2000" b="0" i="0" u="none" strike="noStrike" cap="none" dirty="0">
                <a:solidFill>
                  <a:schemeClr val="tx2">
                    <a:lumMod val="25000"/>
                  </a:schemeClr>
                </a:solidFill>
                <a:latin typeface="Arial"/>
                <a:ea typeface="Arial"/>
                <a:cs typeface="Arial"/>
                <a:sym typeface="Arial"/>
              </a:rPr>
              <a:t>Can you tell me more about what's been going on with your work lately?</a:t>
            </a:r>
          </a:p>
          <a:p>
            <a:pPr marL="342900" marR="0" lvl="0" indent="-342900" algn="just" rtl="0">
              <a:lnSpc>
                <a:spcPct val="114000"/>
              </a:lnSpc>
              <a:spcBef>
                <a:spcPts val="0"/>
              </a:spcBef>
              <a:spcAft>
                <a:spcPts val="1200"/>
              </a:spcAft>
              <a:buClr>
                <a:schemeClr val="accent2"/>
              </a:buClr>
              <a:buSzPct val="100000"/>
              <a:buFont typeface="Wingdings" panose="05000000000000000000" pitchFamily="2" charset="2"/>
              <a:buChar char=""/>
            </a:pPr>
            <a:r>
              <a:rPr lang="en-US" sz="2000" b="0" i="0" u="none" strike="noStrike" cap="none" dirty="0">
                <a:solidFill>
                  <a:schemeClr val="tx2">
                    <a:lumMod val="25000"/>
                  </a:schemeClr>
                </a:solidFill>
                <a:latin typeface="Arial"/>
                <a:ea typeface="Arial"/>
                <a:cs typeface="Arial"/>
                <a:sym typeface="Arial"/>
              </a:rPr>
              <a:t>What are some of the factors that may be contributing to the communication breakdown with your team members?</a:t>
            </a:r>
          </a:p>
          <a:p>
            <a:pPr marL="342900" marR="0" lvl="0" indent="-342900" algn="just" rtl="0">
              <a:lnSpc>
                <a:spcPct val="114000"/>
              </a:lnSpc>
              <a:spcBef>
                <a:spcPts val="0"/>
              </a:spcBef>
              <a:spcAft>
                <a:spcPts val="1200"/>
              </a:spcAft>
              <a:buClr>
                <a:schemeClr val="accent2"/>
              </a:buClr>
              <a:buSzPct val="100000"/>
              <a:buFont typeface="Wingdings" panose="05000000000000000000" pitchFamily="2" charset="2"/>
              <a:buChar char=""/>
            </a:pPr>
            <a:r>
              <a:rPr lang="en-US" sz="2000" b="0" i="0" u="none" strike="noStrike" cap="none" dirty="0">
                <a:solidFill>
                  <a:schemeClr val="tx2">
                    <a:lumMod val="25000"/>
                  </a:schemeClr>
                </a:solidFill>
                <a:latin typeface="Arial"/>
                <a:ea typeface="Arial"/>
                <a:cs typeface="Arial"/>
                <a:sym typeface="Arial"/>
              </a:rPr>
              <a:t>Have you experienced any instances of bias or discrimination that may have impacted your work or relationships with team members?</a:t>
            </a:r>
          </a:p>
          <a:p>
            <a:pPr marL="342900" marR="0" lvl="0" indent="-342900" algn="just" rtl="0">
              <a:lnSpc>
                <a:spcPct val="114000"/>
              </a:lnSpc>
              <a:spcBef>
                <a:spcPts val="0"/>
              </a:spcBef>
              <a:spcAft>
                <a:spcPts val="1200"/>
              </a:spcAft>
              <a:buClr>
                <a:schemeClr val="accent2"/>
              </a:buClr>
              <a:buSzPct val="100000"/>
              <a:buFont typeface="Wingdings" panose="05000000000000000000" pitchFamily="2" charset="2"/>
              <a:buChar char=""/>
            </a:pPr>
            <a:r>
              <a:rPr lang="en-US" sz="2000" b="0" i="0" u="none" strike="noStrike" cap="none" dirty="0">
                <a:solidFill>
                  <a:schemeClr val="tx2">
                    <a:lumMod val="25000"/>
                  </a:schemeClr>
                </a:solidFill>
                <a:latin typeface="Arial"/>
                <a:ea typeface="Arial"/>
                <a:cs typeface="Arial"/>
                <a:sym typeface="Arial"/>
              </a:rPr>
              <a:t>How do you feel about the team's current culture and inclusivity? Are there any changes or improvements you would suggest?</a:t>
            </a:r>
          </a:p>
        </p:txBody>
      </p:sp>
      <p:pic>
        <p:nvPicPr>
          <p:cNvPr id="193" name="Google Shape;193;p45"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194" name="Google Shape;194;p45"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61841" y="37876"/>
            <a:ext cx="1250519" cy="1250519"/>
          </a:xfrm>
          <a:prstGeom prst="rect">
            <a:avLst/>
          </a:prstGeom>
          <a:noFill/>
          <a:ln>
            <a:noFill/>
          </a:ln>
        </p:spPr>
      </p:pic>
    </p:spTree>
    <p:extLst>
      <p:ext uri="{BB962C8B-B14F-4D97-AF65-F5344CB8AC3E}">
        <p14:creationId xmlns:p14="http://schemas.microsoft.com/office/powerpoint/2010/main" val="352152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02" name="Google Shape;202;p4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677" y="1184315"/>
            <a:ext cx="4506293" cy="4505353"/>
          </a:xfrm>
          <a:prstGeom prst="ellipse">
            <a:avLst/>
          </a:prstGeom>
          <a:noFill/>
          <a:ln w="38100" cap="flat" cmpd="sng">
            <a:solidFill>
              <a:schemeClr val="lt1"/>
            </a:solidFill>
            <a:prstDash val="solid"/>
            <a:round/>
            <a:headEnd type="none" w="sm" len="sm"/>
            <a:tailEnd type="none" w="sm" len="sm"/>
          </a:ln>
        </p:spPr>
      </p:pic>
      <p:pic>
        <p:nvPicPr>
          <p:cNvPr id="203" name="Google Shape;203;p46"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204" name="Google Shape;204;p46"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sp>
        <p:nvSpPr>
          <p:cNvPr id="4" name="Google Shape;130;p40">
            <a:extLst>
              <a:ext uri="{FF2B5EF4-FFF2-40B4-BE49-F238E27FC236}">
                <a16:creationId xmlns:a16="http://schemas.microsoft.com/office/drawing/2014/main" id="{B04FD462-D32B-E275-9142-4BCDA1EC8AE7}"/>
              </a:ext>
            </a:extLst>
          </p:cNvPr>
          <p:cNvSpPr txBox="1"/>
          <p:nvPr/>
        </p:nvSpPr>
        <p:spPr>
          <a:xfrm>
            <a:off x="5445855" y="3590497"/>
            <a:ext cx="6154265" cy="82067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000" b="0" i="0" u="none" strike="noStrike" cap="none" dirty="0">
                <a:solidFill>
                  <a:schemeClr val="dk1"/>
                </a:solidFill>
                <a:latin typeface="Arial"/>
                <a:ea typeface="Arial"/>
                <a:cs typeface="Arial"/>
                <a:sym typeface="Arial"/>
              </a:rPr>
              <a:t>The aim of this activity is to encourage participants to share their stories and experiences and to practice what they have learned about PNI by asking reflective questions and putting it into practice.</a:t>
            </a:r>
          </a:p>
        </p:txBody>
      </p:sp>
      <p:sp>
        <p:nvSpPr>
          <p:cNvPr id="5" name="Google Shape;94;p10">
            <a:extLst>
              <a:ext uri="{FF2B5EF4-FFF2-40B4-BE49-F238E27FC236}">
                <a16:creationId xmlns:a16="http://schemas.microsoft.com/office/drawing/2014/main" id="{EAD0DF27-11A5-2F14-C46E-77158848AC27}"/>
              </a:ext>
            </a:extLst>
          </p:cNvPr>
          <p:cNvSpPr txBox="1"/>
          <p:nvPr/>
        </p:nvSpPr>
        <p:spPr>
          <a:xfrm>
            <a:off x="5445856" y="2302622"/>
            <a:ext cx="6701704" cy="7183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dirty="0">
                <a:solidFill>
                  <a:schemeClr val="lt1"/>
                </a:solidFill>
                <a:latin typeface="Arial"/>
                <a:ea typeface="Arial"/>
                <a:cs typeface="Arial"/>
                <a:sym typeface="Arial"/>
              </a:rPr>
              <a:t>Activity 4: Sharing Our Own Experiences</a:t>
            </a:r>
            <a:endParaRPr lang="en-US" sz="3600" b="1" i="0" u="none" strike="noStrike" cap="none" dirty="0">
              <a:solidFill>
                <a:srgbClr val="000000"/>
              </a:solidFill>
              <a:latin typeface="Arial"/>
              <a:ea typeface="Arial"/>
              <a:cs typeface="Arial"/>
              <a:sym typeface="Arial"/>
            </a:endParaRPr>
          </a:p>
        </p:txBody>
      </p:sp>
      <p:cxnSp>
        <p:nvCxnSpPr>
          <p:cNvPr id="6" name="Google Shape;96;p10">
            <a:extLst>
              <a:ext uri="{FF2B5EF4-FFF2-40B4-BE49-F238E27FC236}">
                <a16:creationId xmlns:a16="http://schemas.microsoft.com/office/drawing/2014/main" id="{5B5055B0-D2CD-464E-DB01-BDC2225E5BA6}"/>
              </a:ext>
            </a:extLst>
          </p:cNvPr>
          <p:cNvCxnSpPr>
            <a:cxnSpLocks/>
          </p:cNvCxnSpPr>
          <p:nvPr/>
        </p:nvCxnSpPr>
        <p:spPr>
          <a:xfrm>
            <a:off x="5520835" y="3495923"/>
            <a:ext cx="1255711" cy="0"/>
          </a:xfrm>
          <a:prstGeom prst="straightConnector1">
            <a:avLst/>
          </a:prstGeom>
          <a:noFill/>
          <a:ln w="28575" cap="flat" cmpd="sng">
            <a:solidFill>
              <a:srgbClr val="92C340"/>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7"/>
          <p:cNvSpPr/>
          <p:nvPr/>
        </p:nvSpPr>
        <p:spPr>
          <a:xfrm rot="755811" flipH="1">
            <a:off x="7763286" y="-326789"/>
            <a:ext cx="5208974" cy="7059493"/>
          </a:xfrm>
          <a:custGeom>
            <a:avLst/>
            <a:gdLst/>
            <a:ahLst/>
            <a:cxnLst/>
            <a:rect l="l" t="t" r="r" b="b"/>
            <a:pathLst>
              <a:path w="5208974" h="7059493" extrusionOk="0">
                <a:moveTo>
                  <a:pt x="1495658" y="0"/>
                </a:moveTo>
                <a:lnTo>
                  <a:pt x="0" y="6692919"/>
                </a:lnTo>
                <a:lnTo>
                  <a:pt x="1640383" y="7059493"/>
                </a:lnTo>
                <a:lnTo>
                  <a:pt x="3932637" y="7059493"/>
                </a:lnTo>
                <a:cubicBezTo>
                  <a:pt x="4637539" y="7059493"/>
                  <a:pt x="5208974" y="6609322"/>
                  <a:pt x="5208974" y="6054006"/>
                </a:cubicBezTo>
                <a:lnTo>
                  <a:pt x="5208973" y="829810"/>
                </a:lnTo>
                <a:close/>
              </a:path>
            </a:pathLst>
          </a:custGeom>
          <a:solidFill>
            <a:srgbClr val="EF91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10" name="Google Shape;210;p47"/>
          <p:cNvSpPr txBox="1"/>
          <p:nvPr/>
        </p:nvSpPr>
        <p:spPr>
          <a:xfrm>
            <a:off x="1961891" y="403248"/>
            <a:ext cx="4860641"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a:solidFill>
                  <a:srgbClr val="3F3F3F"/>
                </a:solidFill>
                <a:latin typeface="Arial"/>
                <a:ea typeface="Arial"/>
                <a:cs typeface="Arial"/>
                <a:sym typeface="Arial"/>
              </a:rPr>
              <a:t>Question Time!</a:t>
            </a:r>
            <a:endParaRPr sz="4400" b="1" i="0" u="none" strike="noStrike" cap="none" dirty="0">
              <a:solidFill>
                <a:srgbClr val="000000"/>
              </a:solidFill>
              <a:latin typeface="Arial"/>
              <a:ea typeface="Arial"/>
              <a:cs typeface="Arial"/>
              <a:sym typeface="Arial"/>
            </a:endParaRPr>
          </a:p>
        </p:txBody>
      </p:sp>
      <p:cxnSp>
        <p:nvCxnSpPr>
          <p:cNvPr id="211" name="Google Shape;211;p47"/>
          <p:cNvCxnSpPr/>
          <p:nvPr/>
        </p:nvCxnSpPr>
        <p:spPr>
          <a:xfrm>
            <a:off x="2052649" y="1357355"/>
            <a:ext cx="1255711" cy="0"/>
          </a:xfrm>
          <a:prstGeom prst="straightConnector1">
            <a:avLst/>
          </a:prstGeom>
          <a:noFill/>
          <a:ln w="28575" cap="flat" cmpd="sng">
            <a:solidFill>
              <a:srgbClr val="92C340"/>
            </a:solidFill>
            <a:prstDash val="solid"/>
            <a:miter lim="800000"/>
            <a:headEnd type="none" w="sm" len="sm"/>
            <a:tailEnd type="none" w="sm" len="sm"/>
          </a:ln>
        </p:spPr>
      </p:cxnSp>
      <p:sp>
        <p:nvSpPr>
          <p:cNvPr id="212" name="Google Shape;212;p47"/>
          <p:cNvSpPr txBox="1"/>
          <p:nvPr/>
        </p:nvSpPr>
        <p:spPr>
          <a:xfrm>
            <a:off x="399790" y="1684333"/>
            <a:ext cx="6830349" cy="825675"/>
          </a:xfrm>
          <a:prstGeom prst="rect">
            <a:avLst/>
          </a:prstGeom>
          <a:noFill/>
          <a:ln>
            <a:noFill/>
          </a:ln>
        </p:spPr>
        <p:txBody>
          <a:bodyPr spcFirstLastPara="1" wrap="square" lIns="91425" tIns="45700" rIns="91425" bIns="45700" anchor="t" anchorCtr="0">
            <a:noAutofit/>
          </a:bodyPr>
          <a:lstStyle/>
          <a:p>
            <a:pPr marR="0" lvl="0" algn="just" rtl="0">
              <a:lnSpc>
                <a:spcPct val="114000"/>
              </a:lnSpc>
              <a:spcBef>
                <a:spcPts val="600"/>
              </a:spcBef>
              <a:spcAft>
                <a:spcPts val="600"/>
              </a:spcAft>
              <a:buClr>
                <a:srgbClr val="EF9152"/>
              </a:buClr>
              <a:buSzPts val="2000"/>
            </a:pPr>
            <a:r>
              <a:rPr lang="en-US" sz="2000" b="0" i="0" u="none" strike="noStrike" cap="none" dirty="0">
                <a:solidFill>
                  <a:schemeClr val="tx1">
                    <a:lumMod val="75000"/>
                    <a:lumOff val="25000"/>
                  </a:schemeClr>
                </a:solidFill>
                <a:latin typeface="Arial"/>
                <a:ea typeface="Arial"/>
                <a:cs typeface="Arial"/>
                <a:sym typeface="Arial"/>
              </a:rPr>
              <a:t>Prompt:</a:t>
            </a:r>
          </a:p>
          <a:p>
            <a:pPr marR="0" lvl="0" algn="just" rtl="0">
              <a:lnSpc>
                <a:spcPct val="114000"/>
              </a:lnSpc>
              <a:spcBef>
                <a:spcPts val="600"/>
              </a:spcBef>
              <a:spcAft>
                <a:spcPts val="600"/>
              </a:spcAft>
              <a:buClr>
                <a:srgbClr val="EF9152"/>
              </a:buClr>
              <a:buSzPts val="2000"/>
            </a:pPr>
            <a:endParaRPr lang="en-US" sz="2400" b="0" i="0" u="none" strike="noStrike" cap="none" dirty="0">
              <a:solidFill>
                <a:schemeClr val="tx1">
                  <a:lumMod val="75000"/>
                  <a:lumOff val="25000"/>
                </a:schemeClr>
              </a:solidFill>
              <a:latin typeface="Arial"/>
              <a:ea typeface="Arial"/>
              <a:cs typeface="Arial"/>
              <a:sym typeface="Arial"/>
            </a:endParaRPr>
          </a:p>
          <a:p>
            <a:pPr marR="0" lvl="0" algn="ctr" rtl="0">
              <a:lnSpc>
                <a:spcPct val="114000"/>
              </a:lnSpc>
              <a:spcBef>
                <a:spcPts val="600"/>
              </a:spcBef>
              <a:spcAft>
                <a:spcPts val="600"/>
              </a:spcAft>
              <a:buClr>
                <a:srgbClr val="EF9152"/>
              </a:buClr>
              <a:buSzPts val="2000"/>
            </a:pPr>
            <a:r>
              <a:rPr lang="en-IE" sz="3200" b="1" i="1" dirty="0">
                <a:solidFill>
                  <a:schemeClr val="accent6"/>
                </a:solidFill>
                <a:effectLst/>
                <a:latin typeface="Arial" panose="020B0604020202020204" pitchFamily="34" charset="0"/>
                <a:ea typeface="Times New Roman" panose="02020603050405020304" pitchFamily="18" charset="0"/>
              </a:rPr>
              <a:t>How has your cultural background influenced your identity?</a:t>
            </a:r>
            <a:endParaRPr lang="en-US" sz="4800" b="1" i="1" u="none" strike="noStrike" cap="none" dirty="0">
              <a:solidFill>
                <a:schemeClr val="accent6"/>
              </a:solidFill>
              <a:latin typeface="Arial"/>
              <a:ea typeface="Arial"/>
              <a:cs typeface="Arial"/>
              <a:sym typeface="Arial"/>
            </a:endParaRPr>
          </a:p>
        </p:txBody>
      </p:sp>
      <p:pic>
        <p:nvPicPr>
          <p:cNvPr id="214" name="Google Shape;214;p47"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215" name="Google Shape;215;p47" descr="Logo&#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19881"/>
            <a:ext cx="1250519" cy="1250519"/>
          </a:xfrm>
          <a:prstGeom prst="rect">
            <a:avLst/>
          </a:prstGeom>
          <a:noFill/>
          <a:ln>
            <a:noFill/>
          </a:ln>
        </p:spPr>
      </p:pic>
      <p:pic>
        <p:nvPicPr>
          <p:cNvPr id="3" name="Picture 2" descr="Different colored banners">
            <a:extLst>
              <a:ext uri="{FF2B5EF4-FFF2-40B4-BE49-F238E27FC236}">
                <a16:creationId xmlns:a16="http://schemas.microsoft.com/office/drawing/2014/main" id="{55200B40-B0CE-70BD-B5DD-F5C0CA4593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56178" y="1531088"/>
            <a:ext cx="4284000" cy="4284000"/>
          </a:xfrm>
          <a:prstGeom prst="flowChartConnector">
            <a:avLst/>
          </a:prstGeom>
          <a:ln w="57150">
            <a:solidFill>
              <a:schemeClr val="bg1"/>
            </a:solidFill>
          </a:ln>
          <a:effectLst>
            <a:outerShdw blurRad="50800" dist="38100" dir="2700000" algn="tl"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48044" y="1303173"/>
            <a:ext cx="4296566" cy="4296124"/>
          </a:xfrm>
          <a:custGeom>
            <a:avLst/>
            <a:gdLst/>
            <a:ahLst/>
            <a:cxnLst/>
            <a:rect l="l" t="t" r="r" b="b"/>
            <a:pathLst>
              <a:path w="4926934" h="4926427" extrusionOk="0">
                <a:moveTo>
                  <a:pt x="2427844" y="14"/>
                </a:moveTo>
                <a:cubicBezTo>
                  <a:pt x="2591185" y="-1028"/>
                  <a:pt x="2754923" y="60243"/>
                  <a:pt x="2880342" y="184073"/>
                </a:cubicBezTo>
                <a:lnTo>
                  <a:pt x="4737106" y="2017302"/>
                </a:lnTo>
                <a:cubicBezTo>
                  <a:pt x="4987945" y="2264962"/>
                  <a:pt x="4990522" y="2669075"/>
                  <a:pt x="4742863" y="2919914"/>
                </a:cubicBezTo>
                <a:lnTo>
                  <a:pt x="2949204" y="4736599"/>
                </a:lnTo>
                <a:cubicBezTo>
                  <a:pt x="2701544" y="4987438"/>
                  <a:pt x="2297431" y="4990015"/>
                  <a:pt x="2046592" y="4742356"/>
                </a:cubicBezTo>
                <a:lnTo>
                  <a:pt x="189829" y="2909126"/>
                </a:lnTo>
                <a:cubicBezTo>
                  <a:pt x="-61010" y="2661466"/>
                  <a:pt x="-63588" y="2257353"/>
                  <a:pt x="184072" y="2006514"/>
                </a:cubicBezTo>
                <a:lnTo>
                  <a:pt x="1977730" y="189830"/>
                </a:lnTo>
                <a:cubicBezTo>
                  <a:pt x="2101560" y="64410"/>
                  <a:pt x="2264504" y="1056"/>
                  <a:pt x="2427844" y="14"/>
                </a:cubicBezTo>
                <a:close/>
              </a:path>
            </a:pathLst>
          </a:custGeom>
          <a:noFill/>
          <a:ln>
            <a:noFill/>
          </a:ln>
        </p:spPr>
      </p:pic>
      <p:sp>
        <p:nvSpPr>
          <p:cNvPr id="221" name="Google Shape;221;p48"/>
          <p:cNvSpPr/>
          <p:nvPr/>
        </p:nvSpPr>
        <p:spPr>
          <a:xfrm rot="2678075" flipH="1">
            <a:off x="1179644" y="3760301"/>
            <a:ext cx="865076" cy="852537"/>
          </a:xfrm>
          <a:prstGeom prst="roundRect">
            <a:avLst>
              <a:gd name="adj" fmla="val 16667"/>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23" name="Google Shape;223;p48"/>
          <p:cNvSpPr txBox="1"/>
          <p:nvPr/>
        </p:nvSpPr>
        <p:spPr>
          <a:xfrm>
            <a:off x="5301464" y="2689324"/>
            <a:ext cx="5919474" cy="82567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a:buNone/>
            </a:pPr>
            <a:r>
              <a:rPr lang="en-US" sz="2000" b="0" i="0" u="none" strike="noStrike" cap="none" dirty="0">
                <a:solidFill>
                  <a:srgbClr val="7F7F7F"/>
                </a:solidFill>
                <a:latin typeface="Arial"/>
                <a:ea typeface="Arial"/>
                <a:cs typeface="Arial"/>
                <a:sym typeface="Arial"/>
              </a:rPr>
              <a:t>Answer the question: “How has your cultural background influenced your identity’</a:t>
            </a:r>
          </a:p>
        </p:txBody>
      </p:sp>
      <p:sp>
        <p:nvSpPr>
          <p:cNvPr id="225" name="Google Shape;225;p48"/>
          <p:cNvSpPr txBox="1"/>
          <p:nvPr/>
        </p:nvSpPr>
        <p:spPr>
          <a:xfrm>
            <a:off x="5337242" y="3755838"/>
            <a:ext cx="1558777"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a:solidFill>
                  <a:srgbClr val="595959"/>
                </a:solidFill>
                <a:latin typeface="Arial"/>
                <a:ea typeface="Arial"/>
                <a:cs typeface="Arial"/>
                <a:sym typeface="Arial"/>
              </a:rPr>
              <a:t>Step 2</a:t>
            </a:r>
            <a:endParaRPr sz="2000" b="1" i="0" u="none" strike="noStrike" cap="none" dirty="0">
              <a:solidFill>
                <a:srgbClr val="000000"/>
              </a:solidFill>
              <a:latin typeface="Arial"/>
              <a:ea typeface="Arial"/>
              <a:cs typeface="Arial"/>
              <a:sym typeface="Arial"/>
            </a:endParaRPr>
          </a:p>
        </p:txBody>
      </p:sp>
      <p:sp>
        <p:nvSpPr>
          <p:cNvPr id="226" name="Google Shape;226;p48"/>
          <p:cNvSpPr txBox="1"/>
          <p:nvPr/>
        </p:nvSpPr>
        <p:spPr>
          <a:xfrm>
            <a:off x="5301464" y="4180948"/>
            <a:ext cx="5919474" cy="57176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100"/>
              <a:buFont typeface="Arial"/>
              <a:buNone/>
            </a:pPr>
            <a:r>
              <a:rPr lang="en-US" sz="2000" b="0" i="0" u="none" strike="noStrike" cap="none" dirty="0">
                <a:solidFill>
                  <a:srgbClr val="7F7F7F"/>
                </a:solidFill>
                <a:latin typeface="Arial"/>
                <a:ea typeface="Arial"/>
                <a:cs typeface="Arial"/>
                <a:sym typeface="Arial"/>
              </a:rPr>
              <a:t>Take turns to share your personal stories. Participants are encouraged to ask open ended questions to encourage the person telling the story.</a:t>
            </a:r>
            <a:endParaRPr sz="2000" b="0" i="0" u="none" strike="noStrike" cap="none" dirty="0">
              <a:solidFill>
                <a:srgbClr val="000000"/>
              </a:solidFill>
              <a:latin typeface="Arial"/>
              <a:ea typeface="Arial"/>
              <a:cs typeface="Arial"/>
              <a:sym typeface="Arial"/>
            </a:endParaRPr>
          </a:p>
        </p:txBody>
      </p:sp>
      <p:sp>
        <p:nvSpPr>
          <p:cNvPr id="227" name="Google Shape;227;p48"/>
          <p:cNvSpPr txBox="1"/>
          <p:nvPr/>
        </p:nvSpPr>
        <p:spPr>
          <a:xfrm>
            <a:off x="5337242" y="2355856"/>
            <a:ext cx="1148071" cy="29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2000" b="1" i="0" u="none" strike="noStrike" cap="none" dirty="0">
                <a:solidFill>
                  <a:srgbClr val="595959"/>
                </a:solidFill>
                <a:latin typeface="Arial"/>
                <a:ea typeface="Arial"/>
                <a:cs typeface="Arial"/>
                <a:sym typeface="Arial"/>
              </a:rPr>
              <a:t>Step 1</a:t>
            </a:r>
            <a:endParaRPr sz="2000" b="1" i="0" u="none" strike="noStrike" cap="none" dirty="0">
              <a:solidFill>
                <a:srgbClr val="000000"/>
              </a:solidFill>
              <a:latin typeface="Arial"/>
              <a:ea typeface="Arial"/>
              <a:cs typeface="Arial"/>
              <a:sym typeface="Arial"/>
            </a:endParaRPr>
          </a:p>
        </p:txBody>
      </p:sp>
      <p:pic>
        <p:nvPicPr>
          <p:cNvPr id="228" name="Google Shape;228;p48"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791" y="6228842"/>
            <a:ext cx="1562100" cy="327721"/>
          </a:xfrm>
          <a:prstGeom prst="rect">
            <a:avLst/>
          </a:prstGeom>
          <a:noFill/>
          <a:ln>
            <a:noFill/>
          </a:ln>
        </p:spPr>
      </p:pic>
      <p:pic>
        <p:nvPicPr>
          <p:cNvPr id="229" name="Google Shape;229;p48"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61841" y="37876"/>
            <a:ext cx="1250519" cy="1250519"/>
          </a:xfrm>
          <a:prstGeom prst="rect">
            <a:avLst/>
          </a:prstGeom>
          <a:noFill/>
          <a:ln>
            <a:noFill/>
          </a:ln>
        </p:spPr>
      </p:pic>
      <p:sp>
        <p:nvSpPr>
          <p:cNvPr id="2" name="Google Shape;187;p45">
            <a:extLst>
              <a:ext uri="{FF2B5EF4-FFF2-40B4-BE49-F238E27FC236}">
                <a16:creationId xmlns:a16="http://schemas.microsoft.com/office/drawing/2014/main" id="{558C8450-7F58-C94E-2974-0271FB7B6AD2}"/>
              </a:ext>
            </a:extLst>
          </p:cNvPr>
          <p:cNvSpPr txBox="1"/>
          <p:nvPr/>
        </p:nvSpPr>
        <p:spPr>
          <a:xfrm>
            <a:off x="5143682" y="1288395"/>
            <a:ext cx="6400799"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Activity 4 </a:t>
            </a:r>
            <a:r>
              <a:rPr lang="en-US" sz="4400" b="1" i="0" u="none" strike="noStrike" cap="none" dirty="0">
                <a:solidFill>
                  <a:srgbClr val="EF9152"/>
                </a:solidFill>
                <a:latin typeface="Arial"/>
                <a:ea typeface="Arial"/>
                <a:cs typeface="Arial"/>
                <a:sym typeface="Arial"/>
              </a:rPr>
              <a:t>Instructions</a:t>
            </a:r>
            <a:endParaRPr sz="4400" b="1" i="0" u="none" strike="noStrike" cap="none" dirty="0">
              <a:solidFill>
                <a:srgbClr val="EF9152"/>
              </a:solidFill>
              <a:latin typeface="Arial"/>
              <a:ea typeface="Arial"/>
              <a:cs typeface="Arial"/>
              <a:sym typeface="Arial"/>
            </a:endParaRPr>
          </a:p>
        </p:txBody>
      </p:sp>
      <p:cxnSp>
        <p:nvCxnSpPr>
          <p:cNvPr id="3" name="Google Shape;189;p45">
            <a:extLst>
              <a:ext uri="{FF2B5EF4-FFF2-40B4-BE49-F238E27FC236}">
                <a16:creationId xmlns:a16="http://schemas.microsoft.com/office/drawing/2014/main" id="{A5975602-E523-3974-0DD8-4A5B21A0B57C}"/>
              </a:ext>
            </a:extLst>
          </p:cNvPr>
          <p:cNvCxnSpPr/>
          <p:nvPr/>
        </p:nvCxnSpPr>
        <p:spPr>
          <a:xfrm>
            <a:off x="5229553" y="2101779"/>
            <a:ext cx="1255711" cy="0"/>
          </a:xfrm>
          <a:prstGeom prst="straightConnector1">
            <a:avLst/>
          </a:prstGeom>
          <a:noFill/>
          <a:ln w="28575" cap="flat" cmpd="sng">
            <a:solidFill>
              <a:srgbClr val="92C340"/>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p:nvPr/>
        </p:nvSpPr>
        <p:spPr>
          <a:xfrm>
            <a:off x="0" y="0"/>
            <a:ext cx="12192000" cy="6858000"/>
          </a:xfrm>
          <a:prstGeom prst="rect">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235" name="Google Shape;235;p12"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075" y="6076743"/>
            <a:ext cx="1562100" cy="327721"/>
          </a:xfrm>
          <a:prstGeom prst="rect">
            <a:avLst/>
          </a:prstGeom>
          <a:noFill/>
          <a:ln>
            <a:noFill/>
          </a:ln>
        </p:spPr>
      </p:pic>
      <p:pic>
        <p:nvPicPr>
          <p:cNvPr id="236" name="Google Shape;236;p12" descr="Logo&#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72751" y="57568"/>
            <a:ext cx="1247774" cy="1247774"/>
          </a:xfrm>
          <a:prstGeom prst="rect">
            <a:avLst/>
          </a:prstGeom>
          <a:noFill/>
          <a:ln>
            <a:noFill/>
          </a:ln>
        </p:spPr>
      </p:pic>
      <p:sp>
        <p:nvSpPr>
          <p:cNvPr id="237" name="Google Shape;237;p12"/>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REFLECTION</a:t>
            </a:r>
            <a:endParaRPr sz="6600" b="1" i="0" u="none" strike="noStrike" cap="none" dirty="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2" y="1"/>
            <a:ext cx="5678124" cy="5734195"/>
          </a:xfrm>
          <a:custGeom>
            <a:avLst/>
            <a:gdLst/>
            <a:ahLst/>
            <a:cxnLst/>
            <a:rect l="l" t="t" r="r" b="b"/>
            <a:pathLst>
              <a:path w="5678124" h="5734195" extrusionOk="0">
                <a:moveTo>
                  <a:pt x="1" y="0"/>
                </a:moveTo>
                <a:lnTo>
                  <a:pt x="4133909" y="0"/>
                </a:lnTo>
                <a:lnTo>
                  <a:pt x="4250543" y="40510"/>
                </a:lnTo>
                <a:cubicBezTo>
                  <a:pt x="6107642" y="747047"/>
                  <a:pt x="5709275" y="2485431"/>
                  <a:pt x="5464733" y="3376998"/>
                </a:cubicBezTo>
                <a:cubicBezTo>
                  <a:pt x="5203889" y="4328003"/>
                  <a:pt x="4596377" y="6217523"/>
                  <a:pt x="2283271" y="5619542"/>
                </a:cubicBezTo>
                <a:lnTo>
                  <a:pt x="0" y="5036728"/>
                </a:lnTo>
                <a:close/>
              </a:path>
            </a:pathLst>
          </a:custGeom>
          <a:noFill/>
          <a:ln>
            <a:noFill/>
          </a:ln>
        </p:spPr>
      </p:pic>
      <p:grpSp>
        <p:nvGrpSpPr>
          <p:cNvPr id="243" name="Google Shape;243;p15"/>
          <p:cNvGrpSpPr/>
          <p:nvPr/>
        </p:nvGrpSpPr>
        <p:grpSpPr>
          <a:xfrm>
            <a:off x="1252508" y="439584"/>
            <a:ext cx="4440563" cy="5835155"/>
            <a:chOff x="1187184" y="493776"/>
            <a:chExt cx="4440563" cy="5835155"/>
          </a:xfrm>
        </p:grpSpPr>
        <p:sp>
          <p:nvSpPr>
            <p:cNvPr id="244" name="Google Shape;244;p15"/>
            <p:cNvSpPr/>
            <p:nvPr/>
          </p:nvSpPr>
          <p:spPr>
            <a:xfrm flipH="1">
              <a:off x="1187184" y="4738499"/>
              <a:ext cx="1613824" cy="1590432"/>
            </a:xfrm>
            <a:prstGeom prst="ellipse">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45" name="Google Shape;245;p15"/>
            <p:cNvSpPr/>
            <p:nvPr/>
          </p:nvSpPr>
          <p:spPr>
            <a:xfrm flipH="1">
              <a:off x="4739239" y="493776"/>
              <a:ext cx="888508" cy="875629"/>
            </a:xfrm>
            <a:prstGeom prst="ellipse">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
        <p:nvSpPr>
          <p:cNvPr id="246" name="Google Shape;246;p15"/>
          <p:cNvSpPr txBox="1"/>
          <p:nvPr/>
        </p:nvSpPr>
        <p:spPr>
          <a:xfrm>
            <a:off x="6020657" y="1576871"/>
            <a:ext cx="616364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4400" b="1" i="0" u="none" strike="noStrike" cap="none" dirty="0">
                <a:solidFill>
                  <a:srgbClr val="3F3F3F"/>
                </a:solidFill>
                <a:latin typeface="Arial"/>
                <a:ea typeface="Arial"/>
                <a:cs typeface="Arial"/>
                <a:sym typeface="Arial"/>
              </a:rPr>
              <a:t>What Did We </a:t>
            </a:r>
            <a:r>
              <a:rPr lang="en-US" sz="4400" b="1" i="0" u="none" strike="noStrike" cap="none" dirty="0">
                <a:solidFill>
                  <a:srgbClr val="92C340"/>
                </a:solidFill>
                <a:latin typeface="Arial"/>
                <a:ea typeface="Arial"/>
                <a:cs typeface="Arial"/>
                <a:sym typeface="Arial"/>
              </a:rPr>
              <a:t>Learn?</a:t>
            </a:r>
            <a:endParaRPr sz="4400" b="1" i="0" u="none" strike="noStrike" cap="none" dirty="0">
              <a:solidFill>
                <a:srgbClr val="92C340"/>
              </a:solidFill>
              <a:latin typeface="Arial"/>
              <a:ea typeface="Arial"/>
              <a:cs typeface="Arial"/>
              <a:sym typeface="Arial"/>
            </a:endParaRPr>
          </a:p>
        </p:txBody>
      </p:sp>
      <p:cxnSp>
        <p:nvCxnSpPr>
          <p:cNvPr id="247" name="Google Shape;247;p15"/>
          <p:cNvCxnSpPr>
            <a:cxnSpLocks/>
          </p:cNvCxnSpPr>
          <p:nvPr/>
        </p:nvCxnSpPr>
        <p:spPr>
          <a:xfrm>
            <a:off x="6178958" y="2407777"/>
            <a:ext cx="1700589" cy="0"/>
          </a:xfrm>
          <a:prstGeom prst="straightConnector1">
            <a:avLst/>
          </a:prstGeom>
          <a:noFill/>
          <a:ln w="28575" cap="flat" cmpd="sng">
            <a:solidFill>
              <a:srgbClr val="54AE93"/>
            </a:solidFill>
            <a:prstDash val="solid"/>
            <a:miter lim="800000"/>
            <a:headEnd type="none" w="sm" len="sm"/>
            <a:tailEnd type="none" w="sm" len="sm"/>
          </a:ln>
        </p:spPr>
      </p:cxnSp>
      <p:sp>
        <p:nvSpPr>
          <p:cNvPr id="248" name="Google Shape;248;p15"/>
          <p:cNvSpPr txBox="1"/>
          <p:nvPr/>
        </p:nvSpPr>
        <p:spPr>
          <a:xfrm>
            <a:off x="7029253" y="2901089"/>
            <a:ext cx="4815705" cy="1427399"/>
          </a:xfrm>
          <a:prstGeom prst="rect">
            <a:avLst/>
          </a:prstGeom>
          <a:noFill/>
          <a:ln>
            <a:noFill/>
          </a:ln>
        </p:spPr>
        <p:txBody>
          <a:bodyPr spcFirstLastPara="1" wrap="square" lIns="91425" tIns="45700" rIns="91425" bIns="45700" anchor="t" anchorCtr="0">
            <a:noAutofit/>
          </a:bodyPr>
          <a:lstStyle/>
          <a:p>
            <a:r>
              <a:rPr lang="en-US" sz="1800" dirty="0">
                <a:solidFill>
                  <a:schemeClr val="tx2">
                    <a:lumMod val="25000"/>
                  </a:schemeClr>
                </a:solidFill>
              </a:rPr>
              <a:t>What personal experiences or stories can you share to contribute to the PNI process in your workplace, and how might these experiences help to promote positive change?</a:t>
            </a:r>
          </a:p>
        </p:txBody>
      </p:sp>
      <p:sp>
        <p:nvSpPr>
          <p:cNvPr id="249" name="Google Shape;249;p15"/>
          <p:cNvSpPr txBox="1"/>
          <p:nvPr/>
        </p:nvSpPr>
        <p:spPr>
          <a:xfrm>
            <a:off x="7029254" y="4766955"/>
            <a:ext cx="4815704" cy="1166767"/>
          </a:xfrm>
          <a:prstGeom prst="rect">
            <a:avLst/>
          </a:prstGeom>
          <a:noFill/>
          <a:ln>
            <a:noFill/>
          </a:ln>
        </p:spPr>
        <p:txBody>
          <a:bodyPr spcFirstLastPara="1" wrap="square" lIns="91425" tIns="45700" rIns="91425" bIns="45700" anchor="t" anchorCtr="0">
            <a:noAutofit/>
          </a:bodyPr>
          <a:lstStyle/>
          <a:p>
            <a:r>
              <a:rPr lang="en-US" sz="1800" dirty="0">
                <a:solidFill>
                  <a:schemeClr val="tx2">
                    <a:lumMod val="25000"/>
                  </a:schemeClr>
                </a:solidFill>
              </a:rPr>
              <a:t>How can you enhance your listening and negotiating skills to actively participate in PNI, and how might these skills benefit you and your team in addressing workplace issues?</a:t>
            </a:r>
          </a:p>
        </p:txBody>
      </p:sp>
      <p:sp>
        <p:nvSpPr>
          <p:cNvPr id="250" name="Google Shape;250;p15"/>
          <p:cNvSpPr/>
          <p:nvPr/>
        </p:nvSpPr>
        <p:spPr>
          <a:xfrm flipH="1">
            <a:off x="5999297" y="3272264"/>
            <a:ext cx="695126" cy="685050"/>
          </a:xfrm>
          <a:prstGeom prst="ellipse">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51" name="Google Shape;251;p15"/>
          <p:cNvSpPr/>
          <p:nvPr/>
        </p:nvSpPr>
        <p:spPr>
          <a:xfrm flipH="1">
            <a:off x="6003918" y="4938604"/>
            <a:ext cx="695126" cy="685050"/>
          </a:xfrm>
          <a:prstGeom prst="ellipse">
            <a:avLst/>
          </a:prstGeom>
          <a:solidFill>
            <a:srgbClr val="92C3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252" name="Google Shape;252;p15"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282858" y="6184670"/>
            <a:ext cx="1562100" cy="327721"/>
          </a:xfrm>
          <a:prstGeom prst="rect">
            <a:avLst/>
          </a:prstGeom>
          <a:noFill/>
          <a:ln>
            <a:noFill/>
          </a:ln>
        </p:spPr>
      </p:pic>
      <p:pic>
        <p:nvPicPr>
          <p:cNvPr id="253" name="Google Shape;253;p15"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438649" y="79892"/>
            <a:ext cx="1250519" cy="12505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p:nvPr/>
        </p:nvSpPr>
        <p:spPr>
          <a:xfrm>
            <a:off x="0" y="0"/>
            <a:ext cx="12192000" cy="6858000"/>
          </a:xfrm>
          <a:prstGeom prst="rect">
            <a:avLst/>
          </a:prstGeom>
          <a:solidFill>
            <a:srgbClr val="54AE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259" name="Google Shape;259;p18"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075" y="6076743"/>
            <a:ext cx="1562100" cy="327721"/>
          </a:xfrm>
          <a:prstGeom prst="rect">
            <a:avLst/>
          </a:prstGeom>
          <a:noFill/>
          <a:ln>
            <a:noFill/>
          </a:ln>
        </p:spPr>
      </p:pic>
      <p:pic>
        <p:nvPicPr>
          <p:cNvPr id="260" name="Google Shape;260;p18" descr="Logo&#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72751" y="57568"/>
            <a:ext cx="1247774" cy="1247774"/>
          </a:xfrm>
          <a:prstGeom prst="rect">
            <a:avLst/>
          </a:prstGeom>
          <a:noFill/>
          <a:ln>
            <a:noFill/>
          </a:ln>
        </p:spPr>
      </p:pic>
      <p:sp>
        <p:nvSpPr>
          <p:cNvPr id="261" name="Google Shape;261;p18"/>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CONCLUSION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3" name="Picture 2" descr="Stack of multicolored books">
            <a:extLst>
              <a:ext uri="{FF2B5EF4-FFF2-40B4-BE49-F238E27FC236}">
                <a16:creationId xmlns:a16="http://schemas.microsoft.com/office/drawing/2014/main" id="{E901D08B-C9E7-6364-8BE1-F21AA8C89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62269"/>
            <a:ext cx="12192000" cy="4784141"/>
          </a:xfrm>
          <a:prstGeom prst="rect">
            <a:avLst/>
          </a:prstGeom>
        </p:spPr>
      </p:pic>
      <p:sp>
        <p:nvSpPr>
          <p:cNvPr id="266" name="Google Shape;266;p49"/>
          <p:cNvSpPr txBox="1"/>
          <p:nvPr/>
        </p:nvSpPr>
        <p:spPr>
          <a:xfrm>
            <a:off x="335094" y="462061"/>
            <a:ext cx="6580475" cy="8189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What do we now know?</a:t>
            </a:r>
            <a:endParaRPr sz="4400" b="1" i="0" u="none" strike="noStrike" cap="none" dirty="0">
              <a:solidFill>
                <a:srgbClr val="000000"/>
              </a:solidFill>
              <a:latin typeface="Arial"/>
              <a:ea typeface="Arial"/>
              <a:cs typeface="Arial"/>
              <a:sym typeface="Arial"/>
            </a:endParaRPr>
          </a:p>
        </p:txBody>
      </p:sp>
      <p:sp>
        <p:nvSpPr>
          <p:cNvPr id="267" name="Google Shape;267;p49"/>
          <p:cNvSpPr txBox="1"/>
          <p:nvPr/>
        </p:nvSpPr>
        <p:spPr>
          <a:xfrm>
            <a:off x="561753" y="2105285"/>
            <a:ext cx="11068493" cy="349810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342900" marR="0" lvl="0" indent="-342900" algn="just" rtl="0">
              <a:lnSpc>
                <a:spcPct val="114000"/>
              </a:lnSpc>
              <a:spcBef>
                <a:spcPts val="0"/>
              </a:spcBef>
              <a:spcAft>
                <a:spcPts val="600"/>
              </a:spcAft>
              <a:buClr>
                <a:schemeClr val="accent2"/>
              </a:buClr>
              <a:buSzPct val="100000"/>
              <a:buFont typeface="Wingdings" panose="05000000000000000000" pitchFamily="2" charset="2"/>
              <a:buChar char="ü"/>
            </a:pPr>
            <a:r>
              <a:rPr lang="en-US" sz="2000" b="0" i="0" u="none" strike="noStrike" cap="none" dirty="0">
                <a:solidFill>
                  <a:schemeClr val="tx2">
                    <a:lumMod val="25000"/>
                  </a:schemeClr>
                </a:solidFill>
                <a:latin typeface="Arial"/>
                <a:ea typeface="Arial"/>
                <a:cs typeface="Arial"/>
                <a:sym typeface="Arial"/>
              </a:rPr>
              <a:t>PNI involves using personal stories to make sense of complex situations for better decision-making.</a:t>
            </a:r>
          </a:p>
          <a:p>
            <a:pPr marL="342900" marR="0" lvl="0" indent="-342900" algn="just" rtl="0">
              <a:lnSpc>
                <a:spcPct val="114000"/>
              </a:lnSpc>
              <a:spcBef>
                <a:spcPts val="0"/>
              </a:spcBef>
              <a:spcAft>
                <a:spcPts val="600"/>
              </a:spcAft>
              <a:buClr>
                <a:schemeClr val="accent2"/>
              </a:buClr>
              <a:buSzPct val="100000"/>
              <a:buFont typeface="Wingdings" panose="05000000000000000000" pitchFamily="2" charset="2"/>
              <a:buChar char="ü"/>
            </a:pPr>
            <a:r>
              <a:rPr lang="en-US" sz="2000" b="0" i="0" u="none" strike="noStrike" cap="none" dirty="0">
                <a:solidFill>
                  <a:schemeClr val="tx2">
                    <a:lumMod val="25000"/>
                  </a:schemeClr>
                </a:solidFill>
                <a:latin typeface="Arial"/>
                <a:ea typeface="Arial"/>
                <a:cs typeface="Arial"/>
                <a:sym typeface="Arial"/>
              </a:rPr>
              <a:t>PNI emphasises active participant involvement and focuses on their narratives.</a:t>
            </a:r>
          </a:p>
          <a:p>
            <a:pPr marL="342900" marR="0" lvl="0" indent="-342900" algn="just" rtl="0">
              <a:lnSpc>
                <a:spcPct val="114000"/>
              </a:lnSpc>
              <a:spcBef>
                <a:spcPts val="0"/>
              </a:spcBef>
              <a:spcAft>
                <a:spcPts val="600"/>
              </a:spcAft>
              <a:buClr>
                <a:schemeClr val="accent2"/>
              </a:buClr>
              <a:buSzPct val="100000"/>
              <a:buFont typeface="Wingdings" panose="05000000000000000000" pitchFamily="2" charset="2"/>
              <a:buChar char="ü"/>
            </a:pPr>
            <a:r>
              <a:rPr lang="en-US" sz="2000" b="0" i="0" u="none" strike="noStrike" cap="none" dirty="0">
                <a:solidFill>
                  <a:schemeClr val="tx2">
                    <a:lumMod val="25000"/>
                  </a:schemeClr>
                </a:solidFill>
                <a:latin typeface="Arial"/>
                <a:ea typeface="Arial"/>
                <a:cs typeface="Arial"/>
                <a:sym typeface="Arial"/>
              </a:rPr>
              <a:t>PNI empowers individuals and groups in the workplace to generate knowledge about workplace issues.</a:t>
            </a:r>
          </a:p>
          <a:p>
            <a:pPr marL="342900" marR="0" lvl="0" indent="-342900" algn="just" rtl="0">
              <a:lnSpc>
                <a:spcPct val="114000"/>
              </a:lnSpc>
              <a:spcBef>
                <a:spcPts val="0"/>
              </a:spcBef>
              <a:spcAft>
                <a:spcPts val="600"/>
              </a:spcAft>
              <a:buClr>
                <a:schemeClr val="accent2"/>
              </a:buClr>
              <a:buSzPct val="100000"/>
              <a:buFont typeface="Wingdings" panose="05000000000000000000" pitchFamily="2" charset="2"/>
              <a:buChar char="ü"/>
            </a:pPr>
            <a:r>
              <a:rPr lang="en-US" sz="2000" b="0" i="0" u="none" strike="noStrike" cap="none" dirty="0">
                <a:solidFill>
                  <a:schemeClr val="tx2">
                    <a:lumMod val="25000"/>
                  </a:schemeClr>
                </a:solidFill>
                <a:latin typeface="Arial"/>
                <a:ea typeface="Arial"/>
                <a:cs typeface="Arial"/>
                <a:sym typeface="Arial"/>
              </a:rPr>
              <a:t>Strategies for integrating narrative inquiry can be used to inform team-building and share personal experiences.</a:t>
            </a:r>
          </a:p>
          <a:p>
            <a:pPr marL="342900" marR="0" lvl="0" indent="-342900" algn="just" rtl="0">
              <a:lnSpc>
                <a:spcPct val="114000"/>
              </a:lnSpc>
              <a:spcBef>
                <a:spcPts val="0"/>
              </a:spcBef>
              <a:spcAft>
                <a:spcPts val="600"/>
              </a:spcAft>
              <a:buClr>
                <a:schemeClr val="accent2"/>
              </a:buClr>
              <a:buSzPct val="100000"/>
              <a:buFont typeface="Wingdings" panose="05000000000000000000" pitchFamily="2" charset="2"/>
              <a:buChar char="ü"/>
            </a:pPr>
            <a:r>
              <a:rPr lang="en-US" sz="2000" b="0" i="0" u="none" strike="noStrike" cap="none" dirty="0">
                <a:solidFill>
                  <a:schemeClr val="tx2">
                    <a:lumMod val="25000"/>
                  </a:schemeClr>
                </a:solidFill>
                <a:latin typeface="Arial"/>
                <a:ea typeface="Arial"/>
                <a:cs typeface="Arial"/>
                <a:sym typeface="Arial"/>
              </a:rPr>
              <a:t>Storytelling creates positive change, promoting engagement, improving dynamics, addressing issues, and building a positive culture.</a:t>
            </a:r>
          </a:p>
        </p:txBody>
      </p:sp>
      <p:cxnSp>
        <p:nvCxnSpPr>
          <p:cNvPr id="268" name="Google Shape;268;p49"/>
          <p:cNvCxnSpPr/>
          <p:nvPr/>
        </p:nvCxnSpPr>
        <p:spPr>
          <a:xfrm>
            <a:off x="461565" y="1281004"/>
            <a:ext cx="1181427" cy="0"/>
          </a:xfrm>
          <a:prstGeom prst="straightConnector1">
            <a:avLst/>
          </a:prstGeom>
          <a:noFill/>
          <a:ln w="28575" cap="flat" cmpd="sng">
            <a:solidFill>
              <a:srgbClr val="FFC000"/>
            </a:solidFill>
            <a:prstDash val="solid"/>
            <a:miter lim="800000"/>
            <a:headEnd type="none" w="sm" len="sm"/>
            <a:tailEnd type="none" w="sm" len="sm"/>
          </a:ln>
        </p:spPr>
      </p:cxnSp>
      <p:pic>
        <p:nvPicPr>
          <p:cNvPr id="270" name="Google Shape;270;p49"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5094" y="6320782"/>
            <a:ext cx="1562100" cy="327721"/>
          </a:xfrm>
          <a:prstGeom prst="rect">
            <a:avLst/>
          </a:prstGeom>
          <a:noFill/>
          <a:ln>
            <a:noFill/>
          </a:ln>
        </p:spPr>
      </p:pic>
      <p:pic>
        <p:nvPicPr>
          <p:cNvPr id="271" name="Google Shape;271;p49"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73021" y="30485"/>
            <a:ext cx="1250519" cy="12505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p:nvPr/>
        </p:nvSpPr>
        <p:spPr>
          <a:xfrm>
            <a:off x="0" y="0"/>
            <a:ext cx="12192000" cy="6858000"/>
          </a:xfrm>
          <a:prstGeom prst="rect">
            <a:avLst/>
          </a:prstGeom>
          <a:solidFill>
            <a:srgbClr val="8FC7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57" name="Google Shape;57;p3" descr="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075" y="6076743"/>
            <a:ext cx="1562100" cy="327721"/>
          </a:xfrm>
          <a:prstGeom prst="rect">
            <a:avLst/>
          </a:prstGeom>
          <a:noFill/>
          <a:ln>
            <a:noFill/>
          </a:ln>
        </p:spPr>
      </p:pic>
      <p:pic>
        <p:nvPicPr>
          <p:cNvPr id="58" name="Google Shape;58;p3" descr="Logo&#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72751" y="57568"/>
            <a:ext cx="1247774" cy="1247774"/>
          </a:xfrm>
          <a:prstGeom prst="rect">
            <a:avLst/>
          </a:prstGeom>
          <a:noFill/>
          <a:ln>
            <a:noFill/>
          </a:ln>
        </p:spPr>
      </p:pic>
      <p:sp>
        <p:nvSpPr>
          <p:cNvPr id="59" name="Google Shape;59;p3"/>
          <p:cNvSpPr txBox="1"/>
          <p:nvPr/>
        </p:nvSpPr>
        <p:spPr>
          <a:xfrm>
            <a:off x="838200" y="1305342"/>
            <a:ext cx="754380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lt1"/>
                </a:solidFill>
                <a:latin typeface="Arial"/>
                <a:ea typeface="Arial"/>
                <a:cs typeface="Arial"/>
                <a:sym typeface="Arial"/>
              </a:rPr>
              <a:t>01. INTRODUCTION</a:t>
            </a:r>
            <a:endParaRPr sz="6600" b="1" i="0" u="none" strike="noStrike" cap="none" dirty="0">
              <a:solidFill>
                <a:schemeClr val="lt1"/>
              </a:solidFill>
              <a:latin typeface="Arial"/>
              <a:ea typeface="Arial"/>
              <a:cs typeface="Arial"/>
              <a:sym typeface="Arial"/>
            </a:endParaRPr>
          </a:p>
        </p:txBody>
      </p:sp>
      <p:sp>
        <p:nvSpPr>
          <p:cNvPr id="60" name="Google Shape;60;p3"/>
          <p:cNvSpPr txBox="1"/>
          <p:nvPr/>
        </p:nvSpPr>
        <p:spPr>
          <a:xfrm>
            <a:off x="929020" y="3770254"/>
            <a:ext cx="6477000"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This section gives th</a:t>
            </a:r>
            <a:r>
              <a:rPr lang="en-US" sz="2000" dirty="0">
                <a:solidFill>
                  <a:schemeClr val="lt1"/>
                </a:solidFill>
              </a:rPr>
              <a:t>e theoretical background to what participatory narrative inquiry (PNI) is, as well as u</a:t>
            </a:r>
            <a:r>
              <a:rPr lang="en-US" sz="2000" b="0" i="0" u="none" strike="noStrike" cap="none" dirty="0">
                <a:solidFill>
                  <a:schemeClr val="lt1"/>
                </a:solidFill>
                <a:latin typeface="Arial"/>
                <a:ea typeface="Arial"/>
                <a:cs typeface="Arial"/>
                <a:sym typeface="Arial"/>
              </a:rPr>
              <a:t>sing participatory narrative inquiry in the workplace.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0"/>
          </a:xfrm>
          <a:prstGeom prst="rect">
            <a:avLst/>
          </a:prstGeom>
          <a:noFill/>
          <a:ln>
            <a:noFill/>
          </a:ln>
        </p:spPr>
      </p:pic>
      <p:sp>
        <p:nvSpPr>
          <p:cNvPr id="277" name="Google Shape;277;p22"/>
          <p:cNvSpPr txBox="1"/>
          <p:nvPr/>
        </p:nvSpPr>
        <p:spPr>
          <a:xfrm>
            <a:off x="3131887" y="2658992"/>
            <a:ext cx="5928226" cy="11695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dirty="0">
                <a:solidFill>
                  <a:schemeClr val="dk1"/>
                </a:solidFill>
                <a:latin typeface="Arial"/>
                <a:ea typeface="Arial"/>
                <a:cs typeface="Arial"/>
                <a:sym typeface="Arial"/>
              </a:rPr>
              <a:t>THANK</a:t>
            </a:r>
            <a:r>
              <a:rPr lang="en-US" sz="7000" b="1" i="0" u="none" strike="noStrike" cap="none" dirty="0">
                <a:solidFill>
                  <a:schemeClr val="lt1"/>
                </a:solidFill>
                <a:latin typeface="Arial"/>
                <a:ea typeface="Arial"/>
                <a:cs typeface="Arial"/>
                <a:sym typeface="Arial"/>
              </a:rPr>
              <a:t> </a:t>
            </a:r>
            <a:r>
              <a:rPr lang="en-US" sz="7000" b="1" i="0" u="none" strike="noStrike" cap="none" dirty="0">
                <a:solidFill>
                  <a:srgbClr val="54AE93"/>
                </a:solidFill>
                <a:latin typeface="Arial"/>
                <a:ea typeface="Arial"/>
                <a:cs typeface="Arial"/>
                <a:sym typeface="Arial"/>
              </a:rPr>
              <a:t>YOU</a:t>
            </a:r>
            <a:endParaRPr sz="1400" b="1" i="0" u="none" strike="noStrike" cap="none" dirty="0">
              <a:solidFill>
                <a:srgbClr val="54AE93"/>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3"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439132" y="-585881"/>
            <a:ext cx="5029200" cy="5029200"/>
          </a:xfrm>
          <a:prstGeom prst="rect">
            <a:avLst/>
          </a:prstGeom>
          <a:noFill/>
          <a:ln>
            <a:noFill/>
          </a:ln>
        </p:spPr>
      </p:pic>
      <p:pic>
        <p:nvPicPr>
          <p:cNvPr id="283" name="Google Shape;283;p23"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8650" y="6048169"/>
            <a:ext cx="2038350" cy="427636"/>
          </a:xfrm>
          <a:prstGeom prst="rect">
            <a:avLst/>
          </a:prstGeom>
          <a:noFill/>
          <a:ln>
            <a:noFill/>
          </a:ln>
        </p:spPr>
      </p:pic>
      <p:sp>
        <p:nvSpPr>
          <p:cNvPr id="284" name="Google Shape;284;p23"/>
          <p:cNvSpPr txBox="1"/>
          <p:nvPr/>
        </p:nvSpPr>
        <p:spPr>
          <a:xfrm>
            <a:off x="5048250" y="6048168"/>
            <a:ext cx="6096000" cy="4154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2022-1-BG01-KA220-VET-000089293</a:t>
            </a:r>
            <a:endParaRPr sz="1400" b="0" i="0" u="none" strike="noStrike" cap="none" dirty="0">
              <a:solidFill>
                <a:srgbClr val="000000"/>
              </a:solidFill>
              <a:latin typeface="Arial"/>
              <a:ea typeface="Arial"/>
              <a:cs typeface="Arial"/>
              <a:sym typeface="Arial"/>
            </a:endParaRPr>
          </a:p>
        </p:txBody>
      </p:sp>
      <p:pic>
        <p:nvPicPr>
          <p:cNvPr id="285" name="Google Shape;285;p23" descr="Logo&#10;&#10;Description automatically generated with low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79489" y="4887314"/>
            <a:ext cx="1944975" cy="353632"/>
          </a:xfrm>
          <a:prstGeom prst="rect">
            <a:avLst/>
          </a:prstGeom>
          <a:noFill/>
          <a:ln>
            <a:noFill/>
          </a:ln>
        </p:spPr>
      </p:pic>
      <p:pic>
        <p:nvPicPr>
          <p:cNvPr id="286" name="Google Shape;286;p23" descr="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63231" y="4034033"/>
            <a:ext cx="649488" cy="433192"/>
          </a:xfrm>
          <a:prstGeom prst="rect">
            <a:avLst/>
          </a:prstGeom>
          <a:noFill/>
          <a:ln>
            <a:noFill/>
          </a:ln>
        </p:spPr>
      </p:pic>
      <p:pic>
        <p:nvPicPr>
          <p:cNvPr id="287" name="Google Shape;287;p23" descr="Logo&#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727628" y="4069846"/>
            <a:ext cx="872637" cy="397379"/>
          </a:xfrm>
          <a:prstGeom prst="rect">
            <a:avLst/>
          </a:prstGeom>
          <a:noFill/>
          <a:ln>
            <a:noFill/>
          </a:ln>
        </p:spPr>
      </p:pic>
      <p:pic>
        <p:nvPicPr>
          <p:cNvPr id="288" name="Google Shape;288;p23" descr="Text&#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053439" y="4069846"/>
            <a:ext cx="1099961" cy="392579"/>
          </a:xfrm>
          <a:prstGeom prst="rect">
            <a:avLst/>
          </a:prstGeom>
          <a:noFill/>
          <a:ln>
            <a:noFill/>
          </a:ln>
        </p:spPr>
      </p:pic>
      <p:pic>
        <p:nvPicPr>
          <p:cNvPr id="289" name="Google Shape;289;p23" descr="Shape&#10;&#10;Description automatically generat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606574" y="3958298"/>
            <a:ext cx="366535" cy="504127"/>
          </a:xfrm>
          <a:prstGeom prst="rect">
            <a:avLst/>
          </a:prstGeom>
          <a:noFill/>
          <a:ln>
            <a:noFill/>
          </a:ln>
        </p:spPr>
      </p:pic>
      <p:pic>
        <p:nvPicPr>
          <p:cNvPr id="290" name="Google Shape;290;p23" descr="Graphical user interface, application&#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428866" y="3804155"/>
            <a:ext cx="3901224" cy="2439180"/>
          </a:xfrm>
          <a:prstGeom prst="rect">
            <a:avLst/>
          </a:prstGeom>
          <a:noFill/>
          <a:ln>
            <a:noFill/>
          </a:ln>
        </p:spPr>
      </p:pic>
      <p:pic>
        <p:nvPicPr>
          <p:cNvPr id="291" name="Google Shape;291;p23" descr="Icon&#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834491" y="4887314"/>
            <a:ext cx="1813360" cy="272863"/>
          </a:xfrm>
          <a:prstGeom prst="rect">
            <a:avLst/>
          </a:prstGeom>
          <a:noFill/>
          <a:ln>
            <a:noFill/>
          </a:ln>
        </p:spPr>
      </p:pic>
      <p:pic>
        <p:nvPicPr>
          <p:cNvPr id="292" name="Google Shape;292;p23" descr="Graphical user interface, text&#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338466" y="3900082"/>
            <a:ext cx="935964" cy="7811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5452808" y="1180659"/>
            <a:ext cx="5603715" cy="13388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4400" b="1" i="0" u="none" strike="noStrike" cap="none" dirty="0">
                <a:solidFill>
                  <a:srgbClr val="3F3F3F"/>
                </a:solidFill>
                <a:latin typeface="Arial"/>
                <a:ea typeface="Arial"/>
                <a:cs typeface="Arial"/>
                <a:sym typeface="Arial"/>
              </a:rPr>
              <a:t>Learning Outcomes</a:t>
            </a:r>
            <a:endParaRPr sz="4400" b="1" i="0" u="none" strike="noStrike" cap="none" dirty="0">
              <a:solidFill>
                <a:srgbClr val="000000"/>
              </a:solidFill>
              <a:latin typeface="Arial"/>
              <a:ea typeface="Arial"/>
              <a:cs typeface="Arial"/>
              <a:sym typeface="Arial"/>
            </a:endParaRPr>
          </a:p>
        </p:txBody>
      </p:sp>
      <p:sp>
        <p:nvSpPr>
          <p:cNvPr id="66" name="Google Shape;66;p4"/>
          <p:cNvSpPr txBox="1"/>
          <p:nvPr/>
        </p:nvSpPr>
        <p:spPr>
          <a:xfrm>
            <a:off x="5452808" y="2120136"/>
            <a:ext cx="6370732" cy="4068012"/>
          </a:xfrm>
          <a:prstGeom prst="rect">
            <a:avLst/>
          </a:prstGeom>
          <a:noFill/>
          <a:ln>
            <a:noFill/>
          </a:ln>
        </p:spPr>
        <p:txBody>
          <a:bodyPr spcFirstLastPara="1" wrap="square" lIns="91425" tIns="45700" rIns="91425" bIns="45700" anchor="t" anchorCtr="0">
            <a:noAutofit/>
          </a:bodyPr>
          <a:lstStyle/>
          <a:p>
            <a:pPr marL="446088" marR="0" lvl="0" indent="-446088" algn="just" rtl="0">
              <a:lnSpc>
                <a:spcPct val="114000"/>
              </a:lnSpc>
              <a:spcBef>
                <a:spcPts val="200"/>
              </a:spcBef>
              <a:spcAft>
                <a:spcPts val="400"/>
              </a:spcAft>
              <a:buClr>
                <a:schemeClr val="accent2"/>
              </a:buClr>
              <a:buSzPct val="100000"/>
              <a:buFont typeface="Wingdings" panose="05000000000000000000" pitchFamily="2" charset="2"/>
              <a:buChar char="ü"/>
            </a:pPr>
            <a:r>
              <a:rPr lang="en-IE" sz="1700" i="0" u="none" strike="noStrike" cap="none" dirty="0">
                <a:solidFill>
                  <a:schemeClr val="tx2">
                    <a:lumMod val="25000"/>
                  </a:schemeClr>
                </a:solidFill>
                <a:latin typeface="Arial"/>
                <a:ea typeface="Arial"/>
                <a:cs typeface="Arial"/>
                <a:sym typeface="Arial"/>
              </a:rPr>
              <a:t>Identify listening and negotiating methods used in participatory narrative techniques.</a:t>
            </a:r>
          </a:p>
          <a:p>
            <a:pPr marL="446088" marR="0" lvl="0" indent="-446088" algn="just" rtl="0">
              <a:lnSpc>
                <a:spcPct val="114000"/>
              </a:lnSpc>
              <a:spcBef>
                <a:spcPts val="200"/>
              </a:spcBef>
              <a:spcAft>
                <a:spcPts val="400"/>
              </a:spcAft>
              <a:buClr>
                <a:schemeClr val="accent2"/>
              </a:buClr>
              <a:buSzPct val="100000"/>
              <a:buFont typeface="Wingdings" panose="05000000000000000000" pitchFamily="2" charset="2"/>
              <a:buChar char="ü"/>
            </a:pPr>
            <a:r>
              <a:rPr lang="en-IE" sz="1700" i="0" u="none" strike="noStrike" cap="none" dirty="0">
                <a:solidFill>
                  <a:schemeClr val="tx2">
                    <a:lumMod val="25000"/>
                  </a:schemeClr>
                </a:solidFill>
                <a:latin typeface="Arial"/>
                <a:ea typeface="Arial"/>
                <a:cs typeface="Arial"/>
                <a:sym typeface="Arial"/>
              </a:rPr>
              <a:t>Ability to demonstrate the use of personal experiences for enhancing employee engagement, improving team dynamics, and promoting organisational learning. </a:t>
            </a:r>
          </a:p>
          <a:p>
            <a:pPr marL="446088" marR="0" lvl="0" indent="-446088" algn="just" rtl="0">
              <a:lnSpc>
                <a:spcPct val="114000"/>
              </a:lnSpc>
              <a:spcBef>
                <a:spcPts val="200"/>
              </a:spcBef>
              <a:spcAft>
                <a:spcPts val="400"/>
              </a:spcAft>
              <a:buClr>
                <a:schemeClr val="accent2"/>
              </a:buClr>
              <a:buSzPct val="100000"/>
              <a:buFont typeface="Wingdings" panose="05000000000000000000" pitchFamily="2" charset="2"/>
              <a:buChar char="ü"/>
            </a:pPr>
            <a:r>
              <a:rPr lang="en-IE" sz="1700" i="0" u="none" strike="noStrike" cap="none" dirty="0">
                <a:solidFill>
                  <a:schemeClr val="tx2">
                    <a:lumMod val="25000"/>
                  </a:schemeClr>
                </a:solidFill>
                <a:latin typeface="Arial"/>
                <a:ea typeface="Arial"/>
                <a:cs typeface="Arial"/>
                <a:sym typeface="Arial"/>
              </a:rPr>
              <a:t>Demonstrate how to use participatory narrative inquiry to understand workplace issues such as diversity and inclusion. </a:t>
            </a:r>
          </a:p>
          <a:p>
            <a:pPr marL="446088" marR="0" lvl="0" indent="-446088" algn="just" rtl="0">
              <a:lnSpc>
                <a:spcPct val="114000"/>
              </a:lnSpc>
              <a:spcBef>
                <a:spcPts val="200"/>
              </a:spcBef>
              <a:spcAft>
                <a:spcPts val="400"/>
              </a:spcAft>
              <a:buClr>
                <a:schemeClr val="accent2"/>
              </a:buClr>
              <a:buSzPct val="100000"/>
              <a:buFont typeface="Wingdings" panose="05000000000000000000" pitchFamily="2" charset="2"/>
              <a:buChar char="ü"/>
            </a:pPr>
            <a:r>
              <a:rPr lang="en-IE" sz="1700" i="0" u="none" strike="noStrike" cap="none" dirty="0">
                <a:solidFill>
                  <a:schemeClr val="tx2">
                    <a:lumMod val="25000"/>
                  </a:schemeClr>
                </a:solidFill>
                <a:latin typeface="Arial"/>
                <a:ea typeface="Arial"/>
                <a:cs typeface="Arial"/>
                <a:sym typeface="Arial"/>
              </a:rPr>
              <a:t>Ability to apply learning from participatory narrative to an organisational context and use it to promote a positive company culture.</a:t>
            </a:r>
          </a:p>
          <a:p>
            <a:pPr marL="446088" marR="0" lvl="0" indent="-446088" algn="just" rtl="0">
              <a:lnSpc>
                <a:spcPct val="114000"/>
              </a:lnSpc>
              <a:spcBef>
                <a:spcPts val="200"/>
              </a:spcBef>
              <a:spcAft>
                <a:spcPts val="400"/>
              </a:spcAft>
              <a:buClr>
                <a:schemeClr val="accent2"/>
              </a:buClr>
              <a:buSzPct val="100000"/>
              <a:buFont typeface="Wingdings" panose="05000000000000000000" pitchFamily="2" charset="2"/>
              <a:buChar char="ü"/>
            </a:pPr>
            <a:r>
              <a:rPr lang="en-IE" sz="1700" i="0" u="none" strike="noStrike" cap="none" dirty="0">
                <a:solidFill>
                  <a:schemeClr val="tx2">
                    <a:lumMod val="25000"/>
                  </a:schemeClr>
                </a:solidFill>
                <a:latin typeface="Arial"/>
                <a:ea typeface="Arial"/>
                <a:cs typeface="Arial"/>
                <a:sym typeface="Arial"/>
              </a:rPr>
              <a:t>Develop strategies for integrating narrative inquiry into the workplace</a:t>
            </a:r>
          </a:p>
        </p:txBody>
      </p:sp>
      <p:cxnSp>
        <p:nvCxnSpPr>
          <p:cNvPr id="67" name="Google Shape;67;p4"/>
          <p:cNvCxnSpPr/>
          <p:nvPr/>
        </p:nvCxnSpPr>
        <p:spPr>
          <a:xfrm>
            <a:off x="5574378" y="2003173"/>
            <a:ext cx="1181427" cy="0"/>
          </a:xfrm>
          <a:prstGeom prst="straightConnector1">
            <a:avLst/>
          </a:prstGeom>
          <a:ln w="38100">
            <a:headEnd type="none" w="sm" len="sm"/>
            <a:tailEnd type="none" w="sm" len="sm"/>
          </a:ln>
        </p:spPr>
        <p:style>
          <a:lnRef idx="1">
            <a:schemeClr val="accent2"/>
          </a:lnRef>
          <a:fillRef idx="0">
            <a:schemeClr val="accent2"/>
          </a:fillRef>
          <a:effectRef idx="0">
            <a:schemeClr val="accent2"/>
          </a:effectRef>
          <a:fontRef idx="minor">
            <a:schemeClr val="tx1"/>
          </a:fontRef>
        </p:style>
      </p:cxnSp>
      <p:pic>
        <p:nvPicPr>
          <p:cNvPr id="68" name="Google Shape;68;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5094" y="1736921"/>
            <a:ext cx="4911426" cy="3384158"/>
          </a:xfrm>
          <a:prstGeom prst="roundRect">
            <a:avLst>
              <a:gd name="adj" fmla="val 16667"/>
            </a:avLst>
          </a:prstGeom>
          <a:noFill/>
          <a:ln w="38100" cap="flat" cmpd="sng">
            <a:solidFill>
              <a:schemeClr val="lt1"/>
            </a:solidFill>
            <a:prstDash val="solid"/>
            <a:round/>
            <a:headEnd type="none" w="sm" len="sm"/>
            <a:tailEnd type="none" w="sm" len="sm"/>
          </a:ln>
        </p:spPr>
      </p:pic>
      <p:pic>
        <p:nvPicPr>
          <p:cNvPr id="69" name="Google Shape;69;p4" descr="Text&#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5094" y="6320782"/>
            <a:ext cx="1562100" cy="327721"/>
          </a:xfrm>
          <a:prstGeom prst="rect">
            <a:avLst/>
          </a:prstGeom>
          <a:noFill/>
          <a:ln>
            <a:noFill/>
          </a:ln>
        </p:spPr>
      </p:pic>
      <p:pic>
        <p:nvPicPr>
          <p:cNvPr id="70" name="Google Shape;70;p4"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573021" y="30485"/>
            <a:ext cx="1250519" cy="12505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8;p6" descr="Text&#10;&#10;Description automatically generated">
            <a:extLst>
              <a:ext uri="{FF2B5EF4-FFF2-40B4-BE49-F238E27FC236}">
                <a16:creationId xmlns:a16="http://schemas.microsoft.com/office/drawing/2014/main" id="{91AEE53F-9299-AD8C-0C2A-41B2F6853F7C}"/>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4991" y="6423792"/>
            <a:ext cx="1562100" cy="327721"/>
          </a:xfrm>
          <a:prstGeom prst="rect">
            <a:avLst/>
          </a:prstGeom>
          <a:noFill/>
          <a:ln>
            <a:noFill/>
          </a:ln>
        </p:spPr>
      </p:pic>
      <p:pic>
        <p:nvPicPr>
          <p:cNvPr id="4" name="Google Shape;79;p6" descr="Logo&#10;&#10;Description automatically generated">
            <a:extLst>
              <a:ext uri="{FF2B5EF4-FFF2-40B4-BE49-F238E27FC236}">
                <a16:creationId xmlns:a16="http://schemas.microsoft.com/office/drawing/2014/main" id="{06E73F3D-F368-FE2E-0C5D-9A77DE7A1F7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80172" y="-66411"/>
            <a:ext cx="1250519" cy="1250519"/>
          </a:xfrm>
          <a:prstGeom prst="rect">
            <a:avLst/>
          </a:prstGeom>
          <a:noFill/>
          <a:ln>
            <a:noFill/>
          </a:ln>
        </p:spPr>
      </p:pic>
      <p:sp>
        <p:nvSpPr>
          <p:cNvPr id="5" name="Google Shape;80;p6">
            <a:extLst>
              <a:ext uri="{FF2B5EF4-FFF2-40B4-BE49-F238E27FC236}">
                <a16:creationId xmlns:a16="http://schemas.microsoft.com/office/drawing/2014/main" id="{5EF6A855-3DD0-B985-43B9-44070C033BB5}"/>
              </a:ext>
            </a:extLst>
          </p:cNvPr>
          <p:cNvSpPr txBox="1"/>
          <p:nvPr/>
        </p:nvSpPr>
        <p:spPr>
          <a:xfrm>
            <a:off x="5125756" y="2161566"/>
            <a:ext cx="6182100" cy="4155900"/>
          </a:xfrm>
          <a:prstGeom prst="rect">
            <a:avLst/>
          </a:prstGeom>
          <a:noFill/>
          <a:ln>
            <a:noFill/>
          </a:ln>
        </p:spPr>
        <p:txBody>
          <a:bodyPr spcFirstLastPara="1" wrap="square" lIns="91425" tIns="45700" rIns="91425" bIns="45700" anchor="t" anchorCtr="0">
            <a:noAutofit/>
          </a:bodyPr>
          <a:lstStyle/>
          <a:p>
            <a:pPr marL="361950" marR="0" lvl="0" indent="-361950" algn="just" rtl="0">
              <a:lnSpc>
                <a:spcPct val="114000"/>
              </a:lnSpc>
              <a:spcBef>
                <a:spcPts val="0"/>
              </a:spcBef>
              <a:spcAft>
                <a:spcPts val="600"/>
              </a:spcAft>
              <a:buClr>
                <a:schemeClr val="accent2"/>
              </a:buClr>
              <a:buSzPct val="100000"/>
              <a:buFont typeface="Wingdings" panose="05000000000000000000" pitchFamily="2" charset="2"/>
              <a:buChar char=""/>
            </a:pPr>
            <a:r>
              <a:rPr lang="en-IE" sz="2000" b="1" dirty="0">
                <a:solidFill>
                  <a:schemeClr val="accent6"/>
                </a:solidFill>
              </a:rPr>
              <a:t>Participatory narrative inquiry </a:t>
            </a:r>
            <a:r>
              <a:rPr lang="en-IE" sz="2000" dirty="0">
                <a:solidFill>
                  <a:schemeClr val="tx2">
                    <a:lumMod val="25000"/>
                  </a:schemeClr>
                </a:solidFill>
              </a:rPr>
              <a:t>is a way for people to work together and collect personal stories to understand complicated situations and make better decisions. </a:t>
            </a:r>
          </a:p>
          <a:p>
            <a:pPr marL="361950" marR="0" lvl="0" indent="-361950" algn="just" rtl="0">
              <a:lnSpc>
                <a:spcPct val="114000"/>
              </a:lnSpc>
              <a:spcBef>
                <a:spcPts val="0"/>
              </a:spcBef>
              <a:spcAft>
                <a:spcPts val="600"/>
              </a:spcAft>
              <a:buClr>
                <a:schemeClr val="accent2"/>
              </a:buClr>
              <a:buSzPct val="100000"/>
              <a:buFont typeface="Wingdings" panose="05000000000000000000" pitchFamily="2" charset="2"/>
              <a:buChar char=""/>
            </a:pPr>
            <a:r>
              <a:rPr lang="en-IE" sz="2000" dirty="0">
                <a:solidFill>
                  <a:schemeClr val="tx2">
                    <a:lumMod val="25000"/>
                  </a:schemeClr>
                </a:solidFill>
              </a:rPr>
              <a:t>This approach focuses on exploring the values, beliefs, feelings, and perspectives of individuals by hearing and analysing their real-life experiences.</a:t>
            </a:r>
          </a:p>
          <a:p>
            <a:pPr marL="361950" marR="0" lvl="0" indent="-361950" algn="just" rtl="0">
              <a:lnSpc>
                <a:spcPct val="114000"/>
              </a:lnSpc>
              <a:spcBef>
                <a:spcPts val="0"/>
              </a:spcBef>
              <a:spcAft>
                <a:spcPts val="600"/>
              </a:spcAft>
              <a:buClr>
                <a:schemeClr val="accent2"/>
              </a:buClr>
              <a:buSzPct val="100000"/>
              <a:buFont typeface="Wingdings" panose="05000000000000000000" pitchFamily="2" charset="2"/>
              <a:buChar char=""/>
            </a:pPr>
            <a:r>
              <a:rPr lang="en-US" sz="2000" dirty="0">
                <a:solidFill>
                  <a:schemeClr val="tx2">
                    <a:lumMod val="25000"/>
                  </a:schemeClr>
                </a:solidFill>
              </a:rPr>
              <a:t>PNI aims to promote social change by empowering individuals and communities to tell their own stories and contribute to solutions</a:t>
            </a:r>
            <a:r>
              <a:rPr lang="en-IE" sz="2000" dirty="0">
                <a:solidFill>
                  <a:schemeClr val="tx2">
                    <a:lumMod val="25000"/>
                  </a:schemeClr>
                </a:solidFill>
              </a:rPr>
              <a:t>.</a:t>
            </a:r>
            <a:endParaRPr lang="en-IE" sz="1600" b="0" i="0" u="none" strike="noStrike" cap="none" dirty="0">
              <a:solidFill>
                <a:schemeClr val="tx2">
                  <a:lumMod val="25000"/>
                </a:schemeClr>
              </a:solidFill>
              <a:latin typeface="Arial"/>
              <a:ea typeface="Arial"/>
              <a:cs typeface="Arial"/>
              <a:sym typeface="Arial"/>
            </a:endParaRPr>
          </a:p>
        </p:txBody>
      </p:sp>
      <p:sp>
        <p:nvSpPr>
          <p:cNvPr id="6" name="Google Shape;76;p6">
            <a:extLst>
              <a:ext uri="{FF2B5EF4-FFF2-40B4-BE49-F238E27FC236}">
                <a16:creationId xmlns:a16="http://schemas.microsoft.com/office/drawing/2014/main" id="{C456B393-EC07-E449-44F1-98CBF6DD7AA6}"/>
              </a:ext>
            </a:extLst>
          </p:cNvPr>
          <p:cNvSpPr txBox="1"/>
          <p:nvPr/>
        </p:nvSpPr>
        <p:spPr>
          <a:xfrm>
            <a:off x="5028106" y="1085292"/>
            <a:ext cx="668826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a:solidFill>
                  <a:srgbClr val="3F3F3F"/>
                </a:solidFill>
                <a:latin typeface="Arial"/>
                <a:ea typeface="Arial"/>
                <a:cs typeface="Arial"/>
                <a:sym typeface="Arial"/>
              </a:rPr>
              <a:t>Introduction</a:t>
            </a:r>
            <a:endParaRPr sz="4400" b="1" i="0" u="none" strike="noStrike" cap="none" dirty="0">
              <a:solidFill>
                <a:srgbClr val="000000"/>
              </a:solidFill>
              <a:latin typeface="Arial"/>
              <a:ea typeface="Arial"/>
              <a:cs typeface="Arial"/>
              <a:sym typeface="Arial"/>
            </a:endParaRPr>
          </a:p>
        </p:txBody>
      </p:sp>
      <p:cxnSp>
        <p:nvCxnSpPr>
          <p:cNvPr id="7" name="Google Shape;77;p6">
            <a:extLst>
              <a:ext uri="{FF2B5EF4-FFF2-40B4-BE49-F238E27FC236}">
                <a16:creationId xmlns:a16="http://schemas.microsoft.com/office/drawing/2014/main" id="{15A67E58-9403-BF06-FA5E-3FB459DCA172}"/>
              </a:ext>
            </a:extLst>
          </p:cNvPr>
          <p:cNvCxnSpPr/>
          <p:nvPr/>
        </p:nvCxnSpPr>
        <p:spPr>
          <a:xfrm>
            <a:off x="5125756" y="1890535"/>
            <a:ext cx="1255800" cy="0"/>
          </a:xfrm>
          <a:prstGeom prst="straightConnector1">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graphicFrame>
        <p:nvGraphicFramePr>
          <p:cNvPr id="8" name="Diagram 7">
            <a:extLst>
              <a:ext uri="{FF2B5EF4-FFF2-40B4-BE49-F238E27FC236}">
                <a16:creationId xmlns:a16="http://schemas.microsoft.com/office/drawing/2014/main" id="{77E8638B-7009-50D7-8EEE-C180EEE13811}"/>
              </a:ext>
            </a:extLst>
          </p:cNvPr>
          <p:cNvGraphicFramePr/>
          <p:nvPr>
            <p:extLst>
              <p:ext uri="{D42A27DB-BD31-4B8C-83A1-F6EECF244321}">
                <p14:modId xmlns:p14="http://schemas.microsoft.com/office/powerpoint/2010/main" val="1527242283"/>
              </p:ext>
            </p:extLst>
          </p:nvPr>
        </p:nvGraphicFramePr>
        <p:xfrm>
          <a:off x="-618461" y="1131716"/>
          <a:ext cx="6094228" cy="4305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4455973C-9D93-68CC-EC5B-A8291B524968}"/>
              </a:ext>
            </a:extLst>
          </p:cNvPr>
          <p:cNvSpPr txBox="1"/>
          <p:nvPr/>
        </p:nvSpPr>
        <p:spPr>
          <a:xfrm>
            <a:off x="-43417" y="0"/>
            <a:ext cx="3009901" cy="769441"/>
          </a:xfrm>
          <a:prstGeom prst="rect">
            <a:avLst/>
          </a:prstGeom>
          <a:noFill/>
        </p:spPr>
        <p:txBody>
          <a:bodyPr wrap="square" rtlCol="0">
            <a:spAutoFit/>
          </a:bodyPr>
          <a:lstStyle/>
          <a:p>
            <a:r>
              <a:rPr lang="en-IE" sz="1100" dirty="0"/>
              <a:t>Adapted from Cynthia F. Kurtz, (n.d.), available here: </a:t>
            </a:r>
            <a:r>
              <a:rPr lang="en-IE" sz="1100" dirty="0">
                <a:hlinkClick r:id="rId9"/>
              </a:rPr>
              <a:t>https://www.workingwithstories.org/aboutpni.html</a:t>
            </a:r>
            <a:r>
              <a:rPr lang="en-IE" sz="1100" dirty="0"/>
              <a:t> </a:t>
            </a:r>
          </a:p>
        </p:txBody>
      </p:sp>
    </p:spTree>
    <p:extLst>
      <p:ext uri="{BB962C8B-B14F-4D97-AF65-F5344CB8AC3E}">
        <p14:creationId xmlns:p14="http://schemas.microsoft.com/office/powerpoint/2010/main" val="267340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6;p6">
            <a:extLst>
              <a:ext uri="{FF2B5EF4-FFF2-40B4-BE49-F238E27FC236}">
                <a16:creationId xmlns:a16="http://schemas.microsoft.com/office/drawing/2014/main" id="{138C9FD7-8CFB-0B34-35C0-F6E0D34D1D14}"/>
              </a:ext>
            </a:extLst>
          </p:cNvPr>
          <p:cNvSpPr txBox="1"/>
          <p:nvPr/>
        </p:nvSpPr>
        <p:spPr>
          <a:xfrm>
            <a:off x="4400550" y="1158541"/>
            <a:ext cx="668826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i="0" u="none" strike="noStrike" cap="none" dirty="0">
                <a:solidFill>
                  <a:schemeClr val="tx1">
                    <a:lumMod val="85000"/>
                    <a:lumOff val="15000"/>
                  </a:schemeClr>
                </a:solidFill>
                <a:latin typeface="Arial"/>
                <a:ea typeface="Arial"/>
                <a:cs typeface="Arial"/>
                <a:sym typeface="Arial"/>
              </a:rPr>
              <a:t>What is PNI?</a:t>
            </a:r>
            <a:endParaRPr sz="4400" b="1" i="0" u="none" strike="noStrike" cap="none" dirty="0">
              <a:solidFill>
                <a:schemeClr val="tx1">
                  <a:lumMod val="85000"/>
                  <a:lumOff val="15000"/>
                </a:schemeClr>
              </a:solidFill>
              <a:latin typeface="Arial"/>
              <a:ea typeface="Arial"/>
              <a:cs typeface="Arial"/>
              <a:sym typeface="Arial"/>
            </a:endParaRPr>
          </a:p>
        </p:txBody>
      </p:sp>
      <p:pic>
        <p:nvPicPr>
          <p:cNvPr id="2" name="Google Shape;78;p6" descr="Text&#10;&#10;Description automatically generated">
            <a:extLst>
              <a:ext uri="{FF2B5EF4-FFF2-40B4-BE49-F238E27FC236}">
                <a16:creationId xmlns:a16="http://schemas.microsoft.com/office/drawing/2014/main" id="{91DACB62-43E7-5626-4110-65045F07FE3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991" y="6423792"/>
            <a:ext cx="1562100" cy="327721"/>
          </a:xfrm>
          <a:prstGeom prst="rect">
            <a:avLst/>
          </a:prstGeom>
          <a:noFill/>
          <a:ln>
            <a:noFill/>
          </a:ln>
        </p:spPr>
      </p:pic>
      <p:pic>
        <p:nvPicPr>
          <p:cNvPr id="3" name="Google Shape;79;p6" descr="Logo&#10;&#10;Description automatically generated">
            <a:extLst>
              <a:ext uri="{FF2B5EF4-FFF2-40B4-BE49-F238E27FC236}">
                <a16:creationId xmlns:a16="http://schemas.microsoft.com/office/drawing/2014/main" id="{1597BF6E-7809-62CE-A792-80DC562C65B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8750" y="0"/>
            <a:ext cx="1250519" cy="1250519"/>
          </a:xfrm>
          <a:prstGeom prst="rect">
            <a:avLst/>
          </a:prstGeom>
          <a:noFill/>
          <a:ln>
            <a:noFill/>
          </a:ln>
        </p:spPr>
      </p:pic>
      <p:sp>
        <p:nvSpPr>
          <p:cNvPr id="4" name="Google Shape;80;p6">
            <a:extLst>
              <a:ext uri="{FF2B5EF4-FFF2-40B4-BE49-F238E27FC236}">
                <a16:creationId xmlns:a16="http://schemas.microsoft.com/office/drawing/2014/main" id="{A815E7EB-E416-1EF7-968D-EA252D6B57B6}"/>
              </a:ext>
            </a:extLst>
          </p:cNvPr>
          <p:cNvSpPr txBox="1"/>
          <p:nvPr/>
        </p:nvSpPr>
        <p:spPr>
          <a:xfrm>
            <a:off x="4400549" y="2138108"/>
            <a:ext cx="7267575" cy="4155900"/>
          </a:xfrm>
          <a:prstGeom prst="rect">
            <a:avLst/>
          </a:prstGeom>
          <a:noFill/>
          <a:ln>
            <a:noFill/>
          </a:ln>
        </p:spPr>
        <p:txBody>
          <a:bodyPr spcFirstLastPara="1" wrap="square" lIns="91425" tIns="45700" rIns="91425" bIns="45700" anchor="t" anchorCtr="0">
            <a:noAutofit/>
          </a:bodyPr>
          <a:lstStyle/>
          <a:p>
            <a:pPr marL="285750" indent="-285750" algn="l">
              <a:lnSpc>
                <a:spcPct val="150000"/>
              </a:lnSpc>
              <a:spcAft>
                <a:spcPts val="1125"/>
              </a:spcAft>
              <a:buClr>
                <a:schemeClr val="accent1"/>
              </a:buClr>
              <a:buFont typeface="Wingdings" panose="05000000000000000000" pitchFamily="2" charset="2"/>
              <a:buChar char=""/>
            </a:pPr>
            <a:r>
              <a:rPr lang="en-IE" sz="1800" dirty="0">
                <a:solidFill>
                  <a:srgbClr val="000000"/>
                </a:solidFill>
                <a:effectLst/>
                <a:latin typeface="Arial" panose="020B0604020202020204" pitchFamily="34" charset="0"/>
                <a:ea typeface="Times New Roman" panose="02020603050405020304" pitchFamily="18" charset="0"/>
              </a:rPr>
              <a:t>The "P" in PNI stands for “</a:t>
            </a:r>
            <a:r>
              <a:rPr lang="en-IE" sz="1800" b="1" dirty="0">
                <a:solidFill>
                  <a:schemeClr val="accent1"/>
                </a:solidFill>
                <a:effectLst/>
                <a:latin typeface="Arial" panose="020B0604020202020204" pitchFamily="34" charset="0"/>
                <a:ea typeface="Times New Roman" panose="02020603050405020304" pitchFamily="18" charset="0"/>
              </a:rPr>
              <a:t>participatory</a:t>
            </a:r>
            <a:r>
              <a:rPr lang="en-IE" sz="1800" b="1" dirty="0">
                <a:latin typeface="Arial" panose="020B0604020202020204" pitchFamily="34" charset="0"/>
                <a:ea typeface="Times New Roman" panose="02020603050405020304" pitchFamily="18" charset="0"/>
              </a:rPr>
              <a:t>”</a:t>
            </a:r>
            <a:r>
              <a:rPr lang="en-IE" sz="1800" dirty="0">
                <a:solidFill>
                  <a:srgbClr val="000000"/>
                </a:solidFill>
                <a:effectLst/>
                <a:latin typeface="Arial" panose="020B0604020202020204" pitchFamily="34" charset="0"/>
                <a:ea typeface="Times New Roman" panose="02020603050405020304" pitchFamily="18" charset="0"/>
              </a:rPr>
              <a:t>, which emphasises the active involvement of participants in the research process. </a:t>
            </a:r>
          </a:p>
          <a:p>
            <a:pPr marL="285750" indent="-285750" algn="l">
              <a:lnSpc>
                <a:spcPct val="150000"/>
              </a:lnSpc>
              <a:spcAft>
                <a:spcPts val="1125"/>
              </a:spcAft>
              <a:buClr>
                <a:schemeClr val="accent1"/>
              </a:buClr>
              <a:buFont typeface="Wingdings" panose="05000000000000000000" pitchFamily="2" charset="2"/>
              <a:buChar char=""/>
            </a:pPr>
            <a:r>
              <a:rPr lang="en-IE" sz="1800" dirty="0">
                <a:solidFill>
                  <a:srgbClr val="000000"/>
                </a:solidFill>
                <a:effectLst/>
                <a:latin typeface="Arial" panose="020B0604020202020204" pitchFamily="34" charset="0"/>
                <a:ea typeface="Times New Roman" panose="02020603050405020304" pitchFamily="18" charset="0"/>
              </a:rPr>
              <a:t>The "N" in PNI stands for “</a:t>
            </a:r>
            <a:r>
              <a:rPr lang="en-IE" sz="1800" b="1" dirty="0">
                <a:solidFill>
                  <a:schemeClr val="accent1"/>
                </a:solidFill>
                <a:effectLst/>
                <a:latin typeface="Arial" panose="020B0604020202020204" pitchFamily="34" charset="0"/>
                <a:ea typeface="Times New Roman" panose="02020603050405020304" pitchFamily="18" charset="0"/>
              </a:rPr>
              <a:t>narrative</a:t>
            </a:r>
            <a:r>
              <a:rPr lang="en-IE" sz="1800" b="1" dirty="0">
                <a:latin typeface="Arial" panose="020B0604020202020204" pitchFamily="34" charset="0"/>
                <a:ea typeface="Times New Roman" panose="02020603050405020304" pitchFamily="18" charset="0"/>
              </a:rPr>
              <a:t>”</a:t>
            </a:r>
            <a:r>
              <a:rPr lang="en-IE" sz="1800" dirty="0">
                <a:solidFill>
                  <a:srgbClr val="000000"/>
                </a:solidFill>
                <a:effectLst/>
                <a:latin typeface="Arial" panose="020B0604020202020204" pitchFamily="34" charset="0"/>
                <a:ea typeface="Times New Roman" panose="02020603050405020304" pitchFamily="18" charset="0"/>
              </a:rPr>
              <a:t>, which refers to the personal stories and experiences that are at the heart of this approach. </a:t>
            </a:r>
          </a:p>
          <a:p>
            <a:pPr marL="285750" indent="-285750" algn="l">
              <a:lnSpc>
                <a:spcPct val="150000"/>
              </a:lnSpc>
              <a:spcAft>
                <a:spcPts val="1125"/>
              </a:spcAft>
              <a:buClr>
                <a:schemeClr val="accent1"/>
              </a:buClr>
              <a:buFont typeface="Wingdings" panose="05000000000000000000" pitchFamily="2" charset="2"/>
              <a:buChar char=""/>
            </a:pPr>
            <a:r>
              <a:rPr lang="en-IE" sz="1800" dirty="0">
                <a:solidFill>
                  <a:srgbClr val="000000"/>
                </a:solidFill>
                <a:effectLst/>
                <a:latin typeface="Arial" panose="020B0604020202020204" pitchFamily="34" charset="0"/>
                <a:ea typeface="Times New Roman" panose="02020603050405020304" pitchFamily="18" charset="0"/>
              </a:rPr>
              <a:t>The "I" in PNI stands for </a:t>
            </a:r>
            <a:r>
              <a:rPr lang="en-IE" sz="1800" dirty="0">
                <a:latin typeface="Arial" panose="020B0604020202020204" pitchFamily="34" charset="0"/>
                <a:ea typeface="Times New Roman" panose="02020603050405020304" pitchFamily="18" charset="0"/>
              </a:rPr>
              <a:t>“</a:t>
            </a:r>
            <a:r>
              <a:rPr lang="en-IE" sz="1800" b="1" dirty="0">
                <a:solidFill>
                  <a:schemeClr val="accent1"/>
                </a:solidFill>
                <a:effectLst/>
                <a:latin typeface="Arial" panose="020B0604020202020204" pitchFamily="34" charset="0"/>
                <a:ea typeface="Times New Roman" panose="02020603050405020304" pitchFamily="18" charset="0"/>
              </a:rPr>
              <a:t>inquiry</a:t>
            </a:r>
            <a:r>
              <a:rPr lang="en-IE" sz="1800" b="1" dirty="0">
                <a:latin typeface="Arial" panose="020B0604020202020204" pitchFamily="34" charset="0"/>
                <a:ea typeface="Times New Roman" panose="02020603050405020304" pitchFamily="18" charset="0"/>
              </a:rPr>
              <a:t>”</a:t>
            </a:r>
            <a:r>
              <a:rPr lang="en-IE" sz="1800" dirty="0">
                <a:effectLst/>
                <a:latin typeface="Arial" panose="020B0604020202020204" pitchFamily="34" charset="0"/>
                <a:ea typeface="Times New Roman" panose="02020603050405020304" pitchFamily="18" charset="0"/>
              </a:rPr>
              <a:t>, which refers to the systematic process of asking questions, gathering data, and analysing the results.</a:t>
            </a:r>
          </a:p>
        </p:txBody>
      </p:sp>
      <p:cxnSp>
        <p:nvCxnSpPr>
          <p:cNvPr id="6" name="Google Shape;77;p6">
            <a:extLst>
              <a:ext uri="{FF2B5EF4-FFF2-40B4-BE49-F238E27FC236}">
                <a16:creationId xmlns:a16="http://schemas.microsoft.com/office/drawing/2014/main" id="{80C8ECC4-6BDF-739F-71A9-FB1B08E9F6A2}"/>
              </a:ext>
            </a:extLst>
          </p:cNvPr>
          <p:cNvCxnSpPr/>
          <p:nvPr/>
        </p:nvCxnSpPr>
        <p:spPr>
          <a:xfrm>
            <a:off x="4501482" y="2112541"/>
            <a:ext cx="1255800" cy="0"/>
          </a:xfrm>
          <a:prstGeom prst="straightConnector1">
            <a:avLst/>
          </a:prstGeom>
          <a:ln w="38100">
            <a:headEnd type="none" w="sm" len="sm"/>
            <a:tailEnd type="none" w="sm" len="sm"/>
          </a:ln>
        </p:spPr>
        <p:style>
          <a:lnRef idx="1">
            <a:schemeClr val="accent5"/>
          </a:lnRef>
          <a:fillRef idx="0">
            <a:schemeClr val="accent5"/>
          </a:fillRef>
          <a:effectRef idx="0">
            <a:schemeClr val="accent5"/>
          </a:effectRef>
          <a:fontRef idx="minor">
            <a:schemeClr val="tx1"/>
          </a:fontRef>
        </p:style>
      </p:cxnSp>
      <p:pic>
        <p:nvPicPr>
          <p:cNvPr id="9" name="Picture 8" descr="Woman with headscarf reading book">
            <a:extLst>
              <a:ext uri="{FF2B5EF4-FFF2-40B4-BE49-F238E27FC236}">
                <a16:creationId xmlns:a16="http://schemas.microsoft.com/office/drawing/2014/main" id="{B30C88EB-364B-DA1B-507D-75DDB03C1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140" y="1184108"/>
            <a:ext cx="3200400" cy="4800600"/>
          </a:xfrm>
          <a:prstGeom prst="roundRect">
            <a:avLst/>
          </a:prstGeom>
        </p:spPr>
      </p:pic>
    </p:spTree>
    <p:extLst>
      <p:ext uri="{BB962C8B-B14F-4D97-AF65-F5344CB8AC3E}">
        <p14:creationId xmlns:p14="http://schemas.microsoft.com/office/powerpoint/2010/main" val="5597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706115-0375-461C-D30C-1F5C056E5C2F}"/>
              </a:ext>
            </a:extLst>
          </p:cNvPr>
          <p:cNvGraphicFramePr/>
          <p:nvPr>
            <p:extLst>
              <p:ext uri="{D42A27DB-BD31-4B8C-83A1-F6EECF244321}">
                <p14:modId xmlns:p14="http://schemas.microsoft.com/office/powerpoint/2010/main" val="3469844681"/>
              </p:ext>
            </p:extLst>
          </p:nvPr>
        </p:nvGraphicFramePr>
        <p:xfrm>
          <a:off x="2679460" y="1622891"/>
          <a:ext cx="10318638" cy="4971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oogle Shape;78;p6" descr="Text&#10;&#10;Description automatically generated">
            <a:extLst>
              <a:ext uri="{FF2B5EF4-FFF2-40B4-BE49-F238E27FC236}">
                <a16:creationId xmlns:a16="http://schemas.microsoft.com/office/drawing/2014/main" id="{713AF1CB-AFA5-663F-E8CF-71A7E9B86663}"/>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14041" y="6452367"/>
            <a:ext cx="1562100" cy="327721"/>
          </a:xfrm>
          <a:prstGeom prst="rect">
            <a:avLst/>
          </a:prstGeom>
          <a:noFill/>
          <a:ln>
            <a:noFill/>
          </a:ln>
        </p:spPr>
      </p:pic>
      <p:pic>
        <p:nvPicPr>
          <p:cNvPr id="9" name="Google Shape;79;p6" descr="Logo&#10;&#10;Description automatically generated">
            <a:extLst>
              <a:ext uri="{FF2B5EF4-FFF2-40B4-BE49-F238E27FC236}">
                <a16:creationId xmlns:a16="http://schemas.microsoft.com/office/drawing/2014/main" id="{9BB2059C-F66B-CE03-0708-1FD2514CB7F6}"/>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780172" y="-66411"/>
            <a:ext cx="1250519" cy="1250519"/>
          </a:xfrm>
          <a:prstGeom prst="rect">
            <a:avLst/>
          </a:prstGeom>
          <a:noFill/>
          <a:ln>
            <a:noFill/>
          </a:ln>
        </p:spPr>
      </p:pic>
      <p:sp>
        <p:nvSpPr>
          <p:cNvPr id="10" name="Google Shape;76;p6">
            <a:extLst>
              <a:ext uri="{FF2B5EF4-FFF2-40B4-BE49-F238E27FC236}">
                <a16:creationId xmlns:a16="http://schemas.microsoft.com/office/drawing/2014/main" id="{CC0BEBDC-05A5-C553-D445-75B76FA5EE41}"/>
              </a:ext>
            </a:extLst>
          </p:cNvPr>
          <p:cNvSpPr txBox="1"/>
          <p:nvPr/>
        </p:nvSpPr>
        <p:spPr>
          <a:xfrm>
            <a:off x="2036811" y="281324"/>
            <a:ext cx="7527766" cy="954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4400" b="1" i="0" u="none" strike="noStrike" cap="none" dirty="0">
                <a:solidFill>
                  <a:srgbClr val="3F3F3F"/>
                </a:solidFill>
                <a:latin typeface="Arial"/>
                <a:ea typeface="Arial"/>
                <a:cs typeface="Arial"/>
                <a:sym typeface="Arial"/>
              </a:rPr>
              <a:t>Types of PNI</a:t>
            </a:r>
            <a:endParaRPr sz="4400" b="1" i="0" u="none" strike="noStrike" cap="none" dirty="0">
              <a:solidFill>
                <a:srgbClr val="000000"/>
              </a:solidFill>
              <a:latin typeface="Arial"/>
              <a:ea typeface="Arial"/>
              <a:cs typeface="Arial"/>
              <a:sym typeface="Arial"/>
            </a:endParaRPr>
          </a:p>
        </p:txBody>
      </p:sp>
      <p:cxnSp>
        <p:nvCxnSpPr>
          <p:cNvPr id="11" name="Google Shape;77;p6">
            <a:extLst>
              <a:ext uri="{FF2B5EF4-FFF2-40B4-BE49-F238E27FC236}">
                <a16:creationId xmlns:a16="http://schemas.microsoft.com/office/drawing/2014/main" id="{21BD3995-88D0-5033-BCCD-6EBB33AC65CA}"/>
              </a:ext>
            </a:extLst>
          </p:cNvPr>
          <p:cNvCxnSpPr/>
          <p:nvPr/>
        </p:nvCxnSpPr>
        <p:spPr>
          <a:xfrm>
            <a:off x="7010779" y="1168652"/>
            <a:ext cx="1656000" cy="0"/>
          </a:xfrm>
          <a:prstGeom prst="straightConnector1">
            <a:avLst/>
          </a:prstGeom>
          <a:ln w="28575">
            <a:headEnd type="none" w="sm" len="sm"/>
            <a:tailEnd type="none" w="sm" len="sm"/>
          </a:ln>
        </p:spPr>
        <p:style>
          <a:lnRef idx="1">
            <a:schemeClr val="accent6"/>
          </a:lnRef>
          <a:fillRef idx="0">
            <a:schemeClr val="accent6"/>
          </a:fillRef>
          <a:effectRef idx="0">
            <a:schemeClr val="accent6"/>
          </a:effectRef>
          <a:fontRef idx="minor">
            <a:schemeClr val="tx1"/>
          </a:fontRef>
        </p:style>
      </p:cxnSp>
      <p:pic>
        <p:nvPicPr>
          <p:cNvPr id="13" name="Picture 12" descr="Person using vintage typewriter">
            <a:extLst>
              <a:ext uri="{FF2B5EF4-FFF2-40B4-BE49-F238E27FC236}">
                <a16:creationId xmlns:a16="http://schemas.microsoft.com/office/drawing/2014/main" id="{C14F4A46-10B6-7420-7BCD-CCE1210A737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66514" y="2034188"/>
            <a:ext cx="3740593" cy="2789624"/>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7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2E635-CB01-9C19-6BDA-CD5E4F5B63B8}"/>
              </a:ext>
            </a:extLst>
          </p:cNvPr>
          <p:cNvSpPr txBox="1"/>
          <p:nvPr/>
        </p:nvSpPr>
        <p:spPr>
          <a:xfrm>
            <a:off x="199732" y="2667579"/>
            <a:ext cx="6509412" cy="2826864"/>
          </a:xfrm>
          <a:prstGeom prst="rect">
            <a:avLst/>
          </a:prstGeom>
          <a:noFill/>
        </p:spPr>
        <p:txBody>
          <a:bodyPr wrap="square">
            <a:spAutoFit/>
          </a:bodyPr>
          <a:lstStyle/>
          <a:p>
            <a:pPr marL="446088" indent="-360363">
              <a:lnSpc>
                <a:spcPct val="114000"/>
              </a:lnSpc>
              <a:spcBef>
                <a:spcPts val="600"/>
              </a:spcBef>
              <a:spcAft>
                <a:spcPts val="600"/>
              </a:spcAft>
              <a:buClr>
                <a:schemeClr val="accent2"/>
              </a:buClr>
              <a:buFont typeface="Wingdings" panose="05000000000000000000" pitchFamily="2" charset="2"/>
              <a:buChar char=""/>
            </a:pPr>
            <a:r>
              <a:rPr lang="en-US" sz="2000" dirty="0"/>
              <a:t>Personal experiences enhance employee engagement, team dynamics, and organisational learning.</a:t>
            </a:r>
          </a:p>
          <a:p>
            <a:pPr marL="446088" indent="-360363">
              <a:lnSpc>
                <a:spcPct val="114000"/>
              </a:lnSpc>
              <a:spcBef>
                <a:spcPts val="600"/>
              </a:spcBef>
              <a:spcAft>
                <a:spcPts val="600"/>
              </a:spcAft>
              <a:buClr>
                <a:schemeClr val="accent2"/>
              </a:buClr>
              <a:buFont typeface="Wingdings" panose="05000000000000000000" pitchFamily="2" charset="2"/>
              <a:buChar char=""/>
            </a:pPr>
            <a:r>
              <a:rPr lang="en-US" sz="2000" dirty="0"/>
              <a:t>Sharing personal stories increases empathy, collaboration, and innovation.</a:t>
            </a:r>
          </a:p>
          <a:p>
            <a:pPr marL="446088" indent="-360363">
              <a:lnSpc>
                <a:spcPct val="114000"/>
              </a:lnSpc>
              <a:spcBef>
                <a:spcPts val="600"/>
              </a:spcBef>
              <a:spcAft>
                <a:spcPts val="600"/>
              </a:spcAft>
              <a:buClr>
                <a:schemeClr val="accent2"/>
              </a:buClr>
              <a:buFont typeface="Wingdings" panose="05000000000000000000" pitchFamily="2" charset="2"/>
              <a:buChar char=""/>
            </a:pPr>
            <a:r>
              <a:rPr lang="en-US" sz="2000" dirty="0"/>
              <a:t>Personal stories make abstract concepts more tangible and relatable.</a:t>
            </a:r>
          </a:p>
        </p:txBody>
      </p:sp>
      <p:sp>
        <p:nvSpPr>
          <p:cNvPr id="4" name="Google Shape;76;p6">
            <a:extLst>
              <a:ext uri="{FF2B5EF4-FFF2-40B4-BE49-F238E27FC236}">
                <a16:creationId xmlns:a16="http://schemas.microsoft.com/office/drawing/2014/main" id="{8DBE9A3C-8E84-46EC-2377-8CCB813D97A9}"/>
              </a:ext>
            </a:extLst>
          </p:cNvPr>
          <p:cNvSpPr txBox="1"/>
          <p:nvPr/>
        </p:nvSpPr>
        <p:spPr>
          <a:xfrm>
            <a:off x="205700" y="1118075"/>
            <a:ext cx="6035612"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dirty="0">
                <a:solidFill>
                  <a:srgbClr val="3F3F3F"/>
                </a:solidFill>
              </a:rPr>
              <a:t>Personal Experience &amp; PNI</a:t>
            </a:r>
            <a:endParaRPr sz="4400" b="1" i="0" u="none" strike="noStrike" cap="none" dirty="0">
              <a:solidFill>
                <a:srgbClr val="000000"/>
              </a:solidFill>
              <a:latin typeface="Arial"/>
              <a:ea typeface="Arial"/>
              <a:cs typeface="Arial"/>
              <a:sym typeface="Arial"/>
            </a:endParaRPr>
          </a:p>
        </p:txBody>
      </p:sp>
      <p:cxnSp>
        <p:nvCxnSpPr>
          <p:cNvPr id="5" name="Google Shape;77;p6">
            <a:extLst>
              <a:ext uri="{FF2B5EF4-FFF2-40B4-BE49-F238E27FC236}">
                <a16:creationId xmlns:a16="http://schemas.microsoft.com/office/drawing/2014/main" id="{21528026-599C-4A39-92D5-17C49EAC774D}"/>
              </a:ext>
            </a:extLst>
          </p:cNvPr>
          <p:cNvCxnSpPr/>
          <p:nvPr/>
        </p:nvCxnSpPr>
        <p:spPr>
          <a:xfrm>
            <a:off x="333116" y="2538899"/>
            <a:ext cx="1255800" cy="0"/>
          </a:xfrm>
          <a:prstGeom prst="straightConnector1">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pic>
        <p:nvPicPr>
          <p:cNvPr id="6" name="Google Shape;79;p6" descr="Logo&#10;&#10;Description automatically generated">
            <a:extLst>
              <a:ext uri="{FF2B5EF4-FFF2-40B4-BE49-F238E27FC236}">
                <a16:creationId xmlns:a16="http://schemas.microsoft.com/office/drawing/2014/main" id="{5857BE79-9B25-F743-6846-78140DC0555C}"/>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83622" y="45102"/>
            <a:ext cx="1250519" cy="1250519"/>
          </a:xfrm>
          <a:prstGeom prst="rect">
            <a:avLst/>
          </a:prstGeom>
          <a:noFill/>
          <a:ln>
            <a:noFill/>
          </a:ln>
        </p:spPr>
      </p:pic>
      <p:pic>
        <p:nvPicPr>
          <p:cNvPr id="7" name="Google Shape;78;p6" descr="Text&#10;&#10;Description automatically generated">
            <a:extLst>
              <a:ext uri="{FF2B5EF4-FFF2-40B4-BE49-F238E27FC236}">
                <a16:creationId xmlns:a16="http://schemas.microsoft.com/office/drawing/2014/main" id="{7C5896BD-00D6-809E-E6E7-55F7BF34329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041" y="6452367"/>
            <a:ext cx="1562100" cy="327721"/>
          </a:xfrm>
          <a:prstGeom prst="rect">
            <a:avLst/>
          </a:prstGeom>
          <a:noFill/>
          <a:ln>
            <a:noFill/>
          </a:ln>
        </p:spPr>
      </p:pic>
      <p:pic>
        <p:nvPicPr>
          <p:cNvPr id="9" name="Picture 8" descr="Blonde businesswoman in boardroom">
            <a:extLst>
              <a:ext uri="{FF2B5EF4-FFF2-40B4-BE49-F238E27FC236}">
                <a16:creationId xmlns:a16="http://schemas.microsoft.com/office/drawing/2014/main" id="{8A8B6D94-A298-9481-89B3-E6C7C9D50F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6035" y="1210443"/>
            <a:ext cx="4284000" cy="4284000"/>
          </a:xfrm>
          <a:prstGeom prst="flowChartConnector">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777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p6">
            <a:extLst>
              <a:ext uri="{FF2B5EF4-FFF2-40B4-BE49-F238E27FC236}">
                <a16:creationId xmlns:a16="http://schemas.microsoft.com/office/drawing/2014/main" id="{EA478785-8DE3-87A0-7DE1-27958F6F1B8F}"/>
              </a:ext>
            </a:extLst>
          </p:cNvPr>
          <p:cNvSpPr txBox="1"/>
          <p:nvPr/>
        </p:nvSpPr>
        <p:spPr>
          <a:xfrm>
            <a:off x="400612" y="2434864"/>
            <a:ext cx="6581901" cy="28800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446088" indent="-360363" algn="just">
              <a:lnSpc>
                <a:spcPct val="114000"/>
              </a:lnSpc>
              <a:spcBef>
                <a:spcPts val="200"/>
              </a:spcBef>
              <a:spcAft>
                <a:spcPts val="600"/>
              </a:spcAft>
              <a:buClr>
                <a:schemeClr val="accent2"/>
              </a:buClr>
              <a:buFont typeface="Wingdings" panose="05000000000000000000" pitchFamily="2" charset="2"/>
              <a:buChar char=""/>
              <a:tabLst>
                <a:tab pos="3391535" algn="l"/>
              </a:tabLst>
            </a:pPr>
            <a:r>
              <a:rPr lang="en-US" sz="1800" dirty="0">
                <a:solidFill>
                  <a:srgbClr val="000000"/>
                </a:solidFill>
                <a:effectLst/>
                <a:latin typeface="Arial" panose="020B0604020202020204" pitchFamily="34" charset="0"/>
                <a:ea typeface="Times New Roman" panose="02020603050405020304" pitchFamily="18" charset="0"/>
              </a:rPr>
              <a:t>Participatory narrative inquiry promotes a positive company culture.</a:t>
            </a:r>
          </a:p>
          <a:p>
            <a:pPr marL="446088" indent="-360363" algn="just">
              <a:lnSpc>
                <a:spcPct val="114000"/>
              </a:lnSpc>
              <a:spcBef>
                <a:spcPts val="200"/>
              </a:spcBef>
              <a:spcAft>
                <a:spcPts val="600"/>
              </a:spcAft>
              <a:buClr>
                <a:schemeClr val="accent2"/>
              </a:buClr>
              <a:buFont typeface="Wingdings" panose="05000000000000000000" pitchFamily="2" charset="2"/>
              <a:buChar char=""/>
              <a:tabLst>
                <a:tab pos="3391535" algn="l"/>
              </a:tabLst>
            </a:pPr>
            <a:r>
              <a:rPr lang="en-US" sz="1800" dirty="0">
                <a:solidFill>
                  <a:srgbClr val="000000"/>
                </a:solidFill>
                <a:effectLst/>
                <a:latin typeface="Arial" panose="020B0604020202020204" pitchFamily="34" charset="0"/>
                <a:ea typeface="Times New Roman" panose="02020603050405020304" pitchFamily="18" charset="0"/>
              </a:rPr>
              <a:t>Personal stories can align employee behaviour with organisational goals.</a:t>
            </a:r>
          </a:p>
          <a:p>
            <a:pPr marL="446088" indent="-360363" algn="just">
              <a:lnSpc>
                <a:spcPct val="114000"/>
              </a:lnSpc>
              <a:spcBef>
                <a:spcPts val="200"/>
              </a:spcBef>
              <a:spcAft>
                <a:spcPts val="600"/>
              </a:spcAft>
              <a:buClr>
                <a:schemeClr val="accent2"/>
              </a:buClr>
              <a:buFont typeface="Wingdings" panose="05000000000000000000" pitchFamily="2" charset="2"/>
              <a:buChar char=""/>
              <a:tabLst>
                <a:tab pos="3391535" algn="l"/>
              </a:tabLst>
            </a:pPr>
            <a:r>
              <a:rPr lang="en-US" sz="1800" dirty="0">
                <a:solidFill>
                  <a:srgbClr val="000000"/>
                </a:solidFill>
                <a:effectLst/>
                <a:latin typeface="Arial" panose="020B0604020202020204" pitchFamily="34" charset="0"/>
                <a:ea typeface="Times New Roman" panose="02020603050405020304" pitchFamily="18" charset="0"/>
              </a:rPr>
              <a:t>Involving employees in generating knowledge promotes ownership, leading to increased engagement, collaboration, and innovation.</a:t>
            </a:r>
          </a:p>
        </p:txBody>
      </p:sp>
      <p:sp>
        <p:nvSpPr>
          <p:cNvPr id="3" name="Google Shape;76;p6">
            <a:extLst>
              <a:ext uri="{FF2B5EF4-FFF2-40B4-BE49-F238E27FC236}">
                <a16:creationId xmlns:a16="http://schemas.microsoft.com/office/drawing/2014/main" id="{8925E436-ECF6-80D3-266B-D931D656826D}"/>
              </a:ext>
            </a:extLst>
          </p:cNvPr>
          <p:cNvSpPr txBox="1"/>
          <p:nvPr/>
        </p:nvSpPr>
        <p:spPr>
          <a:xfrm>
            <a:off x="294254" y="1583414"/>
            <a:ext cx="668826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4400" b="1" dirty="0">
                <a:solidFill>
                  <a:srgbClr val="3F3F3F"/>
                </a:solidFill>
              </a:rPr>
              <a:t>Benefits of PNI</a:t>
            </a:r>
            <a:endParaRPr sz="4400" b="1" i="0" u="none" strike="noStrike" cap="none" dirty="0">
              <a:solidFill>
                <a:srgbClr val="000000"/>
              </a:solidFill>
              <a:latin typeface="Arial"/>
              <a:ea typeface="Arial"/>
              <a:cs typeface="Arial"/>
              <a:sym typeface="Arial"/>
            </a:endParaRPr>
          </a:p>
        </p:txBody>
      </p:sp>
      <p:cxnSp>
        <p:nvCxnSpPr>
          <p:cNvPr id="4" name="Google Shape;77;p6">
            <a:extLst>
              <a:ext uri="{FF2B5EF4-FFF2-40B4-BE49-F238E27FC236}">
                <a16:creationId xmlns:a16="http://schemas.microsoft.com/office/drawing/2014/main" id="{FE2DBD29-9BC1-30B6-0D2C-4BF7921ADD8A}"/>
              </a:ext>
            </a:extLst>
          </p:cNvPr>
          <p:cNvCxnSpPr/>
          <p:nvPr/>
        </p:nvCxnSpPr>
        <p:spPr>
          <a:xfrm>
            <a:off x="400613" y="2325975"/>
            <a:ext cx="1255800" cy="0"/>
          </a:xfrm>
          <a:prstGeom prst="straightConnector1">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cxnSp>
      <p:pic>
        <p:nvPicPr>
          <p:cNvPr id="5" name="Google Shape;79;p6" descr="Logo&#10;&#10;Description automatically generated">
            <a:extLst>
              <a:ext uri="{FF2B5EF4-FFF2-40B4-BE49-F238E27FC236}">
                <a16:creationId xmlns:a16="http://schemas.microsoft.com/office/drawing/2014/main" id="{D6C2EEB0-AB7A-E8AE-7B5B-19D3403C1E37}"/>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97460" y="0"/>
            <a:ext cx="1250519" cy="1250519"/>
          </a:xfrm>
          <a:prstGeom prst="rect">
            <a:avLst/>
          </a:prstGeom>
          <a:noFill/>
          <a:ln>
            <a:noFill/>
          </a:ln>
        </p:spPr>
      </p:pic>
      <p:pic>
        <p:nvPicPr>
          <p:cNvPr id="6" name="Google Shape;78;p6" descr="Text&#10;&#10;Description automatically generated">
            <a:extLst>
              <a:ext uri="{FF2B5EF4-FFF2-40B4-BE49-F238E27FC236}">
                <a16:creationId xmlns:a16="http://schemas.microsoft.com/office/drawing/2014/main" id="{BAC1AD61-FC90-A860-5CAC-C268E093790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041" y="6452367"/>
            <a:ext cx="1562100" cy="327721"/>
          </a:xfrm>
          <a:prstGeom prst="rect">
            <a:avLst/>
          </a:prstGeom>
          <a:noFill/>
          <a:ln>
            <a:noFill/>
          </a:ln>
        </p:spPr>
      </p:pic>
    </p:spTree>
    <p:extLst>
      <p:ext uri="{BB962C8B-B14F-4D97-AF65-F5344CB8AC3E}">
        <p14:creationId xmlns:p14="http://schemas.microsoft.com/office/powerpoint/2010/main" val="7887781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2095</Words>
  <Application>Microsoft Office PowerPoint</Application>
  <PresentationFormat>Widescreen</PresentationFormat>
  <Paragraphs>139</Paragraphs>
  <Slides>31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Aharoni</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FIPL</dc:creator>
  <cp:lastModifiedBy>FIPL20</cp:lastModifiedBy>
  <cp:revision>25</cp:revision>
  <dcterms:modified xsi:type="dcterms:W3CDTF">2023-07-05T01:30:40Z</dcterms:modified>
</cp:coreProperties>
</file>