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geDWCKkymoQom/bYqiwbP/yrEQ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customschemas.google.com/relationships/presentationmetadata" Target="meta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6d247048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56d24704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6d2470483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56d24704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6d2470483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56d247048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6d2470483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56d247048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4a22bc1af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54a22bc1a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4a22bc1af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54a22bc1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4a22bc1af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54a22bc1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4a22bc1af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54a22bc1a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8"/>
          <p:cNvGrpSpPr/>
          <p:nvPr/>
        </p:nvGrpSpPr>
        <p:grpSpPr>
          <a:xfrm>
            <a:off x="6008723" y="-761325"/>
            <a:ext cx="7503317" cy="7296245"/>
            <a:chOff x="6008723" y="-761325"/>
            <a:chExt cx="7503317" cy="7296245"/>
          </a:xfrm>
        </p:grpSpPr>
        <p:sp>
          <p:nvSpPr>
            <p:cNvPr id="14" name="Google Shape;14;p28"/>
            <p:cNvSpPr/>
            <p:nvPr/>
          </p:nvSpPr>
          <p:spPr>
            <a:xfrm flipH="1" rot="-869682">
              <a:off x="6651742" y="-77617"/>
              <a:ext cx="6217278" cy="5928830"/>
            </a:xfrm>
            <a:custGeom>
              <a:rect b="b" l="l" r="r" t="t"/>
              <a:pathLst>
                <a:path extrusionOk="0" h="5928830" w="6217278">
                  <a:moveTo>
                    <a:pt x="0" y="743403"/>
                  </a:moveTo>
                  <a:lnTo>
                    <a:pt x="1340530" y="5928830"/>
                  </a:lnTo>
                  <a:lnTo>
                    <a:pt x="3696999" y="5921613"/>
                  </a:lnTo>
                  <a:cubicBezTo>
                    <a:pt x="6086149" y="5921613"/>
                    <a:pt x="6201396" y="3940180"/>
                    <a:pt x="6215910" y="2954158"/>
                  </a:cubicBezTo>
                  <a:cubicBezTo>
                    <a:pt x="6230424" y="1968137"/>
                    <a:pt x="6173236" y="5486"/>
                    <a:pt x="3784086" y="5486"/>
                  </a:cubicBezTo>
                  <a:lnTo>
                    <a:pt x="2875623" y="0"/>
                  </a:lnTo>
                  <a:close/>
                </a:path>
              </a:pathLst>
            </a:custGeom>
            <a:solidFill>
              <a:srgbClr val="8FC7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8"/>
            <p:cNvSpPr/>
            <p:nvPr/>
          </p:nvSpPr>
          <p:spPr>
            <a:xfrm flipH="1">
              <a:off x="9857988" y="1210873"/>
              <a:ext cx="1613824" cy="1590432"/>
            </a:xfrm>
            <a:prstGeom prst="ellipse">
              <a:avLst/>
            </a:prstGeom>
            <a:solidFill>
              <a:srgbClr val="EF91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/>
        </p:nvSpPr>
        <p:spPr>
          <a:xfrm rot="10800000">
            <a:off x="2050" y="-1"/>
            <a:ext cx="7663851" cy="6858001"/>
          </a:xfrm>
          <a:custGeom>
            <a:rect b="b" l="l" r="r" t="t"/>
            <a:pathLst>
              <a:path extrusionOk="0" h="6858001" w="7663851">
                <a:moveTo>
                  <a:pt x="7663851" y="6858001"/>
                </a:moveTo>
                <a:lnTo>
                  <a:pt x="2260706" y="6858001"/>
                </a:lnTo>
                <a:lnTo>
                  <a:pt x="2244528" y="6845485"/>
                </a:lnTo>
                <a:cubicBezTo>
                  <a:pt x="873738" y="5731804"/>
                  <a:pt x="0" y="4046395"/>
                  <a:pt x="0" y="2160088"/>
                </a:cubicBezTo>
                <a:cubicBezTo>
                  <a:pt x="0" y="1426523"/>
                  <a:pt x="132139" y="723343"/>
                  <a:pt x="374264" y="72353"/>
                </a:cubicBezTo>
                <a:lnTo>
                  <a:pt x="403242" y="0"/>
                </a:lnTo>
                <a:lnTo>
                  <a:pt x="3700095" y="0"/>
                </a:lnTo>
                <a:lnTo>
                  <a:pt x="3731079" y="74987"/>
                </a:lnTo>
                <a:cubicBezTo>
                  <a:pt x="4438175" y="1693055"/>
                  <a:pt x="5839238" y="2947935"/>
                  <a:pt x="7565373" y="3476469"/>
                </a:cubicBezTo>
                <a:lnTo>
                  <a:pt x="7663851" y="3503999"/>
                </a:lnTo>
                <a:close/>
              </a:path>
            </a:pathLst>
          </a:custGeom>
          <a:solidFill>
            <a:srgbClr val="8FC7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Blank">
  <p:cSld name="19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/>
          <p:nvPr/>
        </p:nvSpPr>
        <p:spPr>
          <a:xfrm flipH="1">
            <a:off x="3548735" y="-48995"/>
            <a:ext cx="8653246" cy="6922681"/>
          </a:xfrm>
          <a:custGeom>
            <a:rect b="b" l="l" r="r" t="t"/>
            <a:pathLst>
              <a:path extrusionOk="0" h="6922681" w="8653246">
                <a:moveTo>
                  <a:pt x="0" y="0"/>
                </a:moveTo>
                <a:lnTo>
                  <a:pt x="6220054" y="43543"/>
                </a:lnTo>
                <a:cubicBezTo>
                  <a:pt x="8609204" y="43543"/>
                  <a:pt x="8666392" y="2318446"/>
                  <a:pt x="8651878" y="3461341"/>
                </a:cubicBezTo>
                <a:cubicBezTo>
                  <a:pt x="8637364" y="4604236"/>
                  <a:pt x="8522117" y="6900911"/>
                  <a:pt x="6132967" y="6900911"/>
                </a:cubicBezTo>
                <a:lnTo>
                  <a:pt x="0" y="6922681"/>
                </a:lnTo>
                <a:lnTo>
                  <a:pt x="0" y="0"/>
                </a:lnTo>
                <a:close/>
              </a:path>
            </a:pathLst>
          </a:custGeom>
          <a:solidFill>
            <a:srgbClr val="EF91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9"/>
          <p:cNvGrpSpPr/>
          <p:nvPr/>
        </p:nvGrpSpPr>
        <p:grpSpPr>
          <a:xfrm>
            <a:off x="-1386481" y="-1529118"/>
            <a:ext cx="4744208" cy="7643222"/>
            <a:chOff x="-1386481" y="-1529118"/>
            <a:chExt cx="4744208" cy="7643222"/>
          </a:xfrm>
        </p:grpSpPr>
        <p:sp>
          <p:nvSpPr>
            <p:cNvPr id="22" name="Google Shape;22;p29"/>
            <p:cNvSpPr/>
            <p:nvPr/>
          </p:nvSpPr>
          <p:spPr>
            <a:xfrm flipH="1" rot="2723973">
              <a:off x="-329632" y="-1198579"/>
              <a:ext cx="2630510" cy="4068945"/>
            </a:xfrm>
            <a:custGeom>
              <a:rect b="b" l="l" r="r" t="t"/>
              <a:pathLst>
                <a:path extrusionOk="0" h="4068945" w="2630510">
                  <a:moveTo>
                    <a:pt x="2630510" y="2151415"/>
                  </a:moveTo>
                  <a:lnTo>
                    <a:pt x="508892" y="0"/>
                  </a:lnTo>
                  <a:lnTo>
                    <a:pt x="406354" y="10336"/>
                  </a:lnTo>
                  <a:cubicBezTo>
                    <a:pt x="174448" y="57791"/>
                    <a:pt x="0" y="262982"/>
                    <a:pt x="0" y="508916"/>
                  </a:cubicBezTo>
                  <a:lnTo>
                    <a:pt x="0" y="3560026"/>
                  </a:lnTo>
                  <a:cubicBezTo>
                    <a:pt x="0" y="3841094"/>
                    <a:pt x="227851" y="4068945"/>
                    <a:pt x="508919" y="4068945"/>
                  </a:cubicBezTo>
                  <a:lnTo>
                    <a:pt x="686048" y="4068945"/>
                  </a:ln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 flipH="1" rot="2678075">
              <a:off x="-648329" y="4014929"/>
              <a:ext cx="1757091" cy="1731623"/>
            </a:xfrm>
            <a:custGeom>
              <a:rect b="b" l="l" r="r" t="t"/>
              <a:pathLst>
                <a:path extrusionOk="0" h="1731623" w="1757091">
                  <a:moveTo>
                    <a:pt x="1672559" y="84532"/>
                  </a:moveTo>
                  <a:cubicBezTo>
                    <a:pt x="1620331" y="32304"/>
                    <a:pt x="1548178" y="0"/>
                    <a:pt x="1468481" y="0"/>
                  </a:cubicBezTo>
                  <a:lnTo>
                    <a:pt x="288610" y="0"/>
                  </a:lnTo>
                  <a:cubicBezTo>
                    <a:pt x="129215" y="0"/>
                    <a:pt x="0" y="129215"/>
                    <a:pt x="0" y="288610"/>
                  </a:cubicBezTo>
                  <a:lnTo>
                    <a:pt x="0" y="1443013"/>
                  </a:lnTo>
                  <a:cubicBezTo>
                    <a:pt x="0" y="1602408"/>
                    <a:pt x="129215" y="1731623"/>
                    <a:pt x="288610" y="1731623"/>
                  </a:cubicBezTo>
                  <a:lnTo>
                    <a:pt x="406695" y="1731623"/>
                  </a:lnTo>
                  <a:lnTo>
                    <a:pt x="1757091" y="363891"/>
                  </a:lnTo>
                  <a:lnTo>
                    <a:pt x="1757091" y="288610"/>
                  </a:lnTo>
                  <a:cubicBezTo>
                    <a:pt x="1757091" y="208913"/>
                    <a:pt x="1724787" y="136760"/>
                    <a:pt x="1672559" y="84532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lank">
  <p:cSld name="16_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/>
          <p:nvPr/>
        </p:nvSpPr>
        <p:spPr>
          <a:xfrm flipH="1">
            <a:off x="-2853" y="-26705"/>
            <a:ext cx="5556261" cy="6313205"/>
          </a:xfrm>
          <a:custGeom>
            <a:rect b="b" l="l" r="r" t="t"/>
            <a:pathLst>
              <a:path extrusionOk="0" h="11665037" w="4318511">
                <a:moveTo>
                  <a:pt x="1866503" y="4647315"/>
                </a:moveTo>
                <a:cubicBezTo>
                  <a:pt x="2267084" y="7354071"/>
                  <a:pt x="1446550" y="7466263"/>
                  <a:pt x="2498297" y="10965193"/>
                </a:cubicBezTo>
                <a:cubicBezTo>
                  <a:pt x="3283243" y="12543742"/>
                  <a:pt x="3926601" y="10879659"/>
                  <a:pt x="4318511" y="11424380"/>
                </a:cubicBezTo>
                <a:cubicBezTo>
                  <a:pt x="4318511" y="7370945"/>
                  <a:pt x="4318510" y="4122913"/>
                  <a:pt x="4318510" y="69478"/>
                </a:cubicBezTo>
                <a:lnTo>
                  <a:pt x="16214" y="0"/>
                </a:lnTo>
                <a:cubicBezTo>
                  <a:pt x="-169670" y="4819749"/>
                  <a:pt x="1292325" y="1084676"/>
                  <a:pt x="1866503" y="4647315"/>
                </a:cubicBezTo>
                <a:close/>
              </a:path>
            </a:pathLst>
          </a:cu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11" Type="http://schemas.openxmlformats.org/officeDocument/2006/relationships/image" Target="../media/image33.png"/><Relationship Id="rId10" Type="http://schemas.openxmlformats.org/officeDocument/2006/relationships/image" Target="../media/image36.png"/><Relationship Id="rId12" Type="http://schemas.openxmlformats.org/officeDocument/2006/relationships/image" Target="../media/image34.jpg"/><Relationship Id="rId9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1"/>
          <p:cNvGrpSpPr/>
          <p:nvPr/>
        </p:nvGrpSpPr>
        <p:grpSpPr>
          <a:xfrm>
            <a:off x="0" y="-1425085"/>
            <a:ext cx="12192000" cy="8294177"/>
            <a:chOff x="0" y="-1425085"/>
            <a:chExt cx="12192000" cy="8294177"/>
          </a:xfrm>
        </p:grpSpPr>
        <p:sp>
          <p:nvSpPr>
            <p:cNvPr id="31" name="Google Shape;31;p1"/>
            <p:cNvSpPr/>
            <p:nvPr/>
          </p:nvSpPr>
          <p:spPr>
            <a:xfrm>
              <a:off x="0" y="-1425085"/>
              <a:ext cx="12192000" cy="6858000"/>
            </a:xfrm>
            <a:custGeom>
              <a:rect b="b" l="l" r="r" t="t"/>
              <a:pathLst>
                <a:path extrusionOk="0" h="6733015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2397890"/>
                  </a:lnTo>
                  <a:lnTo>
                    <a:pt x="12165741" y="2467096"/>
                  </a:lnTo>
                  <a:cubicBezTo>
                    <a:pt x="11231517" y="4693115"/>
                    <a:pt x="8320606" y="6066837"/>
                    <a:pt x="5937537" y="6070335"/>
                  </a:cubicBezTo>
                  <a:cubicBezTo>
                    <a:pt x="3371155" y="6074102"/>
                    <a:pt x="317205" y="3962359"/>
                    <a:pt x="63269" y="6733015"/>
                  </a:cubicBezTo>
                  <a:lnTo>
                    <a:pt x="0" y="6019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6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0" y="4484079"/>
              <a:ext cx="2299000" cy="2385013"/>
            </a:xfrm>
            <a:custGeom>
              <a:rect b="b" l="l" r="r" t="t"/>
              <a:pathLst>
                <a:path extrusionOk="0" h="2385013" w="2299000">
                  <a:moveTo>
                    <a:pt x="529465" y="0"/>
                  </a:moveTo>
                  <a:cubicBezTo>
                    <a:pt x="1506752" y="0"/>
                    <a:pt x="2299000" y="732180"/>
                    <a:pt x="2299000" y="1635370"/>
                  </a:cubicBezTo>
                  <a:cubicBezTo>
                    <a:pt x="2299000" y="1861168"/>
                    <a:pt x="2249485" y="2076277"/>
                    <a:pt x="2159941" y="2271930"/>
                  </a:cubicBezTo>
                  <a:lnTo>
                    <a:pt x="2100997" y="2385013"/>
                  </a:lnTo>
                  <a:lnTo>
                    <a:pt x="0" y="2385013"/>
                  </a:lnTo>
                  <a:lnTo>
                    <a:pt x="0" y="74626"/>
                  </a:lnTo>
                  <a:lnTo>
                    <a:pt x="3260" y="73523"/>
                  </a:lnTo>
                  <a:cubicBezTo>
                    <a:pt x="169488" y="25741"/>
                    <a:pt x="346224" y="0"/>
                    <a:pt x="529465" y="0"/>
                  </a:cubicBezTo>
                  <a:close/>
                </a:path>
              </a:pathLst>
            </a:custGeom>
            <a:solidFill>
              <a:srgbClr val="B4DE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0422465" y="1"/>
              <a:ext cx="1769535" cy="2483083"/>
            </a:xfrm>
            <a:custGeom>
              <a:rect b="b" l="l" r="r" t="t"/>
              <a:pathLst>
                <a:path extrusionOk="0" h="2483083" w="1769535">
                  <a:moveTo>
                    <a:pt x="258404" y="0"/>
                  </a:moveTo>
                  <a:lnTo>
                    <a:pt x="1769535" y="0"/>
                  </a:lnTo>
                  <a:lnTo>
                    <a:pt x="1769535" y="2483083"/>
                  </a:lnTo>
                  <a:cubicBezTo>
                    <a:pt x="792248" y="2483083"/>
                    <a:pt x="0" y="1750903"/>
                    <a:pt x="0" y="847713"/>
                  </a:cubicBezTo>
                  <a:cubicBezTo>
                    <a:pt x="0" y="565466"/>
                    <a:pt x="77368" y="299920"/>
                    <a:pt x="213573" y="68199"/>
                  </a:cubicBez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"/>
          <p:cNvSpPr txBox="1"/>
          <p:nvPr/>
        </p:nvSpPr>
        <p:spPr>
          <a:xfrm>
            <a:off x="1343250" y="624040"/>
            <a:ext cx="71532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Модул 2: 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Несъзнателно пристрастие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5" name="Google Shape;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1075" y="3686175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6" name="Google Shape;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75" y="6076743"/>
            <a:ext cx="1562100" cy="32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6d2470483_0_6"/>
          <p:cNvSpPr txBox="1"/>
          <p:nvPr/>
        </p:nvSpPr>
        <p:spPr>
          <a:xfrm>
            <a:off x="-457200" y="1008775"/>
            <a:ext cx="8182832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1.2. Несъзнателно пристрастие на работното място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56d2470483_0_6"/>
          <p:cNvSpPr txBox="1"/>
          <p:nvPr/>
        </p:nvSpPr>
        <p:spPr>
          <a:xfrm flipH="1">
            <a:off x="1271195" y="1618609"/>
            <a:ext cx="9532272" cy="33239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работното място несъзнателното пристрастие може да доведе до маргинализация на определени групи.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Маргинализираните групи биват третирани по-неблагоприятно поради предразсъдъци. </a:t>
            </a:r>
            <a:endParaRPr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Служителите с различен произход може да се чувстват изолирани и неудобно в офиса. </a:t>
            </a:r>
            <a:endParaRPr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Предразсъдъците карат служителите да се дистанцират и да ограничат приноса си. </a:t>
            </a:r>
            <a:endParaRPr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Дискриминацията и несъзнателните пристрастия стресират служителите.</a:t>
            </a:r>
            <a:endParaRPr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Ниската емоционална ангажираност, свързаните със стреса заболявания и честото отсъствие от работа са някои от последствията от несъзнателно пристрастие.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6d2470483_0_18"/>
          <p:cNvSpPr txBox="1"/>
          <p:nvPr/>
        </p:nvSpPr>
        <p:spPr>
          <a:xfrm>
            <a:off x="428978" y="516300"/>
            <a:ext cx="6029722" cy="12259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да се справим с несъзнателното пристрастие на работа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56d2470483_0_18"/>
          <p:cNvSpPr txBox="1"/>
          <p:nvPr/>
        </p:nvSpPr>
        <p:spPr>
          <a:xfrm>
            <a:off x="789050" y="2250275"/>
            <a:ext cx="5611200" cy="27084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Познавайте предразсъдъците си.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Приемайте добре обратна връзка.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разчитайте на инстинкта и взимайте разумни решения.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Разширете кръга си на общуване.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lleagues clapping" id="126" name="Google Shape;126;g256d2470483_0_18"/>
          <p:cNvPicPr preferRelativeResize="0"/>
          <p:nvPr/>
        </p:nvPicPr>
        <p:blipFill rotWithShape="1">
          <a:blip r:embed="rId3">
            <a:alphaModFix/>
          </a:blip>
          <a:srcRect b="0" l="16659" r="16658" t="0"/>
          <a:stretch/>
        </p:blipFill>
        <p:spPr>
          <a:xfrm>
            <a:off x="7865017" y="791983"/>
            <a:ext cx="4168200" cy="4167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6d2470483_0_11"/>
          <p:cNvSpPr txBox="1"/>
          <p:nvPr/>
        </p:nvSpPr>
        <p:spPr>
          <a:xfrm>
            <a:off x="448100" y="526025"/>
            <a:ext cx="56112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Неосъзнатото пристрастие в областта на човешките ресурси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56d2470483_0_11"/>
          <p:cNvSpPr txBox="1"/>
          <p:nvPr/>
        </p:nvSpPr>
        <p:spPr>
          <a:xfrm>
            <a:off x="448099" y="1635478"/>
            <a:ext cx="10998833" cy="43396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Несъзнателното пристрастие значително засяга практиките в областта на човешките ресурси. 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Вземането на решения при подбора на кандидати може да бъде повлияно от предразсъдъци. 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Служителите за подбор на персонал може да пренебрегнат квалифицирани кандидати поради несъзнателни пристрастия.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за лицето като име, снимка и място на пребиваване могат неоправдано да повлияят на вземането на решения. 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Пристрастието на фаворитизма води до формиране на хомогенни работни групи, за които е доказано, че са по-малко ефективни от разнообразните групи.</a:t>
            </a:r>
            <a:endParaRPr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Стереотипите често предопределят отношението и поведението, вместо на преден план да излязат личностните качества на даден служител.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6d2470483_0_23"/>
          <p:cNvSpPr txBox="1"/>
          <p:nvPr/>
        </p:nvSpPr>
        <p:spPr>
          <a:xfrm>
            <a:off x="565000" y="555250"/>
            <a:ext cx="5611200" cy="8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да се справим с несъзнателното пристрастие в екипа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56d2470483_0_23"/>
          <p:cNvSpPr txBox="1"/>
          <p:nvPr/>
        </p:nvSpPr>
        <p:spPr>
          <a:xfrm>
            <a:off x="484800" y="1473183"/>
            <a:ext cx="5611200" cy="4832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200"/>
              <a:buFont typeface="Arial"/>
              <a:buChar char="●"/>
            </a:pP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Разберете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какви предразсъдъци съществуват във Вашия екип; колко силни са те и идентифицирайте пристрастието, което има най-голямо въздействие.</a:t>
            </a:r>
            <a:endParaRPr/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2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Насърчете екипа си да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признае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пристрастията и  мотивирайте членовете да ги преодолеят. </a:t>
            </a:r>
            <a:endParaRPr/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2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Насърчете служителите си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 се опознаят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2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Въведете правила за поведение,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поемайте отговорност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дръжте другите отговорни.</a:t>
            </a:r>
            <a:endParaRPr/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2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Променете работата на екипа, така че натоварването да е разпределено и всеки да има шанс да участва (може да се въведе ротация за някои задачи).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256d2470483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817" y="794458"/>
            <a:ext cx="4168200" cy="4167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91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" y="6076743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2751" y="57568"/>
            <a:ext cx="1247774" cy="12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838200" y="1305342"/>
            <a:ext cx="75438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ДЕЙНОСТИ</a:t>
            </a:r>
            <a:endParaRPr b="1" i="0" sz="6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5266281" y="408073"/>
            <a:ext cx="6801541" cy="249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Дейност 1: Въведение в несъзнателното пристрастие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5900691" y="3861752"/>
            <a:ext cx="5207576" cy="162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Чрез тази дейност ще започнем да осмисляме собствените си преживявания на несъзнателно пристрастие.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10"/>
          <p:cNvCxnSpPr/>
          <p:nvPr/>
        </p:nvCxnSpPr>
        <p:spPr>
          <a:xfrm>
            <a:off x="6335469" y="2803445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677" y="1184315"/>
            <a:ext cx="4506293" cy="4505353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156" name="Google Shape;1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57" name="Google Shape;15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791" y="19881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044" y="1303173"/>
            <a:ext cx="4296566" cy="4296124"/>
          </a:xfrm>
          <a:custGeom>
            <a:rect b="b" l="l" r="r" t="t"/>
            <a:pathLst>
              <a:path extrusionOk="0" h="4926427" w="4926934">
                <a:moveTo>
                  <a:pt x="2427844" y="14"/>
                </a:moveTo>
                <a:cubicBezTo>
                  <a:pt x="2591185" y="-1028"/>
                  <a:pt x="2754923" y="60243"/>
                  <a:pt x="2880342" y="184073"/>
                </a:cubicBezTo>
                <a:lnTo>
                  <a:pt x="4737106" y="2017302"/>
                </a:lnTo>
                <a:cubicBezTo>
                  <a:pt x="4987945" y="2264962"/>
                  <a:pt x="4990522" y="2669075"/>
                  <a:pt x="4742863" y="2919914"/>
                </a:cubicBezTo>
                <a:lnTo>
                  <a:pt x="2949204" y="4736599"/>
                </a:lnTo>
                <a:cubicBezTo>
                  <a:pt x="2701544" y="4987438"/>
                  <a:pt x="2297431" y="4990015"/>
                  <a:pt x="2046592" y="4742356"/>
                </a:cubicBezTo>
                <a:lnTo>
                  <a:pt x="189829" y="2909126"/>
                </a:lnTo>
                <a:cubicBezTo>
                  <a:pt x="-61010" y="2661466"/>
                  <a:pt x="-63588" y="2257353"/>
                  <a:pt x="184072" y="2006514"/>
                </a:cubicBezTo>
                <a:lnTo>
                  <a:pt x="1977730" y="189830"/>
                </a:lnTo>
                <a:cubicBezTo>
                  <a:pt x="2101560" y="64410"/>
                  <a:pt x="2264504" y="1056"/>
                  <a:pt x="2427844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 flipH="1" rot="2678075">
            <a:off x="1179644" y="3760301"/>
            <a:ext cx="865076" cy="852537"/>
          </a:xfrm>
          <a:prstGeom prst="roundRect">
            <a:avLst>
              <a:gd fmla="val 16667" name="adj"/>
            </a:avLst>
          </a:pr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5760246" y="1313731"/>
            <a:ext cx="6400799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Дейност 1 </a:t>
            </a:r>
            <a:r>
              <a:rPr b="1" i="0" lang="en-US" sz="44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Указания</a:t>
            </a:r>
            <a:endParaRPr b="1" i="0" sz="44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5486398" y="2801871"/>
            <a:ext cx="6543675" cy="8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Разделете се на групи от по четирима. Изберете някой за водене на записки.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8"/>
          <p:cNvCxnSpPr/>
          <p:nvPr/>
        </p:nvCxnSpPr>
        <p:spPr>
          <a:xfrm>
            <a:off x="6212622" y="2133898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8"/>
          <p:cNvSpPr txBox="1"/>
          <p:nvPr/>
        </p:nvSpPr>
        <p:spPr>
          <a:xfrm>
            <a:off x="5803337" y="3764580"/>
            <a:ext cx="155877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2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5486400" y="4158966"/>
            <a:ext cx="6543675" cy="968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След задаване на въпроса имате 5 минути да го обсъдите и да запишете разсъжденията си.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5803338" y="2425752"/>
            <a:ext cx="1344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1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1" name="Google Shape;17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61841" y="37876"/>
            <a:ext cx="1250519" cy="12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5803337" y="4998093"/>
            <a:ext cx="155877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3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5486399" y="5424545"/>
            <a:ext cx="6543675" cy="968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Представете изводите си пред останалите и участвайте в дискусията.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/>
          <p:nvPr/>
        </p:nvSpPr>
        <p:spPr>
          <a:xfrm flipH="1" rot="755811">
            <a:off x="7763286" y="-326789"/>
            <a:ext cx="5208974" cy="7059493"/>
          </a:xfrm>
          <a:custGeom>
            <a:rect b="b" l="l" r="r" t="t"/>
            <a:pathLst>
              <a:path extrusionOk="0" h="7059493" w="5208974">
                <a:moveTo>
                  <a:pt x="1495658" y="0"/>
                </a:moveTo>
                <a:lnTo>
                  <a:pt x="0" y="6692919"/>
                </a:lnTo>
                <a:lnTo>
                  <a:pt x="1640383" y="7059493"/>
                </a:lnTo>
                <a:lnTo>
                  <a:pt x="3932637" y="7059493"/>
                </a:lnTo>
                <a:cubicBezTo>
                  <a:pt x="4637539" y="7059493"/>
                  <a:pt x="5208974" y="6609322"/>
                  <a:pt x="5208974" y="6054006"/>
                </a:cubicBezTo>
                <a:lnTo>
                  <a:pt x="5208973" y="829810"/>
                </a:lnTo>
                <a:close/>
              </a:path>
            </a:pathLst>
          </a:custGeom>
          <a:solidFill>
            <a:srgbClr val="EF91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9"/>
          <p:cNvSpPr txBox="1"/>
          <p:nvPr/>
        </p:nvSpPr>
        <p:spPr>
          <a:xfrm>
            <a:off x="1961891" y="316293"/>
            <a:ext cx="59516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Дейност 1 Въпроси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39"/>
          <p:cNvCxnSpPr/>
          <p:nvPr/>
        </p:nvCxnSpPr>
        <p:spPr>
          <a:xfrm>
            <a:off x="2041360" y="1154155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39"/>
          <p:cNvSpPr txBox="1"/>
          <p:nvPr/>
        </p:nvSpPr>
        <p:spPr>
          <a:xfrm>
            <a:off x="239307" y="1330071"/>
            <a:ext cx="7036277" cy="1734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В1. Случвало ли Ви се е да се отнасят с Вас несправедливо или по различен начин поради лични особености, върху които нямате контрол – пол, раса или възраст? Как се почуствахте?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В2. Забелязавали ли сте да се отнасят с някой друг несправедливо или по различен начин поради лични особености?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В3. Правили ли сте прибързана (погрешна) преценка за някого възоснова на външния му вид или произход? </a:t>
            </a:r>
            <a:endParaRPr b="0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4555" y="1503624"/>
            <a:ext cx="3123415" cy="3122763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183" name="Google Shape;18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84" name="Google Shape;18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791" y="19881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/>
          <p:nvPr/>
        </p:nvSpPr>
        <p:spPr>
          <a:xfrm flipH="1" rot="755811">
            <a:off x="7763286" y="-326789"/>
            <a:ext cx="5208974" cy="7059493"/>
          </a:xfrm>
          <a:custGeom>
            <a:rect b="b" l="l" r="r" t="t"/>
            <a:pathLst>
              <a:path extrusionOk="0" h="7059493" w="5208974">
                <a:moveTo>
                  <a:pt x="1495658" y="0"/>
                </a:moveTo>
                <a:lnTo>
                  <a:pt x="0" y="6692919"/>
                </a:lnTo>
                <a:lnTo>
                  <a:pt x="1640383" y="7059493"/>
                </a:lnTo>
                <a:lnTo>
                  <a:pt x="3932637" y="7059493"/>
                </a:lnTo>
                <a:cubicBezTo>
                  <a:pt x="4637539" y="7059493"/>
                  <a:pt x="5208974" y="6609322"/>
                  <a:pt x="5208974" y="6054006"/>
                </a:cubicBezTo>
                <a:lnTo>
                  <a:pt x="5208973" y="829810"/>
                </a:lnTo>
                <a:close/>
              </a:path>
            </a:pathLst>
          </a:custGeom>
          <a:solidFill>
            <a:srgbClr val="EF91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527497" y="2224507"/>
            <a:ext cx="7036277" cy="2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ck of people's heads and raised hands at corporate presentation with speaker and whiteboard out of focus in background"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16714" r="16713" t="0"/>
          <a:stretch/>
        </p:blipFill>
        <p:spPr>
          <a:xfrm>
            <a:off x="8434555" y="1503624"/>
            <a:ext cx="3123415" cy="3122763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192" name="Google Shape;1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3" name="Google Shape;19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791" y="19881"/>
            <a:ext cx="1250519" cy="12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1961891" y="316293"/>
            <a:ext cx="59516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Дейност 1 Въпроси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5"/>
          <p:cNvCxnSpPr/>
          <p:nvPr/>
        </p:nvCxnSpPr>
        <p:spPr>
          <a:xfrm>
            <a:off x="2041360" y="1154155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5"/>
          <p:cNvSpPr txBox="1"/>
          <p:nvPr/>
        </p:nvSpPr>
        <p:spPr>
          <a:xfrm>
            <a:off x="399791" y="1503624"/>
            <a:ext cx="6915409" cy="8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В4. Смятате ли, че е възможно да бъдем напълно обективни в преценката си за хората, или всички имаме пристрастия, които ни влияят?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В5. Случвало ли Ви се е да вземете погрешно решение на база на интуицията си или предразсъдък? Какво мислите, че е повлияло на решението Ви? </a:t>
            </a:r>
            <a:endParaRPr b="0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/>
        </p:nvSpPr>
        <p:spPr>
          <a:xfrm>
            <a:off x="6262468" y="427960"/>
            <a:ext cx="486064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Дейност 2: Пристрастие на фаворитизма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0"/>
          <p:cNvSpPr txBox="1"/>
          <p:nvPr/>
        </p:nvSpPr>
        <p:spPr>
          <a:xfrm>
            <a:off x="5971822" y="3142659"/>
            <a:ext cx="5356085" cy="1447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тази дейност ще видим как несъзнателните пристрастия влияят на решенията ни с кого да изградим взаимоотношения и кого да пренебрегнем.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40"/>
          <p:cNvCxnSpPr/>
          <p:nvPr/>
        </p:nvCxnSpPr>
        <p:spPr>
          <a:xfrm>
            <a:off x="6335469" y="2803445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lose-up of several hands with palms facing down pointing towards center, overlapping" id="204" name="Google Shape;204;p40"/>
          <p:cNvPicPr preferRelativeResize="0"/>
          <p:nvPr/>
        </p:nvPicPr>
        <p:blipFill rotWithShape="1">
          <a:blip r:embed="rId3">
            <a:alphaModFix/>
          </a:blip>
          <a:srcRect b="0" l="5014" r="5015" t="0"/>
          <a:stretch/>
        </p:blipFill>
        <p:spPr>
          <a:xfrm>
            <a:off x="669677" y="1184315"/>
            <a:ext cx="4506293" cy="4505353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205" name="Google Shape;20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06" name="Google Shape;20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791" y="19881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125" y="85725"/>
            <a:ext cx="1125984" cy="1125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42" name="Google Shape;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75" y="6076743"/>
            <a:ext cx="1562100" cy="32772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600075" y="2308537"/>
            <a:ext cx="5495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Кратко въведение в теорията за неосъзнатите пристрастия и някои свързани теми като стереотипи и предразсъдъци. 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0075" y="534601"/>
            <a:ext cx="445154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3132"/>
                </a:solidFill>
                <a:latin typeface="Arial"/>
                <a:ea typeface="Arial"/>
                <a:cs typeface="Arial"/>
                <a:sym typeface="Arial"/>
              </a:rPr>
              <a:t>Съдържание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00075" y="1840800"/>
            <a:ext cx="280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8FC7E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rgbClr val="8FC7E1"/>
                </a:solidFill>
                <a:latin typeface="Arial"/>
                <a:ea typeface="Arial"/>
                <a:cs typeface="Arial"/>
                <a:sym typeface="Arial"/>
              </a:rPr>
              <a:t>ВЪВЕДЕНИЕ</a:t>
            </a:r>
            <a:endParaRPr b="1" i="0" sz="2000" u="none" cap="none" strike="noStrike">
              <a:solidFill>
                <a:srgbClr val="8FC7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600075" y="4156378"/>
            <a:ext cx="5286376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Четири ключови дейности, които целят да задълбочат разбирането на участниците за несъзнателното пристрастие, тест за самооценка и пример от практиката.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600075" y="3688647"/>
            <a:ext cx="23692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02 ДЕЙНОСТИ</a:t>
            </a:r>
            <a:endParaRPr b="1" i="0" sz="20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6305550" y="2308537"/>
            <a:ext cx="50667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Въпроси за размисъл на участниците по темите на урока и придобитите знания.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305550" y="1840806"/>
            <a:ext cx="218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03 ДИСКУСИЯ</a:t>
            </a:r>
            <a:endParaRPr b="1" i="0" sz="2000" u="none" cap="none" strike="noStrike">
              <a:solidFill>
                <a:srgbClr val="92C3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6305550" y="4156378"/>
            <a:ext cx="50667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Кратко описание на знанията, уменията и нагласите, придобити по време на урока.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6305549" y="3688650"/>
            <a:ext cx="368511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54AE93"/>
                </a:solidFill>
                <a:latin typeface="Arial"/>
                <a:ea typeface="Arial"/>
                <a:cs typeface="Arial"/>
                <a:sym typeface="Arial"/>
              </a:rPr>
              <a:t>04 ЗАКРИВАНЕ НА УРОКА</a:t>
            </a:r>
            <a:endParaRPr b="1" i="0" sz="2000" u="none" cap="none" strike="noStrike">
              <a:solidFill>
                <a:srgbClr val="54AE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4AE9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/>
          <p:nvPr/>
        </p:nvSpPr>
        <p:spPr>
          <a:xfrm flipH="1" rot="2678075">
            <a:off x="1179644" y="3760301"/>
            <a:ext cx="865076" cy="852537"/>
          </a:xfrm>
          <a:prstGeom prst="roundRect">
            <a:avLst>
              <a:gd fmla="val 16667" name="adj"/>
            </a:avLst>
          </a:pr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2"/>
          <p:cNvSpPr txBox="1"/>
          <p:nvPr/>
        </p:nvSpPr>
        <p:spPr>
          <a:xfrm>
            <a:off x="3851793" y="127409"/>
            <a:ext cx="6400799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Дейност 2 </a:t>
            </a:r>
            <a:r>
              <a:rPr b="1" i="0" lang="en-US" sz="44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Указания</a:t>
            </a:r>
            <a:endParaRPr b="1" i="0" sz="44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2"/>
          <p:cNvSpPr txBox="1"/>
          <p:nvPr/>
        </p:nvSpPr>
        <p:spPr>
          <a:xfrm>
            <a:off x="3851793" y="1637508"/>
            <a:ext cx="7798338" cy="1627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Вземете лист и напишете имената на 6 души, на които имате доверие. Изберете 3 души от работата и 3 от личния си живот.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42"/>
          <p:cNvCxnSpPr/>
          <p:nvPr/>
        </p:nvCxnSpPr>
        <p:spPr>
          <a:xfrm>
            <a:off x="4372009" y="1016298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5" name="Google Shape;215;p42"/>
          <p:cNvSpPr txBox="1"/>
          <p:nvPr/>
        </p:nvSpPr>
        <p:spPr>
          <a:xfrm>
            <a:off x="3851793" y="1239179"/>
            <a:ext cx="140882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1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16" name="Google Shape;21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17" name="Google Shape;21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1841" y="37876"/>
            <a:ext cx="1250519" cy="12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2"/>
          <p:cNvSpPr txBox="1"/>
          <p:nvPr/>
        </p:nvSpPr>
        <p:spPr>
          <a:xfrm>
            <a:off x="3851793" y="2874972"/>
            <a:ext cx="7798339" cy="236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Сега прегледайте изброените характеристики по-долу и помислете за всеки приятел, който сте включили в списъка от предишната стъпка. Ако той прилича на Вас по дадената характеристика, поставете отметка срещу името му, в противен случай поставете кръстче. Повторете това за всички приятели и всички характеристики.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2"/>
          <p:cNvSpPr txBox="1"/>
          <p:nvPr/>
        </p:nvSpPr>
        <p:spPr>
          <a:xfrm>
            <a:off x="3851794" y="2473524"/>
            <a:ext cx="140882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2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2"/>
          <p:cNvSpPr txBox="1"/>
          <p:nvPr/>
        </p:nvSpPr>
        <p:spPr>
          <a:xfrm>
            <a:off x="4477051" y="4190935"/>
            <a:ext cx="7335309" cy="253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400" u="none" cap="none" strike="noStrike">
                <a:solidFill>
                  <a:srgbClr val="8FC7E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8FC7E1"/>
                </a:solidFill>
                <a:latin typeface="Arial"/>
                <a:ea typeface="Arial"/>
                <a:cs typeface="Arial"/>
                <a:sym typeface="Arial"/>
              </a:rPr>
              <a:t>Възраст</a:t>
            </a: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 		Пол</a:t>
            </a:r>
            <a:endParaRPr b="1" i="0" sz="20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0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Инвалидност</a:t>
            </a: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  		</a:t>
            </a:r>
            <a:r>
              <a:rPr b="1" i="0" lang="en-US" sz="2000" u="none" cap="none" strike="noStrike">
                <a:solidFill>
                  <a:srgbClr val="8FC7E1"/>
                </a:solidFill>
                <a:latin typeface="Arial"/>
                <a:ea typeface="Arial"/>
                <a:cs typeface="Arial"/>
                <a:sym typeface="Arial"/>
              </a:rPr>
              <a:t>Семейно положение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	Образование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000" u="none" cap="none" strike="noStrike">
                <a:solidFill>
                  <a:srgbClr val="8FC7E1"/>
                </a:solidFill>
                <a:latin typeface="Arial"/>
                <a:ea typeface="Arial"/>
                <a:cs typeface="Arial"/>
                <a:sym typeface="Arial"/>
              </a:rPr>
              <a:t>Бременност и майчинство	 </a:t>
            </a:r>
            <a:r>
              <a:rPr b="1" i="0" lang="en-US" sz="20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Раса</a:t>
            </a: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Религия</a:t>
            </a:r>
            <a:r>
              <a:rPr b="1" i="0" lang="en-US" sz="20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  	     Сексуална ориентация</a:t>
            </a:r>
            <a:endParaRPr b="1" i="0" sz="20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iling young man in focus seated with three other people out of focus" id="225" name="Google Shape;2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044" y="2019324"/>
            <a:ext cx="4296566" cy="2863821"/>
          </a:xfrm>
          <a:custGeom>
            <a:rect b="b" l="l" r="r" t="t"/>
            <a:pathLst>
              <a:path extrusionOk="0" h="4926427" w="4926934">
                <a:moveTo>
                  <a:pt x="2427844" y="14"/>
                </a:moveTo>
                <a:cubicBezTo>
                  <a:pt x="2591185" y="-1028"/>
                  <a:pt x="2754923" y="60243"/>
                  <a:pt x="2880342" y="184073"/>
                </a:cubicBezTo>
                <a:lnTo>
                  <a:pt x="4737106" y="2017302"/>
                </a:lnTo>
                <a:cubicBezTo>
                  <a:pt x="4987945" y="2264962"/>
                  <a:pt x="4990522" y="2669075"/>
                  <a:pt x="4742863" y="2919914"/>
                </a:cubicBezTo>
                <a:lnTo>
                  <a:pt x="2949204" y="4736599"/>
                </a:lnTo>
                <a:cubicBezTo>
                  <a:pt x="2701544" y="4987438"/>
                  <a:pt x="2297431" y="4990015"/>
                  <a:pt x="2046592" y="4742356"/>
                </a:cubicBezTo>
                <a:lnTo>
                  <a:pt x="189829" y="2909126"/>
                </a:lnTo>
                <a:cubicBezTo>
                  <a:pt x="-61010" y="2661466"/>
                  <a:pt x="-63588" y="2257353"/>
                  <a:pt x="184072" y="2006514"/>
                </a:cubicBezTo>
                <a:lnTo>
                  <a:pt x="1977730" y="189830"/>
                </a:lnTo>
                <a:cubicBezTo>
                  <a:pt x="2101560" y="64410"/>
                  <a:pt x="2264504" y="1056"/>
                  <a:pt x="2427844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6" name="Google Shape;226;p16"/>
          <p:cNvSpPr/>
          <p:nvPr/>
        </p:nvSpPr>
        <p:spPr>
          <a:xfrm flipH="1" rot="2678075">
            <a:off x="1179644" y="3760301"/>
            <a:ext cx="865076" cy="852537"/>
          </a:xfrm>
          <a:prstGeom prst="roundRect">
            <a:avLst>
              <a:gd fmla="val 16667" name="adj"/>
            </a:avLst>
          </a:pr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5735606" y="2666902"/>
            <a:ext cx="5919474" cy="3248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Сега проверете колко отметки и колко кръстчета сте направили до имената на Вашите приятели. Колко разнообразна е Вашата социална група?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Има ли характеристики, при които приятелите Ви са особено разнообразни? Какъв тип хора изключвате от кръга си на доверие?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5735606" y="2193656"/>
            <a:ext cx="14117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3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29" name="Google Shape;2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30" name="Google Shape;2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61841" y="37876"/>
            <a:ext cx="1250519" cy="12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 txBox="1"/>
          <p:nvPr/>
        </p:nvSpPr>
        <p:spPr>
          <a:xfrm>
            <a:off x="4161042" y="682975"/>
            <a:ext cx="6400799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Дейност 2 </a:t>
            </a:r>
            <a:r>
              <a:rPr b="1" i="0" lang="en-US" sz="44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Указания</a:t>
            </a:r>
            <a:endParaRPr b="1" i="0" sz="44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16"/>
          <p:cNvCxnSpPr/>
          <p:nvPr/>
        </p:nvCxnSpPr>
        <p:spPr>
          <a:xfrm>
            <a:off x="4681258" y="1571864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/>
        </p:nvSpPr>
        <p:spPr>
          <a:xfrm>
            <a:off x="6096000" y="419910"/>
            <a:ext cx="5801549" cy="204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Дейност 3: Да поговорим за стереотипи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3"/>
          <p:cNvSpPr txBox="1"/>
          <p:nvPr/>
        </p:nvSpPr>
        <p:spPr>
          <a:xfrm>
            <a:off x="6262468" y="3142659"/>
            <a:ext cx="4855762" cy="156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тази дейност ще осмислите и ще се противопоставите на схващанията си относно определени социални групи.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43"/>
          <p:cNvCxnSpPr/>
          <p:nvPr/>
        </p:nvCxnSpPr>
        <p:spPr>
          <a:xfrm>
            <a:off x="6335469" y="2803445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Women embracing in doorway" id="240" name="Google Shape;240;p43"/>
          <p:cNvPicPr preferRelativeResize="0"/>
          <p:nvPr/>
        </p:nvPicPr>
        <p:blipFill rotWithShape="1">
          <a:blip r:embed="rId3">
            <a:alphaModFix/>
          </a:blip>
          <a:srcRect b="0" l="16660" r="16660" t="0"/>
          <a:stretch/>
        </p:blipFill>
        <p:spPr>
          <a:xfrm>
            <a:off x="669677" y="1184315"/>
            <a:ext cx="4506293" cy="4505353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241" name="Google Shape;24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42" name="Google Shape;24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791" y="19881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writing on notebook" id="247" name="Google Shape;24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044" y="2094250"/>
            <a:ext cx="4296566" cy="2521468"/>
          </a:xfrm>
          <a:custGeom>
            <a:rect b="b" l="l" r="r" t="t"/>
            <a:pathLst>
              <a:path extrusionOk="0" h="4926427" w="4926934">
                <a:moveTo>
                  <a:pt x="2427844" y="14"/>
                </a:moveTo>
                <a:cubicBezTo>
                  <a:pt x="2591185" y="-1028"/>
                  <a:pt x="2754923" y="60243"/>
                  <a:pt x="2880342" y="184073"/>
                </a:cubicBezTo>
                <a:lnTo>
                  <a:pt x="4737106" y="2017302"/>
                </a:lnTo>
                <a:cubicBezTo>
                  <a:pt x="4987945" y="2264962"/>
                  <a:pt x="4990522" y="2669075"/>
                  <a:pt x="4742863" y="2919914"/>
                </a:cubicBezTo>
                <a:lnTo>
                  <a:pt x="2949204" y="4736599"/>
                </a:lnTo>
                <a:cubicBezTo>
                  <a:pt x="2701544" y="4987438"/>
                  <a:pt x="2297431" y="4990015"/>
                  <a:pt x="2046592" y="4742356"/>
                </a:cubicBezTo>
                <a:lnTo>
                  <a:pt x="189829" y="2909126"/>
                </a:lnTo>
                <a:cubicBezTo>
                  <a:pt x="-61010" y="2661466"/>
                  <a:pt x="-63588" y="2257353"/>
                  <a:pt x="184072" y="2006514"/>
                </a:cubicBezTo>
                <a:lnTo>
                  <a:pt x="1977730" y="189830"/>
                </a:lnTo>
                <a:cubicBezTo>
                  <a:pt x="2101560" y="64410"/>
                  <a:pt x="2264504" y="1056"/>
                  <a:pt x="2427844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8" name="Google Shape;248;p45"/>
          <p:cNvSpPr/>
          <p:nvPr/>
        </p:nvSpPr>
        <p:spPr>
          <a:xfrm flipH="1" rot="2678075">
            <a:off x="1179644" y="3760301"/>
            <a:ext cx="865076" cy="852537"/>
          </a:xfrm>
          <a:prstGeom prst="roundRect">
            <a:avLst>
              <a:gd fmla="val 16667" name="adj"/>
            </a:avLst>
          </a:pr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5"/>
          <p:cNvSpPr txBox="1"/>
          <p:nvPr/>
        </p:nvSpPr>
        <p:spPr>
          <a:xfrm>
            <a:off x="4562994" y="789001"/>
            <a:ext cx="6400799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Дейност 3 </a:t>
            </a:r>
            <a:r>
              <a:rPr b="1" i="0" lang="en-US" sz="44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Указания</a:t>
            </a:r>
            <a:endParaRPr b="1" i="0" sz="44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5"/>
          <p:cNvSpPr txBox="1"/>
          <p:nvPr/>
        </p:nvSpPr>
        <p:spPr>
          <a:xfrm>
            <a:off x="5679161" y="2525654"/>
            <a:ext cx="5919474" cy="8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Помислете за определена социална група във Вашата работна среда, която не познавате добре. На лист хартия запишете колкото можете повече схващания за тази група. Бъдете максимално честни.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45"/>
          <p:cNvCxnSpPr/>
          <p:nvPr/>
        </p:nvCxnSpPr>
        <p:spPr>
          <a:xfrm>
            <a:off x="5083733" y="1793857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45"/>
          <p:cNvSpPr txBox="1"/>
          <p:nvPr/>
        </p:nvSpPr>
        <p:spPr>
          <a:xfrm>
            <a:off x="5679161" y="2094250"/>
            <a:ext cx="146823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1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53" name="Google Shape;25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54" name="Google Shape;25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61841" y="37876"/>
            <a:ext cx="1250519" cy="12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5"/>
          <p:cNvSpPr txBox="1"/>
          <p:nvPr/>
        </p:nvSpPr>
        <p:spPr>
          <a:xfrm>
            <a:off x="5679161" y="4895411"/>
            <a:ext cx="5919474" cy="1860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Изберете един предразсъдък от списъка и го споделете с групата. Нека останалите дадат своята гледна точка относно Вашето убеждение. Участвайте в дебата.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5679161" y="4442394"/>
            <a:ext cx="146823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2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/>
        </p:nvSpPr>
        <p:spPr>
          <a:xfrm>
            <a:off x="5646168" y="531233"/>
            <a:ext cx="59218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Дейност 4: Да променим поведението си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5646168" y="3142662"/>
            <a:ext cx="5472061" cy="911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 като вече познаваме предразсъдъците си, време е да помислим какво можем да направим по въпроса.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46"/>
          <p:cNvCxnSpPr/>
          <p:nvPr/>
        </p:nvCxnSpPr>
        <p:spPr>
          <a:xfrm>
            <a:off x="6335469" y="2803445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4" name="Google Shape;2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677" y="1184315"/>
            <a:ext cx="4506293" cy="4505353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265" name="Google Shape;26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66" name="Google Shape;26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791" y="19881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/>
          <p:nvPr/>
        </p:nvSpPr>
        <p:spPr>
          <a:xfrm flipH="1" rot="755811">
            <a:off x="7763286" y="-326789"/>
            <a:ext cx="5208974" cy="7059493"/>
          </a:xfrm>
          <a:custGeom>
            <a:rect b="b" l="l" r="r" t="t"/>
            <a:pathLst>
              <a:path extrusionOk="0" h="7059493" w="5208974">
                <a:moveTo>
                  <a:pt x="1495658" y="0"/>
                </a:moveTo>
                <a:lnTo>
                  <a:pt x="0" y="6692919"/>
                </a:lnTo>
                <a:lnTo>
                  <a:pt x="1640383" y="7059493"/>
                </a:lnTo>
                <a:lnTo>
                  <a:pt x="3932637" y="7059493"/>
                </a:lnTo>
                <a:cubicBezTo>
                  <a:pt x="4637539" y="7059493"/>
                  <a:pt x="5208974" y="6609322"/>
                  <a:pt x="5208974" y="6054006"/>
                </a:cubicBezTo>
                <a:lnTo>
                  <a:pt x="5208973" y="829810"/>
                </a:lnTo>
                <a:close/>
              </a:path>
            </a:pathLst>
          </a:custGeom>
          <a:solidFill>
            <a:srgbClr val="EF91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7"/>
          <p:cNvSpPr txBox="1"/>
          <p:nvPr/>
        </p:nvSpPr>
        <p:spPr>
          <a:xfrm>
            <a:off x="1788080" y="140641"/>
            <a:ext cx="731859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Инструменти, с които да променим поведението си: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47"/>
          <p:cNvCxnSpPr/>
          <p:nvPr/>
        </p:nvCxnSpPr>
        <p:spPr>
          <a:xfrm>
            <a:off x="2052649" y="1357355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47"/>
          <p:cNvSpPr txBox="1"/>
          <p:nvPr/>
        </p:nvSpPr>
        <p:spPr>
          <a:xfrm>
            <a:off x="399791" y="1503624"/>
            <a:ext cx="6968675" cy="8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Посочете предразсъдъците си;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Научете повече информация за личностните качества на хората;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Разгледайте примери за хора, които не отговарят на стереотипите;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Възприемайте чуждата гледна точка;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Общувайте повече с по-различни хора.</a:t>
            </a:r>
            <a:endParaRPr/>
          </a:p>
          <a:p>
            <a:pPr indent="-215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Тези подходи се подсилват взаимно – колкото повече ги практикувате, толкова по-ефективни ще бъдат. 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4555" y="1503624"/>
            <a:ext cx="3123415" cy="3122763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276" name="Google Shape;27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77" name="Google Shape;27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791" y="19881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044" y="1303173"/>
            <a:ext cx="4296566" cy="4296124"/>
          </a:xfrm>
          <a:custGeom>
            <a:rect b="b" l="l" r="r" t="t"/>
            <a:pathLst>
              <a:path extrusionOk="0" h="4926427" w="4926934">
                <a:moveTo>
                  <a:pt x="2427844" y="14"/>
                </a:moveTo>
                <a:cubicBezTo>
                  <a:pt x="2591185" y="-1028"/>
                  <a:pt x="2754923" y="60243"/>
                  <a:pt x="2880342" y="184073"/>
                </a:cubicBezTo>
                <a:lnTo>
                  <a:pt x="4737106" y="2017302"/>
                </a:lnTo>
                <a:cubicBezTo>
                  <a:pt x="4987945" y="2264962"/>
                  <a:pt x="4990522" y="2669075"/>
                  <a:pt x="4742863" y="2919914"/>
                </a:cubicBezTo>
                <a:lnTo>
                  <a:pt x="2949204" y="4736599"/>
                </a:lnTo>
                <a:cubicBezTo>
                  <a:pt x="2701544" y="4987438"/>
                  <a:pt x="2297431" y="4990015"/>
                  <a:pt x="2046592" y="4742356"/>
                </a:cubicBezTo>
                <a:lnTo>
                  <a:pt x="189829" y="2909126"/>
                </a:lnTo>
                <a:cubicBezTo>
                  <a:pt x="-61010" y="2661466"/>
                  <a:pt x="-63588" y="2257353"/>
                  <a:pt x="184072" y="2006514"/>
                </a:cubicBezTo>
                <a:lnTo>
                  <a:pt x="1977730" y="189830"/>
                </a:lnTo>
                <a:cubicBezTo>
                  <a:pt x="2101560" y="64410"/>
                  <a:pt x="2264504" y="1056"/>
                  <a:pt x="2427844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3" name="Google Shape;283;p48"/>
          <p:cNvSpPr/>
          <p:nvPr/>
        </p:nvSpPr>
        <p:spPr>
          <a:xfrm flipH="1" rot="2678075">
            <a:off x="1179644" y="3760301"/>
            <a:ext cx="865076" cy="852537"/>
          </a:xfrm>
          <a:prstGeom prst="roundRect">
            <a:avLst>
              <a:gd fmla="val 16667" name="adj"/>
            </a:avLst>
          </a:pr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8"/>
          <p:cNvSpPr txBox="1"/>
          <p:nvPr/>
        </p:nvSpPr>
        <p:spPr>
          <a:xfrm>
            <a:off x="5691883" y="1129042"/>
            <a:ext cx="6400799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Дейност 4 </a:t>
            </a:r>
            <a:r>
              <a:rPr b="1" i="0" lang="en-US" sz="4400" u="none" cap="none" strike="noStrike">
                <a:solidFill>
                  <a:srgbClr val="EF9152"/>
                </a:solidFill>
                <a:latin typeface="Arial"/>
                <a:ea typeface="Arial"/>
                <a:cs typeface="Arial"/>
                <a:sym typeface="Arial"/>
              </a:rPr>
              <a:t>Указания</a:t>
            </a:r>
            <a:endParaRPr b="1" i="0" sz="4400" u="none" cap="none" strike="noStrike">
              <a:solidFill>
                <a:srgbClr val="EF91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8"/>
          <p:cNvSpPr txBox="1"/>
          <p:nvPr/>
        </p:nvSpPr>
        <p:spPr>
          <a:xfrm>
            <a:off x="5803339" y="3016162"/>
            <a:ext cx="5919474" cy="1644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Разделете се на малки групи и помислете за примери за използване на инструментите за промяна на поведението и нови стратегии. 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48"/>
          <p:cNvCxnSpPr/>
          <p:nvPr/>
        </p:nvCxnSpPr>
        <p:spPr>
          <a:xfrm>
            <a:off x="6212622" y="2133898"/>
            <a:ext cx="1255711" cy="0"/>
          </a:xfrm>
          <a:prstGeom prst="straightConnector1">
            <a:avLst/>
          </a:prstGeom>
          <a:noFill/>
          <a:ln cap="flat" cmpd="sng" w="28575">
            <a:solidFill>
              <a:srgbClr val="92C34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48"/>
          <p:cNvSpPr txBox="1"/>
          <p:nvPr/>
        </p:nvSpPr>
        <p:spPr>
          <a:xfrm>
            <a:off x="5809399" y="4854317"/>
            <a:ext cx="155877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2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8"/>
          <p:cNvSpPr txBox="1"/>
          <p:nvPr/>
        </p:nvSpPr>
        <p:spPr>
          <a:xfrm>
            <a:off x="5803339" y="5146705"/>
            <a:ext cx="5919474" cy="571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Обсъдете идеите си с останалите участници.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>
            <a:off x="5803339" y="2661559"/>
            <a:ext cx="134405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Стъпка 1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90" name="Google Shape;29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91" y="6228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91" name="Google Shape;29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61841" y="37876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97" name="Google Shape;2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" y="6076743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98" name="Google Shape;2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2751" y="57568"/>
            <a:ext cx="1247774" cy="12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/>
        </p:nvSpPr>
        <p:spPr>
          <a:xfrm>
            <a:off x="838200" y="1305342"/>
            <a:ext cx="75438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ДИСКУСИЯ</a:t>
            </a:r>
            <a:endParaRPr b="1" i="0" sz="6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2" y="1"/>
            <a:ext cx="5678124" cy="5734195"/>
          </a:xfrm>
          <a:custGeom>
            <a:rect b="b" l="l" r="r" t="t"/>
            <a:pathLst>
              <a:path extrusionOk="0" h="5734195" w="5678124">
                <a:moveTo>
                  <a:pt x="1" y="0"/>
                </a:moveTo>
                <a:lnTo>
                  <a:pt x="4133909" y="0"/>
                </a:lnTo>
                <a:lnTo>
                  <a:pt x="4250543" y="40510"/>
                </a:lnTo>
                <a:cubicBezTo>
                  <a:pt x="6107642" y="747047"/>
                  <a:pt x="5709275" y="2485431"/>
                  <a:pt x="5464733" y="3376998"/>
                </a:cubicBezTo>
                <a:cubicBezTo>
                  <a:pt x="5203889" y="4328003"/>
                  <a:pt x="4596377" y="6217523"/>
                  <a:pt x="2283271" y="5619542"/>
                </a:cubicBezTo>
                <a:lnTo>
                  <a:pt x="0" y="5036728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305" name="Google Shape;305;p15"/>
          <p:cNvGrpSpPr/>
          <p:nvPr/>
        </p:nvGrpSpPr>
        <p:grpSpPr>
          <a:xfrm>
            <a:off x="1252508" y="439584"/>
            <a:ext cx="4440563" cy="5835155"/>
            <a:chOff x="1187184" y="493776"/>
            <a:chExt cx="4440563" cy="5835155"/>
          </a:xfrm>
        </p:grpSpPr>
        <p:sp>
          <p:nvSpPr>
            <p:cNvPr id="306" name="Google Shape;306;p15"/>
            <p:cNvSpPr/>
            <p:nvPr/>
          </p:nvSpPr>
          <p:spPr>
            <a:xfrm flipH="1">
              <a:off x="1187184" y="4738499"/>
              <a:ext cx="1613824" cy="1590432"/>
            </a:xfrm>
            <a:prstGeom prst="ellipse">
              <a:avLst/>
            </a:prstGeom>
            <a:solidFill>
              <a:srgbClr val="54AE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 flipH="1">
              <a:off x="4739239" y="493776"/>
              <a:ext cx="888508" cy="875629"/>
            </a:xfrm>
            <a:prstGeom prst="ellipse">
              <a:avLst/>
            </a:prstGeom>
            <a:solidFill>
              <a:srgbClr val="54AE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15"/>
          <p:cNvSpPr txBox="1"/>
          <p:nvPr/>
        </p:nvSpPr>
        <p:spPr>
          <a:xfrm>
            <a:off x="6020657" y="1576871"/>
            <a:ext cx="616364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Какво </a:t>
            </a:r>
            <a:r>
              <a:rPr b="1" i="0" lang="en-US" sz="44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научихме?</a:t>
            </a:r>
            <a:endParaRPr b="1" i="0" sz="4400" u="none" cap="none" strike="noStrike">
              <a:solidFill>
                <a:srgbClr val="92C3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15"/>
          <p:cNvCxnSpPr/>
          <p:nvPr/>
        </p:nvCxnSpPr>
        <p:spPr>
          <a:xfrm>
            <a:off x="6248475" y="2567266"/>
            <a:ext cx="1181427" cy="0"/>
          </a:xfrm>
          <a:prstGeom prst="straightConnector1">
            <a:avLst/>
          </a:prstGeom>
          <a:noFill/>
          <a:ln cap="flat" cmpd="sng" w="28575">
            <a:solidFill>
              <a:srgbClr val="54AE9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15"/>
          <p:cNvSpPr txBox="1"/>
          <p:nvPr/>
        </p:nvSpPr>
        <p:spPr>
          <a:xfrm>
            <a:off x="7273810" y="2986394"/>
            <a:ext cx="4155881" cy="408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Кое е най-важното, което научихте от този семинар?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 txBox="1"/>
          <p:nvPr/>
        </p:nvSpPr>
        <p:spPr>
          <a:xfrm>
            <a:off x="7273810" y="4080801"/>
            <a:ext cx="4737677" cy="40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Как ще приложите наученото на работното си място?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 flipH="1">
            <a:off x="6248475" y="2986394"/>
            <a:ext cx="695126" cy="685050"/>
          </a:xfrm>
          <a:prstGeom prst="ellipse">
            <a:avLst/>
          </a:prstGeom>
          <a:solidFill>
            <a:srgbClr val="54AE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 flipH="1">
            <a:off x="6254178" y="4062828"/>
            <a:ext cx="695126" cy="685050"/>
          </a:xfrm>
          <a:prstGeom prst="ellipse">
            <a:avLst/>
          </a:prstGeom>
          <a:solidFill>
            <a:srgbClr val="92C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14" name="Google Shape;3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2858" y="6184670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15" name="Google Shape;3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8649" y="79892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E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21" name="Google Shape;3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" y="6076743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22" name="Google Shape;3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2751" y="57568"/>
            <a:ext cx="1247774" cy="12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838200" y="1305342"/>
            <a:ext cx="75438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ЗАКРИВАНЕ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C7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57" name="Google Shape;5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" y="6076743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58" name="Google Shape;5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2751" y="57568"/>
            <a:ext cx="1247774" cy="12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 txBox="1"/>
          <p:nvPr/>
        </p:nvSpPr>
        <p:spPr>
          <a:xfrm>
            <a:off x="838200" y="1305342"/>
            <a:ext cx="75438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01. ВЪВЕДЕНИЕ</a:t>
            </a:r>
            <a:endParaRPr b="1" i="0" sz="6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971550" y="3759621"/>
            <a:ext cx="6876300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Несъзнателно пристрастие: Тази секция предлага теоретичен поглед върху несъзнателното пристрастие и предлага възможни действия за ограничаването му.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/>
          <p:nvPr/>
        </p:nvSpPr>
        <p:spPr>
          <a:xfrm>
            <a:off x="5611525" y="1128205"/>
            <a:ext cx="6580475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Обобщение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9"/>
          <p:cNvSpPr txBox="1"/>
          <p:nvPr/>
        </p:nvSpPr>
        <p:spPr>
          <a:xfrm>
            <a:off x="5737996" y="2354409"/>
            <a:ext cx="6085544" cy="3744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Сега, след като проучихме несъзнателните пристрастия и тяхното въздействие, разбираме по-добре как те влияят на нашето поведение. Открихме, че те са резултат от стереотипи и несъзнателни схващания за различни обществени групи. По време на урока успяхме да осъзнаем собствените си предразсъдъци. Вече имаме ценни идеи и стратегии как да променим поведението си, за да не позволим на предразсъдъците да влияят върху процеса на взимане на решения.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49"/>
          <p:cNvCxnSpPr/>
          <p:nvPr/>
        </p:nvCxnSpPr>
        <p:spPr>
          <a:xfrm>
            <a:off x="5762107" y="2234227"/>
            <a:ext cx="1181427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99" y="1095376"/>
            <a:ext cx="4911426" cy="3384158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332" name="Google Shape;33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094" y="632078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33" name="Google Shape;33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3021" y="30485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2"/>
          <p:cNvSpPr txBox="1"/>
          <p:nvPr/>
        </p:nvSpPr>
        <p:spPr>
          <a:xfrm>
            <a:off x="1803010" y="2557392"/>
            <a:ext cx="858598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БЛАГОДАРИМ</a:t>
            </a: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7000" u="none" cap="none" strike="noStrike">
                <a:solidFill>
                  <a:srgbClr val="54AE93"/>
                </a:solidFill>
                <a:latin typeface="Arial"/>
                <a:ea typeface="Arial"/>
                <a:cs typeface="Arial"/>
                <a:sym typeface="Arial"/>
              </a:rPr>
              <a:t>ВИ</a:t>
            </a:r>
            <a:endParaRPr b="1" i="0" sz="1400" u="none" cap="none" strike="noStrike">
              <a:solidFill>
                <a:srgbClr val="54AE9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344" name="Google Shape;3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9132" y="-585881"/>
            <a:ext cx="50292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45" name="Google Shape;34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6048169"/>
            <a:ext cx="2038350" cy="4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3"/>
          <p:cNvSpPr txBox="1"/>
          <p:nvPr/>
        </p:nvSpPr>
        <p:spPr>
          <a:xfrm>
            <a:off x="5048250" y="6048168"/>
            <a:ext cx="609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>
                <a:solidFill>
                  <a:schemeClr val="dk1"/>
                </a:solidFill>
              </a:rPr>
              <a:t>Финансиран от Европейския съюз. Изразените възгледи и мнения обаче са само на автора/авторите и не отразяват непременно тези на Европейския съюз или Европейската изпълнителна агенция за образование и култура (EACEA). Нито Европейският съюз, нито EACEA могат да носят отговорност за тях. Проект 2022-1-BG01-KA220-VET-000089293 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descr="Logo&#10;&#10;Description automatically generated with low confidence" id="347" name="Google Shape;34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9489" y="4887314"/>
            <a:ext cx="1944975" cy="353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48" name="Google Shape;34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63231" y="4034033"/>
            <a:ext cx="649488" cy="433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49" name="Google Shape;34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27628" y="4069846"/>
            <a:ext cx="872637" cy="397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50" name="Google Shape;350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3439" y="4069846"/>
            <a:ext cx="1099961" cy="392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351" name="Google Shape;351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06574" y="3958298"/>
            <a:ext cx="366535" cy="504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352" name="Google Shape;352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28866" y="3804155"/>
            <a:ext cx="3901224" cy="2439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53" name="Google Shape;353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34491" y="4887314"/>
            <a:ext cx="1813360" cy="272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354" name="Google Shape;354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38466" y="3900082"/>
            <a:ext cx="935964" cy="78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/>
        </p:nvSpPr>
        <p:spPr>
          <a:xfrm>
            <a:off x="5886451" y="969805"/>
            <a:ext cx="7198397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Резултати от обучението</a:t>
            </a:r>
            <a:endParaRPr b="1" i="0" sz="3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5611525" y="1879958"/>
            <a:ext cx="6285200" cy="3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Дефиниране на ключови термини в областта на несъзнателното пристрастие. </a:t>
            </a:r>
            <a:endParaRPr/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Разбиране за ефекта от несъзнателното пристрастие върху общуването и сътрудничеството между колеги.</a:t>
            </a:r>
            <a:endParaRPr/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Посочване на примери за предразсъдъци в сферата на човешките ресурси на работното място, които могат да се преодолеят чрез стратегии за запазване на спокойствие и професионализъм по време на трудни разговори. </a:t>
            </a:r>
            <a:endParaRPr/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Разбиране за емоционалното въздействие на несъзнателното пристрастие върху личности и колективи.</a:t>
            </a:r>
            <a:endParaRPr/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Зачитане и управляване на емоциите на работното място; прилагане на стратегии за приобщаване и многообразие.</a:t>
            </a:r>
            <a:endParaRPr/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Разбиране как несъзнателното пристрастие и емоционалното въздействие могат да се проявят на работното място; знание как да реагираме ефективно в различни ситуации.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4"/>
          <p:cNvCxnSpPr/>
          <p:nvPr/>
        </p:nvCxnSpPr>
        <p:spPr>
          <a:xfrm>
            <a:off x="6254634" y="1779500"/>
            <a:ext cx="1181427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99" y="1095376"/>
            <a:ext cx="4911426" cy="3384158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&#10;&#10;Description automatically generated" id="69" name="Google Shape;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094" y="632078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70" name="Google Shape;7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3021" y="30485"/>
            <a:ext cx="1250519" cy="125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5792" y="200233"/>
            <a:ext cx="4168200" cy="4167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6"/>
          <p:cNvSpPr txBox="1"/>
          <p:nvPr/>
        </p:nvSpPr>
        <p:spPr>
          <a:xfrm>
            <a:off x="188008" y="1118174"/>
            <a:ext cx="668826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Основни теми</a:t>
            </a:r>
            <a:endParaRPr b="1" i="0" sz="4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6"/>
          <p:cNvCxnSpPr/>
          <p:nvPr/>
        </p:nvCxnSpPr>
        <p:spPr>
          <a:xfrm>
            <a:off x="385232" y="2072174"/>
            <a:ext cx="1255800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xt&#10;&#10;Description automatically generated" id="78" name="Google Shape;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216" y="6061842"/>
            <a:ext cx="1562100" cy="32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79" name="Google Shape;7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622" y="45102"/>
            <a:ext cx="1250519" cy="12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 txBox="1"/>
          <p:nvPr/>
        </p:nvSpPr>
        <p:spPr>
          <a:xfrm>
            <a:off x="283622" y="2442488"/>
            <a:ext cx="6777236" cy="28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 урока се разглеждат следните теми: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Въведение в несъзнателното пристрастие.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Предразсъдъци на работното място.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Несъзнателно пристрастие и човешки ресурси.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Дейности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Дискусия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a22bc1af_0_3"/>
          <p:cNvSpPr txBox="1"/>
          <p:nvPr/>
        </p:nvSpPr>
        <p:spPr>
          <a:xfrm>
            <a:off x="5435775" y="2308725"/>
            <a:ext cx="52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54a22bc1af_0_3"/>
          <p:cNvSpPr txBox="1"/>
          <p:nvPr/>
        </p:nvSpPr>
        <p:spPr>
          <a:xfrm>
            <a:off x="-535422" y="22578"/>
            <a:ext cx="634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Несъзнателно пристрастие</a:t>
            </a:r>
            <a:endParaRPr b="1" i="0" sz="2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54a22bc1af_0_3"/>
          <p:cNvSpPr txBox="1"/>
          <p:nvPr/>
        </p:nvSpPr>
        <p:spPr>
          <a:xfrm>
            <a:off x="324075" y="509583"/>
            <a:ext cx="11649076" cy="56322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Несъзнателното пристрастие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човешката склонност за формиране на мнение за другите въз основа на неосъзнати предразсъдъци, вярвания или нагласи. Това е напълно нормално явление, тъй като човешкият мозък по естествен начин създава модели за ориентация в наличната информация. Тези ментални преки пътища отразяват знанията, които сме усвоили през целия си живот, и често съдържат </a:t>
            </a:r>
            <a:r>
              <a:rPr b="1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стереотипите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вкоренени в нашето общество и култура (стереотипите се обсъждат в следващия слайд).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Има различни видове несъзнателни пристрастия, ето някои от тях: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Пристрастност чрез потвърждаване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селективно приемаме информацията, която потвърждава предразсъдъците ни.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Пристрастност чрез приписване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необосновано приписваме резултатите от действията ни на отделни личностни особености.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Пристрастност на достъпността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разчитаме само на лесно достъпна и вече известна информация.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Пристрастност на фаворитизма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имаме положително мнение за подобни на нас хора.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88" name="Google Shape;88;g254a22bc1af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5376" y="5327718"/>
            <a:ext cx="12477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89" name="Google Shape;89;g254a22bc1af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141" y="6305367"/>
            <a:ext cx="1562100" cy="32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a22bc1af_0_12"/>
          <p:cNvSpPr txBox="1"/>
          <p:nvPr/>
        </p:nvSpPr>
        <p:spPr>
          <a:xfrm>
            <a:off x="1412500" y="1402775"/>
            <a:ext cx="5182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Стереотипи</a:t>
            </a:r>
            <a:endParaRPr b="1" i="0" sz="4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54a22bc1af_0_12"/>
          <p:cNvSpPr txBox="1"/>
          <p:nvPr/>
        </p:nvSpPr>
        <p:spPr>
          <a:xfrm>
            <a:off x="623450" y="2113900"/>
            <a:ext cx="9819600" cy="3649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Стереотипите са разпространени схващания за обществени групи, които обикновено са прекалено генерализирани, неточни и трайни, дори когато има доказателства, че не са верни. Те могат да помогнат да вземем бързи решения за група хора, но обикновено са погрешни, когато се прилагат към конкретни лица и могат да станат причина за предразсъдъци.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96" name="Google Shape;96;g254a22bc1af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1051" y="154993"/>
            <a:ext cx="12477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97" name="Google Shape;97;g254a22bc1af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141" y="6305367"/>
            <a:ext cx="1562100" cy="32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54a22bc1af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3925" y="730475"/>
            <a:ext cx="4082400" cy="4081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g254a22bc1af_0_19"/>
          <p:cNvSpPr txBox="1"/>
          <p:nvPr/>
        </p:nvSpPr>
        <p:spPr>
          <a:xfrm>
            <a:off x="360762" y="526050"/>
            <a:ext cx="6085194" cy="2672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EF9152"/>
              </a:buClr>
              <a:buSzPts val="2400"/>
              <a:buFont typeface="Arial"/>
              <a:buChar char="●"/>
            </a:pPr>
            <a:r>
              <a:rPr b="1" i="0" lang="en-US" sz="2000" u="sng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Пристрастност чрез потвърждение</a:t>
            </a:r>
            <a:r>
              <a:rPr b="1" i="0" lang="en-US" sz="20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вид пристрастие, при което хората зачитат информацията в подкрепа на техните предварителни схващания и пренебрегват всичко, което им противоречи.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54a22bc1af_0_19"/>
          <p:cNvSpPr txBox="1"/>
          <p:nvPr/>
        </p:nvSpPr>
        <p:spPr>
          <a:xfrm>
            <a:off x="1363800" y="2045700"/>
            <a:ext cx="56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54a22bc1af_0_19"/>
          <p:cNvSpPr txBox="1"/>
          <p:nvPr/>
        </p:nvSpPr>
        <p:spPr>
          <a:xfrm>
            <a:off x="331200" y="2445900"/>
            <a:ext cx="56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54a22bc1af_0_19"/>
          <p:cNvSpPr txBox="1"/>
          <p:nvPr/>
        </p:nvSpPr>
        <p:spPr>
          <a:xfrm>
            <a:off x="331200" y="3659455"/>
            <a:ext cx="6114756" cy="1754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400"/>
              <a:buFont typeface="Arial"/>
              <a:buChar char="●"/>
            </a:pPr>
            <a:r>
              <a:rPr b="1" i="0" lang="en-US" sz="2000" u="sng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Пристрастността на достъпността</a:t>
            </a:r>
            <a:r>
              <a:rPr b="1" i="0" lang="en-US" sz="20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кара хората да оценяват ситуациите само с първата информация, която им идва наум.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07" name="Google Shape;107;g254a22bc1af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825" y="6139750"/>
            <a:ext cx="16452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08" name="Google Shape;108;g254a22bc1af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98725" y="5670825"/>
            <a:ext cx="1432000" cy="9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4a22bc1af_0_29"/>
          <p:cNvSpPr txBox="1"/>
          <p:nvPr/>
        </p:nvSpPr>
        <p:spPr>
          <a:xfrm>
            <a:off x="282222" y="1047397"/>
            <a:ext cx="8974667" cy="4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9152"/>
              </a:buClr>
              <a:buSzPts val="2400"/>
              <a:buFont typeface="Arial"/>
              <a:buChar char="●"/>
            </a:pPr>
            <a:r>
              <a:rPr b="1" i="0" lang="en-US" sz="1800" u="sng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Пристрастността чрез приписване</a:t>
            </a:r>
            <a:r>
              <a:rPr b="1" i="0" lang="en-US" sz="18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кара хората да обясняват положителни събития, резултати или процеси с вътрешни устойчиви причини (характера на лицето, неговия произход и т.н.) и да аргументират неуспехите и негативните развития с външни неконтролирани фактори (късмет, действия на други хора).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EF9152"/>
              </a:buClr>
              <a:buSzPts val="2400"/>
              <a:buFont typeface="Arial"/>
              <a:buChar char="●"/>
            </a:pPr>
            <a:r>
              <a:rPr b="1" i="0" lang="en-US" sz="1800" u="sng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Пристрастност на фаворитизма</a:t>
            </a:r>
            <a:r>
              <a:rPr b="1" i="0" lang="en-US" sz="1800" u="none" cap="none" strike="noStrike">
                <a:solidFill>
                  <a:srgbClr val="92C3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тенденцията да бъдем привличани от и да развиваме взаимоотношения с хора, които приличат повече на нас и имат подобни интереси и произход. Това кара хората да инвестират повече енергия и ресурси в тези, които са в тяхната предпочитана група, като същевременно неволно пренебрегват останалите.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FIPL</dc:creator>
</cp:coreProperties>
</file>