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hp1Ww0pQE1Bo6RGfdrpZdJB+7J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97"/>
    <p:restoredTop sz="94694"/>
  </p:normalViewPr>
  <p:slideViewPr>
    <p:cSldViewPr snapToGrid="0">
      <p:cViewPr varScale="1">
        <p:scale>
          <a:sx n="100" d="100"/>
          <a:sy n="100" d="100"/>
        </p:scale>
        <p:origin x="176" y="8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0" name="Google Shape;12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 name="Google Shape;13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1" name="Google Shape;14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2" name="Google Shape;16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2" name="Google Shape;17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3" name="Google Shape;183;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3" name="Google Shape;19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612ba868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612ba868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612ba8687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612ba8687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0" name="Google Shape;22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1" name="Google Shape;23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2" name="Google Shape;24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3" name="Google Shape;25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4" name="Google Shape;26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5" name="Google Shape;27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6" name="Google Shape;28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7" name="Google Shape;29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3" name="Google Shape;32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 name="Google Shape;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1" name="Google Shape;331;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1" name="Google Shape;34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7" name="Google Shape;34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 name="Google Shape;6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 name="Google Shape;7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 name="Google Shape;8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2" name="Google Shape;9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1" name="Google Shape;11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2"/>
        <p:cNvGrpSpPr/>
        <p:nvPr/>
      </p:nvGrpSpPr>
      <p:grpSpPr>
        <a:xfrm>
          <a:off x="0" y="0"/>
          <a:ext cx="0" cy="0"/>
          <a:chOff x="0" y="0"/>
          <a:chExt cx="0" cy="0"/>
        </a:xfrm>
      </p:grpSpPr>
      <p:grpSp>
        <p:nvGrpSpPr>
          <p:cNvPr id="13" name="Google Shape;13;p28"/>
          <p:cNvGrpSpPr/>
          <p:nvPr/>
        </p:nvGrpSpPr>
        <p:grpSpPr>
          <a:xfrm>
            <a:off x="6008723" y="-761325"/>
            <a:ext cx="7503317" cy="7296245"/>
            <a:chOff x="6008723" y="-761325"/>
            <a:chExt cx="7503317" cy="7296245"/>
          </a:xfrm>
        </p:grpSpPr>
        <p:sp>
          <p:nvSpPr>
            <p:cNvPr id="14" name="Google Shape;14;p28"/>
            <p:cNvSpPr/>
            <p:nvPr/>
          </p:nvSpPr>
          <p:spPr>
            <a:xfrm rot="-869682" flipH="1">
              <a:off x="6651742" y="-77617"/>
              <a:ext cx="6217278" cy="5928830"/>
            </a:xfrm>
            <a:custGeom>
              <a:avLst/>
              <a:gdLst/>
              <a:ahLst/>
              <a:cxnLst/>
              <a:rect l="l" t="t" r="r" b="b"/>
              <a:pathLst>
                <a:path w="6217278" h="5928830" extrusionOk="0">
                  <a:moveTo>
                    <a:pt x="0" y="743403"/>
                  </a:moveTo>
                  <a:lnTo>
                    <a:pt x="1340530" y="5928830"/>
                  </a:lnTo>
                  <a:lnTo>
                    <a:pt x="3696999" y="5921613"/>
                  </a:lnTo>
                  <a:cubicBezTo>
                    <a:pt x="6086149" y="5921613"/>
                    <a:pt x="6201396" y="3940180"/>
                    <a:pt x="6215910" y="2954158"/>
                  </a:cubicBezTo>
                  <a:cubicBezTo>
                    <a:pt x="6230424" y="1968137"/>
                    <a:pt x="6173236" y="5486"/>
                    <a:pt x="3784086" y="5486"/>
                  </a:cubicBezTo>
                  <a:lnTo>
                    <a:pt x="2875623" y="0"/>
                  </a:lnTo>
                  <a:close/>
                </a:path>
              </a:pathLst>
            </a:custGeom>
            <a:solidFill>
              <a:srgbClr val="8FC7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Google Shape;15;p28"/>
            <p:cNvSpPr/>
            <p:nvPr/>
          </p:nvSpPr>
          <p:spPr>
            <a:xfrm flipH="1">
              <a:off x="9857988" y="1210873"/>
              <a:ext cx="1613824" cy="1590432"/>
            </a:xfrm>
            <a:prstGeom prst="ellipse">
              <a:avLst/>
            </a:pr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16"/>
        <p:cNvGrpSpPr/>
        <p:nvPr/>
      </p:nvGrpSpPr>
      <p:grpSpPr>
        <a:xfrm>
          <a:off x="0" y="0"/>
          <a:ext cx="0" cy="0"/>
          <a:chOff x="0" y="0"/>
          <a:chExt cx="0" cy="0"/>
        </a:xfrm>
      </p:grpSpPr>
      <p:sp>
        <p:nvSpPr>
          <p:cNvPr id="17" name="Google Shape;17;p31"/>
          <p:cNvSpPr/>
          <p:nvPr/>
        </p:nvSpPr>
        <p:spPr>
          <a:xfrm flipH="1">
            <a:off x="3548735" y="-48995"/>
            <a:ext cx="8653246" cy="6922681"/>
          </a:xfrm>
          <a:custGeom>
            <a:avLst/>
            <a:gdLst/>
            <a:ahLst/>
            <a:cxnLst/>
            <a:rect l="l" t="t" r="r" b="b"/>
            <a:pathLst>
              <a:path w="8653246" h="6922681" extrusionOk="0">
                <a:moveTo>
                  <a:pt x="0" y="0"/>
                </a:moveTo>
                <a:lnTo>
                  <a:pt x="6220054" y="43543"/>
                </a:lnTo>
                <a:cubicBezTo>
                  <a:pt x="8609204" y="43543"/>
                  <a:pt x="8666392" y="2318446"/>
                  <a:pt x="8651878" y="3461341"/>
                </a:cubicBezTo>
                <a:cubicBezTo>
                  <a:pt x="8637364" y="4604236"/>
                  <a:pt x="8522117" y="6900911"/>
                  <a:pt x="6132967" y="6900911"/>
                </a:cubicBezTo>
                <a:lnTo>
                  <a:pt x="0" y="6922681"/>
                </a:lnTo>
                <a:lnTo>
                  <a:pt x="0" y="0"/>
                </a:lnTo>
                <a:close/>
              </a:path>
            </a:pathLst>
          </a:cu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18"/>
        <p:cNvGrpSpPr/>
        <p:nvPr/>
      </p:nvGrpSpPr>
      <p:grpSpPr>
        <a:xfrm>
          <a:off x="0" y="0"/>
          <a:ext cx="0" cy="0"/>
          <a:chOff x="0" y="0"/>
          <a:chExt cx="0" cy="0"/>
        </a:xfrm>
      </p:grpSpPr>
      <p:grpSp>
        <p:nvGrpSpPr>
          <p:cNvPr id="19" name="Google Shape;19;p29"/>
          <p:cNvGrpSpPr/>
          <p:nvPr/>
        </p:nvGrpSpPr>
        <p:grpSpPr>
          <a:xfrm>
            <a:off x="-1386481" y="-1529118"/>
            <a:ext cx="4744208" cy="7643222"/>
            <a:chOff x="-1386481" y="-1529118"/>
            <a:chExt cx="4744208" cy="7643222"/>
          </a:xfrm>
        </p:grpSpPr>
        <p:sp>
          <p:nvSpPr>
            <p:cNvPr id="20" name="Google Shape;20;p29"/>
            <p:cNvSpPr/>
            <p:nvPr/>
          </p:nvSpPr>
          <p:spPr>
            <a:xfrm rot="2723973" flipH="1">
              <a:off x="-329632" y="-1198579"/>
              <a:ext cx="2630510" cy="4068945"/>
            </a:xfrm>
            <a:custGeom>
              <a:avLst/>
              <a:gdLst/>
              <a:ahLst/>
              <a:cxnLst/>
              <a:rect l="l" t="t" r="r" b="b"/>
              <a:pathLst>
                <a:path w="2630510" h="4068945" extrusionOk="0">
                  <a:moveTo>
                    <a:pt x="2630510" y="2151415"/>
                  </a:moveTo>
                  <a:lnTo>
                    <a:pt x="508892" y="0"/>
                  </a:lnTo>
                  <a:lnTo>
                    <a:pt x="406354" y="10336"/>
                  </a:lnTo>
                  <a:cubicBezTo>
                    <a:pt x="174448" y="57791"/>
                    <a:pt x="0" y="262982"/>
                    <a:pt x="0" y="508916"/>
                  </a:cubicBezTo>
                  <a:lnTo>
                    <a:pt x="0" y="3560026"/>
                  </a:lnTo>
                  <a:cubicBezTo>
                    <a:pt x="0" y="3841094"/>
                    <a:pt x="227851" y="4068945"/>
                    <a:pt x="508919" y="4068945"/>
                  </a:cubicBezTo>
                  <a:lnTo>
                    <a:pt x="686048" y="4068945"/>
                  </a:lnTo>
                  <a:close/>
                </a:path>
              </a:pathLst>
            </a:cu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 name="Google Shape;21;p29"/>
            <p:cNvSpPr/>
            <p:nvPr/>
          </p:nvSpPr>
          <p:spPr>
            <a:xfrm rot="2678075" flipH="1">
              <a:off x="-648329" y="4014929"/>
              <a:ext cx="1757091" cy="1731623"/>
            </a:xfrm>
            <a:custGeom>
              <a:avLst/>
              <a:gdLst/>
              <a:ahLst/>
              <a:cxnLst/>
              <a:rect l="l" t="t" r="r" b="b"/>
              <a:pathLst>
                <a:path w="1757091" h="1731623" extrusionOk="0">
                  <a:moveTo>
                    <a:pt x="1672559" y="84532"/>
                  </a:moveTo>
                  <a:cubicBezTo>
                    <a:pt x="1620331" y="32304"/>
                    <a:pt x="1548178" y="0"/>
                    <a:pt x="1468481" y="0"/>
                  </a:cubicBezTo>
                  <a:lnTo>
                    <a:pt x="288610" y="0"/>
                  </a:lnTo>
                  <a:cubicBezTo>
                    <a:pt x="129215" y="0"/>
                    <a:pt x="0" y="129215"/>
                    <a:pt x="0" y="288610"/>
                  </a:cubicBezTo>
                  <a:lnTo>
                    <a:pt x="0" y="1443013"/>
                  </a:lnTo>
                  <a:cubicBezTo>
                    <a:pt x="0" y="1602408"/>
                    <a:pt x="129215" y="1731623"/>
                    <a:pt x="288610" y="1731623"/>
                  </a:cubicBezTo>
                  <a:lnTo>
                    <a:pt x="406695" y="1731623"/>
                  </a:lnTo>
                  <a:lnTo>
                    <a:pt x="1757091" y="363891"/>
                  </a:lnTo>
                  <a:lnTo>
                    <a:pt x="1757091" y="288610"/>
                  </a:lnTo>
                  <a:cubicBezTo>
                    <a:pt x="1757091" y="208913"/>
                    <a:pt x="1724787" y="136760"/>
                    <a:pt x="1672559" y="84532"/>
                  </a:cubicBezTo>
                  <a:close/>
                </a:path>
              </a:pathLst>
            </a:cu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22"/>
        <p:cNvGrpSpPr/>
        <p:nvPr/>
      </p:nvGrpSpPr>
      <p:grpSpPr>
        <a:xfrm>
          <a:off x="0" y="0"/>
          <a:ext cx="0" cy="0"/>
          <a:chOff x="0" y="0"/>
          <a:chExt cx="0" cy="0"/>
        </a:xfrm>
      </p:grpSpPr>
      <p:sp>
        <p:nvSpPr>
          <p:cNvPr id="23" name="Google Shape;23;p35"/>
          <p:cNvSpPr/>
          <p:nvPr/>
        </p:nvSpPr>
        <p:spPr>
          <a:xfrm flipH="1">
            <a:off x="-2853" y="-26705"/>
            <a:ext cx="5556261" cy="6313205"/>
          </a:xfrm>
          <a:custGeom>
            <a:avLst/>
            <a:gdLst/>
            <a:ahLst/>
            <a:cxnLst/>
            <a:rect l="l" t="t" r="r" b="b"/>
            <a:pathLst>
              <a:path w="4318511" h="11665037" extrusionOk="0">
                <a:moveTo>
                  <a:pt x="1866503" y="4647315"/>
                </a:moveTo>
                <a:cubicBezTo>
                  <a:pt x="2267084" y="7354071"/>
                  <a:pt x="1446550" y="7466263"/>
                  <a:pt x="2498297" y="10965193"/>
                </a:cubicBezTo>
                <a:cubicBezTo>
                  <a:pt x="3283243" y="12543742"/>
                  <a:pt x="3926601" y="10879659"/>
                  <a:pt x="4318511" y="11424380"/>
                </a:cubicBezTo>
                <a:cubicBezTo>
                  <a:pt x="4318511" y="7370945"/>
                  <a:pt x="4318510" y="4122913"/>
                  <a:pt x="4318510" y="69478"/>
                </a:cubicBezTo>
                <a:lnTo>
                  <a:pt x="16214" y="0"/>
                </a:lnTo>
                <a:cubicBezTo>
                  <a:pt x="-169670" y="4819749"/>
                  <a:pt x="1292325" y="1084676"/>
                  <a:pt x="1866503" y="4647315"/>
                </a:cubicBezTo>
                <a:close/>
              </a:path>
            </a:pathLst>
          </a:cu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4"/>
        <p:cNvGrpSpPr/>
        <p:nvPr/>
      </p:nvGrpSpPr>
      <p:grpSpPr>
        <a:xfrm>
          <a:off x="0" y="0"/>
          <a:ext cx="0" cy="0"/>
          <a:chOff x="0" y="0"/>
          <a:chExt cx="0" cy="0"/>
        </a:xfrm>
      </p:grpSpPr>
      <p:sp>
        <p:nvSpPr>
          <p:cNvPr id="25" name="Google Shape;25;p26"/>
          <p:cNvSpPr/>
          <p:nvPr/>
        </p:nvSpPr>
        <p:spPr>
          <a:xfrm rot="10800000">
            <a:off x="2050" y="-1"/>
            <a:ext cx="7663851" cy="6858001"/>
          </a:xfrm>
          <a:custGeom>
            <a:avLst/>
            <a:gdLst/>
            <a:ahLst/>
            <a:cxnLst/>
            <a:rect l="l" t="t" r="r" b="b"/>
            <a:pathLst>
              <a:path w="7663851" h="6858001" extrusionOk="0">
                <a:moveTo>
                  <a:pt x="7663851" y="6858001"/>
                </a:moveTo>
                <a:lnTo>
                  <a:pt x="2260706" y="6858001"/>
                </a:lnTo>
                <a:lnTo>
                  <a:pt x="2244528" y="6845485"/>
                </a:lnTo>
                <a:cubicBezTo>
                  <a:pt x="873738" y="5731804"/>
                  <a:pt x="0" y="4046395"/>
                  <a:pt x="0" y="2160088"/>
                </a:cubicBezTo>
                <a:cubicBezTo>
                  <a:pt x="0" y="1426523"/>
                  <a:pt x="132139" y="723343"/>
                  <a:pt x="374264" y="72353"/>
                </a:cubicBezTo>
                <a:lnTo>
                  <a:pt x="403242" y="0"/>
                </a:lnTo>
                <a:lnTo>
                  <a:pt x="3700095" y="0"/>
                </a:lnTo>
                <a:lnTo>
                  <a:pt x="3731079" y="74987"/>
                </a:lnTo>
                <a:cubicBezTo>
                  <a:pt x="4438175" y="1693055"/>
                  <a:pt x="5839238" y="2947935"/>
                  <a:pt x="7565373" y="3476469"/>
                </a:cubicBezTo>
                <a:lnTo>
                  <a:pt x="7663851" y="3503999"/>
                </a:lnTo>
                <a:close/>
              </a:path>
            </a:pathLst>
          </a:custGeom>
          <a:solidFill>
            <a:srgbClr val="8FC7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grpSp>
        <p:nvGrpSpPr>
          <p:cNvPr id="30" name="Google Shape;30;p1"/>
          <p:cNvGrpSpPr/>
          <p:nvPr/>
        </p:nvGrpSpPr>
        <p:grpSpPr>
          <a:xfrm>
            <a:off x="0" y="-1425085"/>
            <a:ext cx="12192000" cy="8294177"/>
            <a:chOff x="0" y="-1425085"/>
            <a:chExt cx="12192000" cy="8294177"/>
          </a:xfrm>
        </p:grpSpPr>
        <p:sp>
          <p:nvSpPr>
            <p:cNvPr id="31" name="Google Shape;31;p1"/>
            <p:cNvSpPr/>
            <p:nvPr/>
          </p:nvSpPr>
          <p:spPr>
            <a:xfrm>
              <a:off x="0" y="-1425085"/>
              <a:ext cx="12192000" cy="6858000"/>
            </a:xfrm>
            <a:custGeom>
              <a:avLst/>
              <a:gdLst/>
              <a:ahLst/>
              <a:cxnLst/>
              <a:rect l="l" t="t" r="r" b="b"/>
              <a:pathLst>
                <a:path w="12192000" h="6733015" extrusionOk="0">
                  <a:moveTo>
                    <a:pt x="0" y="0"/>
                  </a:moveTo>
                  <a:lnTo>
                    <a:pt x="12192000" y="0"/>
                  </a:lnTo>
                  <a:lnTo>
                    <a:pt x="12192000" y="2397890"/>
                  </a:lnTo>
                  <a:lnTo>
                    <a:pt x="12165741" y="2467096"/>
                  </a:lnTo>
                  <a:cubicBezTo>
                    <a:pt x="11231517" y="4693115"/>
                    <a:pt x="8320606" y="6066837"/>
                    <a:pt x="5937537" y="6070335"/>
                  </a:cubicBezTo>
                  <a:cubicBezTo>
                    <a:pt x="3371155" y="6074102"/>
                    <a:pt x="317205" y="3962359"/>
                    <a:pt x="63269" y="6733015"/>
                  </a:cubicBezTo>
                  <a:lnTo>
                    <a:pt x="0" y="6019148"/>
                  </a:lnTo>
                  <a:lnTo>
                    <a:pt x="0" y="0"/>
                  </a:lnTo>
                  <a:close/>
                </a:path>
              </a:pathLst>
            </a:custGeom>
            <a:solidFill>
              <a:srgbClr val="DDEAF6">
                <a:alpha val="8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1"/>
            <p:cNvSpPr/>
            <p:nvPr/>
          </p:nvSpPr>
          <p:spPr>
            <a:xfrm>
              <a:off x="0" y="4484079"/>
              <a:ext cx="2299000" cy="2385013"/>
            </a:xfrm>
            <a:custGeom>
              <a:avLst/>
              <a:gdLst/>
              <a:ahLst/>
              <a:cxnLst/>
              <a:rect l="l" t="t" r="r" b="b"/>
              <a:pathLst>
                <a:path w="2299000" h="2385013" extrusionOk="0">
                  <a:moveTo>
                    <a:pt x="529465" y="0"/>
                  </a:moveTo>
                  <a:cubicBezTo>
                    <a:pt x="1506752" y="0"/>
                    <a:pt x="2299000" y="732180"/>
                    <a:pt x="2299000" y="1635370"/>
                  </a:cubicBezTo>
                  <a:cubicBezTo>
                    <a:pt x="2299000" y="1861168"/>
                    <a:pt x="2249485" y="2076277"/>
                    <a:pt x="2159941" y="2271930"/>
                  </a:cubicBezTo>
                  <a:lnTo>
                    <a:pt x="2100997" y="2385013"/>
                  </a:lnTo>
                  <a:lnTo>
                    <a:pt x="0" y="2385013"/>
                  </a:lnTo>
                  <a:lnTo>
                    <a:pt x="0" y="74626"/>
                  </a:lnTo>
                  <a:lnTo>
                    <a:pt x="3260" y="73523"/>
                  </a:lnTo>
                  <a:cubicBezTo>
                    <a:pt x="169488" y="25741"/>
                    <a:pt x="346224" y="0"/>
                    <a:pt x="529465" y="0"/>
                  </a:cubicBezTo>
                  <a:close/>
                </a:path>
              </a:pathLst>
            </a:custGeom>
            <a:solidFill>
              <a:srgbClr val="B4DE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1"/>
            <p:cNvSpPr/>
            <p:nvPr/>
          </p:nvSpPr>
          <p:spPr>
            <a:xfrm>
              <a:off x="10422465" y="1"/>
              <a:ext cx="1769535" cy="2483083"/>
            </a:xfrm>
            <a:custGeom>
              <a:avLst/>
              <a:gdLst/>
              <a:ahLst/>
              <a:cxnLst/>
              <a:rect l="l" t="t" r="r" b="b"/>
              <a:pathLst>
                <a:path w="1769535" h="2483083" extrusionOk="0">
                  <a:moveTo>
                    <a:pt x="258404" y="0"/>
                  </a:moveTo>
                  <a:lnTo>
                    <a:pt x="1769535" y="0"/>
                  </a:lnTo>
                  <a:lnTo>
                    <a:pt x="1769535" y="2483083"/>
                  </a:lnTo>
                  <a:cubicBezTo>
                    <a:pt x="792248" y="2483083"/>
                    <a:pt x="0" y="1750903"/>
                    <a:pt x="0" y="847713"/>
                  </a:cubicBezTo>
                  <a:cubicBezTo>
                    <a:pt x="0" y="565466"/>
                    <a:pt x="77368" y="299920"/>
                    <a:pt x="213573" y="68199"/>
                  </a:cubicBezTo>
                  <a:close/>
                </a:path>
              </a:pathLst>
            </a:custGeom>
            <a:solidFill>
              <a:srgbClr val="F4B0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34" name="Google Shape;34;p1"/>
          <p:cNvSpPr txBox="1"/>
          <p:nvPr/>
        </p:nvSpPr>
        <p:spPr>
          <a:xfrm>
            <a:off x="1381125" y="366865"/>
            <a:ext cx="7153275" cy="30621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dirty="0" err="1">
                <a:solidFill>
                  <a:schemeClr val="dk1"/>
                </a:solidFill>
                <a:latin typeface="Arial"/>
                <a:ea typeface="Arial"/>
                <a:cs typeface="Arial"/>
                <a:sym typeface="Arial"/>
              </a:rPr>
              <a:t>Inclusieve</a:t>
            </a:r>
            <a:r>
              <a:rPr lang="en-US" sz="6000" b="1" i="0" u="none" strike="noStrike" cap="none" dirty="0">
                <a:solidFill>
                  <a:schemeClr val="dk1"/>
                </a:solidFill>
                <a:latin typeface="Arial"/>
                <a:ea typeface="Arial"/>
                <a:cs typeface="Arial"/>
                <a:sym typeface="Arial"/>
              </a:rPr>
              <a:t> </a:t>
            </a:r>
            <a:r>
              <a:rPr lang="en-US" sz="6000" b="1" i="0" u="none" strike="noStrike" cap="none" dirty="0" err="1">
                <a:solidFill>
                  <a:schemeClr val="dk1"/>
                </a:solidFill>
                <a:latin typeface="Arial"/>
                <a:ea typeface="Arial"/>
                <a:cs typeface="Arial"/>
                <a:sym typeface="Arial"/>
              </a:rPr>
              <a:t>Communicatie</a:t>
            </a:r>
            <a:r>
              <a:rPr lang="en-US" sz="6000" b="1"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0"/>
              <a:buFont typeface="Arial"/>
              <a:buNone/>
            </a:pPr>
            <a:endParaRPr sz="44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0"/>
              <a:buFont typeface="Arial"/>
              <a:buNone/>
            </a:pPr>
            <a:r>
              <a:rPr lang="en-US" sz="6000" b="1" i="0" u="none" strike="noStrike" cap="none" dirty="0">
                <a:solidFill>
                  <a:schemeClr val="dk1"/>
                </a:solidFill>
                <a:latin typeface="Arial"/>
                <a:ea typeface="Arial"/>
                <a:cs typeface="Arial"/>
                <a:sym typeface="Arial"/>
              </a:rPr>
              <a:t> </a:t>
            </a:r>
            <a:endParaRPr sz="6000" b="1" i="0" u="none" strike="noStrike" cap="none" dirty="0">
              <a:solidFill>
                <a:schemeClr val="dk1"/>
              </a:solidFill>
              <a:latin typeface="Arial"/>
              <a:ea typeface="Arial"/>
              <a:cs typeface="Arial"/>
              <a:sym typeface="Arial"/>
            </a:endParaRPr>
          </a:p>
        </p:txBody>
      </p:sp>
      <p:pic>
        <p:nvPicPr>
          <p:cNvPr id="35" name="Google Shape;35;p1" descr="Logo&#10;&#10;Description automatically generated"/>
          <p:cNvPicPr preferRelativeResize="0"/>
          <p:nvPr/>
        </p:nvPicPr>
        <p:blipFill rotWithShape="1">
          <a:blip r:embed="rId3">
            <a:alphaModFix/>
          </a:blip>
          <a:srcRect/>
          <a:stretch/>
        </p:blipFill>
        <p:spPr>
          <a:xfrm>
            <a:off x="8601075" y="3686175"/>
            <a:ext cx="3333750" cy="3333750"/>
          </a:xfrm>
          <a:prstGeom prst="rect">
            <a:avLst/>
          </a:prstGeom>
          <a:noFill/>
          <a:ln>
            <a:noFill/>
          </a:ln>
        </p:spPr>
      </p:pic>
      <p:pic>
        <p:nvPicPr>
          <p:cNvPr id="36" name="Google Shape;36;p1" descr="Text&#10;&#10;Description automatically generated"/>
          <p:cNvPicPr preferRelativeResize="0"/>
          <p:nvPr/>
        </p:nvPicPr>
        <p:blipFill rotWithShape="1">
          <a:blip r:embed="rId4">
            <a:alphaModFix/>
          </a:blip>
          <a:srcRect/>
          <a:stretch/>
        </p:blipFill>
        <p:spPr>
          <a:xfrm>
            <a:off x="600075" y="6076743"/>
            <a:ext cx="1562100" cy="3277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0"/>
          <p:cNvSpPr txBox="1"/>
          <p:nvPr/>
        </p:nvSpPr>
        <p:spPr>
          <a:xfrm>
            <a:off x="5322724" y="1270400"/>
            <a:ext cx="6795911"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dirty="0" err="1">
                <a:solidFill>
                  <a:schemeClr val="lt1"/>
                </a:solidFill>
                <a:latin typeface="Arial"/>
                <a:ea typeface="Arial"/>
                <a:cs typeface="Arial"/>
                <a:sym typeface="Arial"/>
              </a:rPr>
              <a:t>Activiteit</a:t>
            </a:r>
            <a:r>
              <a:rPr lang="en-US" sz="3200" b="1" i="0" u="none" strike="noStrike" cap="none" dirty="0">
                <a:solidFill>
                  <a:schemeClr val="lt1"/>
                </a:solidFill>
                <a:latin typeface="Arial"/>
                <a:ea typeface="Arial"/>
                <a:cs typeface="Arial"/>
                <a:sym typeface="Arial"/>
              </a:rPr>
              <a:t> 1 - </a:t>
            </a:r>
            <a:r>
              <a:rPr lang="en-US" sz="3200" b="1" i="0" u="none" strike="noStrike" cap="none" dirty="0" err="1">
                <a:solidFill>
                  <a:schemeClr val="lt1"/>
                </a:solidFill>
                <a:latin typeface="Arial"/>
                <a:ea typeface="Arial"/>
                <a:cs typeface="Arial"/>
                <a:sym typeface="Arial"/>
              </a:rPr>
              <a:t>Belangrijke</a:t>
            </a:r>
            <a:r>
              <a:rPr lang="en-US" sz="3200" b="1" i="0" u="none" strike="noStrike" cap="none" dirty="0">
                <a:solidFill>
                  <a:schemeClr val="lt1"/>
                </a:solidFill>
                <a:latin typeface="Arial"/>
                <a:ea typeface="Arial"/>
                <a:cs typeface="Arial"/>
                <a:sym typeface="Arial"/>
              </a:rPr>
              <a:t> termen </a:t>
            </a:r>
            <a:r>
              <a:rPr lang="en-US" sz="3200" b="1" i="0" u="none" strike="noStrike" cap="none" dirty="0" err="1">
                <a:solidFill>
                  <a:schemeClr val="lt1"/>
                </a:solidFill>
                <a:latin typeface="Arial"/>
                <a:ea typeface="Arial"/>
                <a:cs typeface="Arial"/>
                <a:sym typeface="Arial"/>
              </a:rPr>
              <a:t>verkennen</a:t>
            </a:r>
            <a:endParaRPr sz="3200" b="1" i="0" u="none" strike="noStrike" cap="none" dirty="0">
              <a:solidFill>
                <a:srgbClr val="000000"/>
              </a:solidFill>
              <a:latin typeface="Arial"/>
              <a:ea typeface="Arial"/>
              <a:cs typeface="Arial"/>
              <a:sym typeface="Arial"/>
            </a:endParaRPr>
          </a:p>
        </p:txBody>
      </p:sp>
      <p:cxnSp>
        <p:nvCxnSpPr>
          <p:cNvPr id="123" name="Google Shape;123;p10"/>
          <p:cNvCxnSpPr/>
          <p:nvPr/>
        </p:nvCxnSpPr>
        <p:spPr>
          <a:xfrm>
            <a:off x="6096000" y="2552833"/>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124" name="Google Shape;124;p10"/>
          <p:cNvPicPr preferRelativeResize="0"/>
          <p:nvPr/>
        </p:nvPicPr>
        <p:blipFill rotWithShape="1">
          <a:blip r:embed="rId3">
            <a:alphaModFix/>
          </a:blip>
          <a:srcRect/>
          <a:stretch/>
        </p:blipFill>
        <p:spPr>
          <a:xfrm>
            <a:off x="669677" y="1184315"/>
            <a:ext cx="4506293" cy="4505353"/>
          </a:xfrm>
          <a:prstGeom prst="ellipse">
            <a:avLst/>
          </a:prstGeom>
          <a:noFill/>
          <a:ln w="38100" cap="flat" cmpd="sng">
            <a:solidFill>
              <a:schemeClr val="lt1"/>
            </a:solidFill>
            <a:prstDash val="solid"/>
            <a:round/>
            <a:headEnd type="none" w="sm" len="sm"/>
            <a:tailEnd type="none" w="sm" len="sm"/>
          </a:ln>
        </p:spPr>
      </p:pic>
      <p:pic>
        <p:nvPicPr>
          <p:cNvPr id="125" name="Google Shape;125;p10" descr="Text&#10;&#10;Description automatically generated"/>
          <p:cNvPicPr preferRelativeResize="0"/>
          <p:nvPr/>
        </p:nvPicPr>
        <p:blipFill rotWithShape="1">
          <a:blip r:embed="rId4">
            <a:alphaModFix/>
          </a:blip>
          <a:srcRect/>
          <a:stretch/>
        </p:blipFill>
        <p:spPr>
          <a:xfrm>
            <a:off x="399791" y="6228842"/>
            <a:ext cx="1562100" cy="327721"/>
          </a:xfrm>
          <a:prstGeom prst="rect">
            <a:avLst/>
          </a:prstGeom>
          <a:noFill/>
          <a:ln>
            <a:noFill/>
          </a:ln>
        </p:spPr>
      </p:pic>
      <p:pic>
        <p:nvPicPr>
          <p:cNvPr id="126" name="Google Shape;126;p10" descr="Logo&#10;&#10;Description automatically generated"/>
          <p:cNvPicPr preferRelativeResize="0"/>
          <p:nvPr/>
        </p:nvPicPr>
        <p:blipFill rotWithShape="1">
          <a:blip r:embed="rId5">
            <a:alphaModFix/>
          </a:blip>
          <a:srcRect/>
          <a:stretch/>
        </p:blipFill>
        <p:spPr>
          <a:xfrm>
            <a:off x="399791" y="19881"/>
            <a:ext cx="1250519" cy="1250519"/>
          </a:xfrm>
          <a:prstGeom prst="rect">
            <a:avLst/>
          </a:prstGeom>
          <a:noFill/>
          <a:ln>
            <a:noFill/>
          </a:ln>
        </p:spPr>
      </p:pic>
      <p:sp>
        <p:nvSpPr>
          <p:cNvPr id="127" name="Google Shape;127;p10"/>
          <p:cNvSpPr txBox="1"/>
          <p:nvPr/>
        </p:nvSpPr>
        <p:spPr>
          <a:xfrm>
            <a:off x="5322724" y="2735800"/>
            <a:ext cx="5977453" cy="825675"/>
          </a:xfrm>
          <a:prstGeom prst="rect">
            <a:avLst/>
          </a:prstGeom>
          <a:noFill/>
          <a:ln>
            <a:noFill/>
          </a:ln>
        </p:spPr>
        <p:txBody>
          <a:bodyPr spcFirstLastPara="1" wrap="square" lIns="91425" tIns="45700" rIns="91425" bIns="45700" anchor="t" anchorCtr="0">
            <a:noAutofit/>
          </a:bodyPr>
          <a:lstStyle/>
          <a:p>
            <a:pPr marL="0" marR="0" lvl="0" indent="0" rtl="0">
              <a:lnSpc>
                <a:spcPct val="150000"/>
              </a:lnSpc>
              <a:spcBef>
                <a:spcPts val="0"/>
              </a:spcBef>
              <a:spcAft>
                <a:spcPts val="0"/>
              </a:spcAft>
              <a:buClr>
                <a:srgbClr val="000000"/>
              </a:buClr>
              <a:buSzPts val="2000"/>
              <a:buFont typeface="Arial"/>
              <a:buNone/>
            </a:pPr>
            <a:r>
              <a:rPr lang="en-US" sz="2000" b="0" i="0" u="none" strike="noStrike" cap="none" dirty="0" err="1">
                <a:solidFill>
                  <a:schemeClr val="dk1"/>
                </a:solidFill>
                <a:latin typeface="Arial"/>
                <a:ea typeface="Arial"/>
                <a:cs typeface="Arial"/>
                <a:sym typeface="Arial"/>
              </a:rPr>
              <a:t>Deze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activiteit</a:t>
            </a:r>
            <a:r>
              <a:rPr lang="en-US" sz="2000" b="0" i="0" u="none" strike="noStrike" cap="none" dirty="0">
                <a:solidFill>
                  <a:schemeClr val="dk1"/>
                </a:solidFill>
                <a:latin typeface="Arial"/>
                <a:ea typeface="Arial"/>
                <a:cs typeface="Arial"/>
                <a:sym typeface="Arial"/>
              </a:rPr>
              <a:t> is </a:t>
            </a:r>
            <a:r>
              <a:rPr lang="en-US" sz="2000" b="0" i="0" u="none" strike="noStrike" cap="none" dirty="0" err="1">
                <a:solidFill>
                  <a:schemeClr val="dk1"/>
                </a:solidFill>
                <a:latin typeface="Arial"/>
                <a:ea typeface="Arial"/>
                <a:cs typeface="Arial"/>
                <a:sym typeface="Arial"/>
              </a:rPr>
              <a:t>bedoeld</a:t>
            </a:r>
            <a:r>
              <a:rPr lang="en-US" sz="2000" b="0" i="0" u="none" strike="noStrike" cap="none" dirty="0">
                <a:solidFill>
                  <a:schemeClr val="dk1"/>
                </a:solidFill>
                <a:latin typeface="Arial"/>
                <a:ea typeface="Arial"/>
                <a:cs typeface="Arial"/>
                <a:sym typeface="Arial"/>
              </a:rPr>
              <a:t> om </a:t>
            </a:r>
            <a:r>
              <a:rPr lang="en-US" sz="2000" b="0" i="0" u="none" strike="noStrike" cap="none" dirty="0" err="1">
                <a:solidFill>
                  <a:schemeClr val="dk1"/>
                </a:solidFill>
                <a:latin typeface="Arial"/>
                <a:ea typeface="Arial"/>
                <a:cs typeface="Arial"/>
                <a:sym typeface="Arial"/>
              </a:rPr>
              <a:t>deelnemers</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helpen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bij</a:t>
            </a:r>
            <a:r>
              <a:rPr lang="en-US" sz="2000" b="0" i="0" u="none" strike="noStrike" cap="none" dirty="0">
                <a:solidFill>
                  <a:schemeClr val="dk1"/>
                </a:solidFill>
                <a:latin typeface="Arial"/>
                <a:ea typeface="Arial"/>
                <a:cs typeface="Arial"/>
                <a:sym typeface="Arial"/>
              </a:rPr>
              <a:t> het </a:t>
            </a:r>
            <a:r>
              <a:rPr lang="en-US" sz="2000" b="0" i="0" u="none" strike="noStrike" cap="none" dirty="0" err="1">
                <a:solidFill>
                  <a:schemeClr val="dk1"/>
                </a:solidFill>
                <a:latin typeface="Arial"/>
                <a:ea typeface="Arial"/>
                <a:cs typeface="Arial"/>
                <a:sym typeface="Arial"/>
              </a:rPr>
              <a:t>definiëren</a:t>
            </a:r>
            <a:r>
              <a:rPr lang="en-US" sz="2000" b="0" i="0" u="none" strike="noStrike" cap="none" dirty="0">
                <a:solidFill>
                  <a:schemeClr val="dk1"/>
                </a:solidFill>
                <a:latin typeface="Arial"/>
                <a:ea typeface="Arial"/>
                <a:cs typeface="Arial"/>
                <a:sym typeface="Arial"/>
              </a:rPr>
              <a:t> van </a:t>
            </a:r>
            <a:r>
              <a:rPr lang="en-US" sz="2000" b="0" i="0" u="none" strike="noStrike" cap="none" dirty="0" err="1">
                <a:solidFill>
                  <a:schemeClr val="dk1"/>
                </a:solidFill>
                <a:latin typeface="Arial"/>
                <a:ea typeface="Arial"/>
                <a:cs typeface="Arial"/>
                <a:sym typeface="Arial"/>
              </a:rPr>
              <a:t>belangrijke</a:t>
            </a:r>
            <a:r>
              <a:rPr lang="en-US" sz="2000" b="0" i="0" u="none" strike="noStrike" cap="none" dirty="0">
                <a:solidFill>
                  <a:schemeClr val="dk1"/>
                </a:solidFill>
                <a:latin typeface="Arial"/>
                <a:ea typeface="Arial"/>
                <a:cs typeface="Arial"/>
                <a:sym typeface="Arial"/>
              </a:rPr>
              <a:t> termen met </a:t>
            </a:r>
            <a:r>
              <a:rPr lang="en-US" sz="2000" b="0" i="0" u="none" strike="noStrike" cap="none" dirty="0" err="1">
                <a:solidFill>
                  <a:schemeClr val="dk1"/>
                </a:solidFill>
                <a:latin typeface="Arial"/>
                <a:ea typeface="Arial"/>
                <a:cs typeface="Arial"/>
                <a:sym typeface="Arial"/>
              </a:rPr>
              <a:t>betrekking</a:t>
            </a:r>
            <a:r>
              <a:rPr lang="en-US" sz="2000" b="0" i="0" u="none" strike="noStrike" cap="none" dirty="0">
                <a:solidFill>
                  <a:schemeClr val="dk1"/>
                </a:solidFill>
                <a:latin typeface="Arial"/>
                <a:ea typeface="Arial"/>
                <a:cs typeface="Arial"/>
                <a:sym typeface="Arial"/>
              </a:rPr>
              <a:t> tot </a:t>
            </a:r>
            <a:r>
              <a:rPr lang="en-US" sz="2000" b="0" i="0" u="none" strike="noStrike" cap="none" dirty="0" err="1">
                <a:solidFill>
                  <a:schemeClr val="dk1"/>
                </a:solidFill>
                <a:latin typeface="Arial"/>
                <a:ea typeface="Arial"/>
                <a:cs typeface="Arial"/>
                <a:sym typeface="Arial"/>
              </a:rPr>
              <a:t>inclusieve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communicatie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zoals</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culturele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competentie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actief</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luisteren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en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empathie</a:t>
            </a:r>
            <a:r>
              <a:rPr lang="en-US" sz="20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8"/>
          <p:cNvPicPr preferRelativeResize="0"/>
          <p:nvPr/>
        </p:nvPicPr>
        <p:blipFill rotWithShape="1">
          <a:blip r:embed="rId3">
            <a:alphaModFix/>
          </a:blip>
          <a:srcRect/>
          <a:stretch/>
        </p:blipFill>
        <p:spPr>
          <a:xfrm>
            <a:off x="748044" y="1303173"/>
            <a:ext cx="4296566" cy="4296124"/>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133" name="Google Shape;133;p8"/>
          <p:cNvSpPr/>
          <p:nvPr/>
        </p:nvSpPr>
        <p:spPr>
          <a:xfrm rot="2678075" flipH="1">
            <a:off x="1179644" y="3760301"/>
            <a:ext cx="865076" cy="852537"/>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 name="Google Shape;134;p8"/>
          <p:cNvSpPr txBox="1"/>
          <p:nvPr/>
        </p:nvSpPr>
        <p:spPr>
          <a:xfrm>
            <a:off x="5691883" y="1129042"/>
            <a:ext cx="6400799"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err="1">
                <a:solidFill>
                  <a:srgbClr val="3F3F3F"/>
                </a:solidFill>
                <a:latin typeface="Arial"/>
                <a:ea typeface="Arial"/>
                <a:cs typeface="Arial"/>
                <a:sym typeface="Arial"/>
              </a:rPr>
              <a:t>Activiteit</a:t>
            </a:r>
            <a:r>
              <a:rPr lang="en-US" sz="4400" b="1" i="0" u="none" strike="noStrike" cap="none" dirty="0">
                <a:solidFill>
                  <a:srgbClr val="3F3F3F"/>
                </a:solidFill>
                <a:latin typeface="Arial"/>
                <a:ea typeface="Arial"/>
                <a:cs typeface="Arial"/>
                <a:sym typeface="Arial"/>
              </a:rPr>
              <a:t> 1 </a:t>
            </a:r>
            <a:r>
              <a:rPr lang="en-US" sz="4400" b="1" i="0" u="none" strike="noStrike" cap="none" dirty="0" err="1">
                <a:solidFill>
                  <a:srgbClr val="EF9152"/>
                </a:solidFill>
                <a:latin typeface="Arial"/>
                <a:ea typeface="Arial"/>
                <a:cs typeface="Arial"/>
                <a:sym typeface="Arial"/>
              </a:rPr>
              <a:t>Instructies</a:t>
            </a:r>
            <a:endParaRPr sz="4400" b="1" i="0" u="none" strike="noStrike" cap="none" dirty="0">
              <a:solidFill>
                <a:srgbClr val="EF9152"/>
              </a:solidFill>
              <a:latin typeface="Arial"/>
              <a:ea typeface="Arial"/>
              <a:cs typeface="Arial"/>
              <a:sym typeface="Arial"/>
            </a:endParaRPr>
          </a:p>
        </p:txBody>
      </p:sp>
      <p:sp>
        <p:nvSpPr>
          <p:cNvPr id="135" name="Google Shape;135;p8"/>
          <p:cNvSpPr txBox="1"/>
          <p:nvPr/>
        </p:nvSpPr>
        <p:spPr>
          <a:xfrm>
            <a:off x="5691883" y="2299177"/>
            <a:ext cx="6285751" cy="3849281"/>
          </a:xfrm>
          <a:prstGeom prst="rect">
            <a:avLst/>
          </a:prstGeom>
          <a:noFill/>
          <a:ln>
            <a:noFill/>
          </a:ln>
        </p:spPr>
        <p:txBody>
          <a:bodyPr spcFirstLastPara="1" wrap="square" lIns="91425" tIns="45700" rIns="91425" bIns="45700" anchor="t" anchorCtr="0">
            <a:noAutofit/>
          </a:bodyPr>
          <a:lstStyle/>
          <a:p>
            <a:pPr marL="0" marR="0" lvl="0" indent="0" rtl="0">
              <a:lnSpc>
                <a:spcPct val="150000"/>
              </a:lnSpc>
              <a:spcBef>
                <a:spcPts val="0"/>
              </a:spcBef>
              <a:spcAft>
                <a:spcPts val="0"/>
              </a:spcAft>
              <a:buClr>
                <a:srgbClr val="000000"/>
              </a:buClr>
              <a:buSzPts val="2000"/>
              <a:buFont typeface="Arial"/>
              <a:buNone/>
            </a:pPr>
            <a:r>
              <a:rPr lang="en-US" sz="2000" b="1" i="0" u="none" strike="noStrike" cap="none" dirty="0" err="1">
                <a:solidFill>
                  <a:srgbClr val="595959"/>
                </a:solidFill>
                <a:latin typeface="Arial"/>
                <a:ea typeface="Arial"/>
                <a:cs typeface="Arial"/>
                <a:sym typeface="Arial"/>
              </a:rPr>
              <a:t>Stap</a:t>
            </a:r>
            <a:r>
              <a:rPr lang="en-US" sz="2000" b="1" i="0" u="none" strike="noStrike" cap="none" dirty="0">
                <a:solidFill>
                  <a:srgbClr val="595959"/>
                </a:solidFill>
                <a:latin typeface="Arial"/>
                <a:ea typeface="Arial"/>
                <a:cs typeface="Arial"/>
                <a:sym typeface="Arial"/>
              </a:rPr>
              <a:t> 1</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De trainer </a:t>
            </a:r>
            <a:r>
              <a:rPr lang="en-US" sz="2000" b="0" i="0" u="none" strike="noStrike" cap="none" dirty="0" err="1">
                <a:solidFill>
                  <a:srgbClr val="7F7F7F"/>
                </a:solidFill>
                <a:latin typeface="Arial"/>
                <a:ea typeface="Arial"/>
                <a:cs typeface="Arial"/>
                <a:sym typeface="Arial"/>
              </a:rPr>
              <a:t>beschrijft</a:t>
            </a:r>
            <a:r>
              <a:rPr lang="en-US" sz="2000" b="0" i="0" u="none" strike="noStrike" cap="none" dirty="0">
                <a:solidFill>
                  <a:srgbClr val="7F7F7F"/>
                </a:solidFill>
                <a:latin typeface="Arial"/>
                <a:ea typeface="Arial"/>
                <a:cs typeface="Arial"/>
                <a:sym typeface="Arial"/>
              </a:rPr>
              <a:t> de </a:t>
            </a:r>
            <a:r>
              <a:rPr lang="en-US" sz="2000" b="0" i="0" u="none" strike="noStrike" cap="none" dirty="0" err="1">
                <a:solidFill>
                  <a:srgbClr val="7F7F7F"/>
                </a:solidFill>
                <a:latin typeface="Arial"/>
                <a:ea typeface="Arial"/>
                <a:cs typeface="Arial"/>
                <a:sym typeface="Arial"/>
              </a:rPr>
              <a:t>belangrijkste</a:t>
            </a:r>
            <a:r>
              <a:rPr lang="en-US" sz="2000" b="0" i="0" u="none" strike="noStrike" cap="none" dirty="0">
                <a:solidFill>
                  <a:srgbClr val="7F7F7F"/>
                </a:solidFill>
                <a:latin typeface="Arial"/>
                <a:ea typeface="Arial"/>
                <a:cs typeface="Arial"/>
                <a:sym typeface="Arial"/>
              </a:rPr>
              <a:t> termen met </a:t>
            </a:r>
            <a:r>
              <a:rPr lang="en-US" sz="2000" b="0" i="0" u="none" strike="noStrike" cap="none" dirty="0" err="1">
                <a:solidFill>
                  <a:srgbClr val="7F7F7F"/>
                </a:solidFill>
                <a:latin typeface="Arial"/>
                <a:ea typeface="Arial"/>
                <a:cs typeface="Arial"/>
                <a:sym typeface="Arial"/>
              </a:rPr>
              <a:t>betrekking</a:t>
            </a:r>
            <a:r>
              <a:rPr lang="en-US" sz="2000" b="0" i="0" u="none" strike="noStrike" cap="none" dirty="0">
                <a:solidFill>
                  <a:srgbClr val="7F7F7F"/>
                </a:solidFill>
                <a:latin typeface="Arial"/>
                <a:ea typeface="Arial"/>
                <a:cs typeface="Arial"/>
                <a:sym typeface="Arial"/>
              </a:rPr>
              <a:t> tot </a:t>
            </a:r>
            <a:r>
              <a:rPr lang="en-US" sz="2000" b="0" i="0" u="none" strike="noStrike" cap="none" dirty="0" err="1">
                <a:solidFill>
                  <a:srgbClr val="7F7F7F"/>
                </a:solidFill>
                <a:latin typeface="Arial"/>
                <a:ea typeface="Arial"/>
                <a:cs typeface="Arial"/>
                <a:sym typeface="Arial"/>
              </a:rPr>
              <a:t>inclusieve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communicatie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zoals</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culturele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competentie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actief</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luisteren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empathie</a:t>
            </a:r>
            <a:r>
              <a:rPr lang="en-US" sz="2000" b="0" i="0" u="none" strike="noStrike" cap="none" dirty="0">
                <a:solidFill>
                  <a:srgbClr val="7F7F7F"/>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rtl="0">
              <a:lnSpc>
                <a:spcPct val="150000"/>
              </a:lnSpc>
              <a:spcBef>
                <a:spcPts val="0"/>
              </a:spcBef>
              <a:spcAft>
                <a:spcPts val="0"/>
              </a:spcAft>
              <a:buClr>
                <a:srgbClr val="000000"/>
              </a:buClr>
              <a:buSzPts val="2000"/>
              <a:buFont typeface="Arial"/>
              <a:buNone/>
            </a:pPr>
            <a:r>
              <a:rPr lang="en-US" sz="2000" b="1" i="0" u="none" strike="noStrike" cap="none" dirty="0" err="1">
                <a:solidFill>
                  <a:srgbClr val="595959"/>
                </a:solidFill>
                <a:latin typeface="Arial"/>
                <a:ea typeface="Arial"/>
                <a:cs typeface="Arial"/>
                <a:sym typeface="Arial"/>
              </a:rPr>
              <a:t>Stap</a:t>
            </a:r>
            <a:r>
              <a:rPr lang="en-US" sz="2000" b="1" i="0" u="none" strike="noStrike" cap="none" dirty="0">
                <a:solidFill>
                  <a:srgbClr val="595959"/>
                </a:solidFill>
                <a:latin typeface="Arial"/>
                <a:ea typeface="Arial"/>
                <a:cs typeface="Arial"/>
                <a:sym typeface="Arial"/>
              </a:rPr>
              <a:t> 2</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De trainer </a:t>
            </a:r>
            <a:r>
              <a:rPr lang="en-US" sz="2000" b="0" i="0" u="none" strike="noStrike" cap="none" dirty="0" err="1">
                <a:solidFill>
                  <a:srgbClr val="7F7F7F"/>
                </a:solidFill>
                <a:latin typeface="Arial"/>
                <a:ea typeface="Arial"/>
                <a:cs typeface="Arial"/>
                <a:sym typeface="Arial"/>
              </a:rPr>
              <a:t>geeft</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voorbeelden</a:t>
            </a:r>
            <a:r>
              <a:rPr lang="en-US" sz="2000" b="0" i="0" u="none" strike="noStrike" cap="none" dirty="0">
                <a:solidFill>
                  <a:srgbClr val="7F7F7F"/>
                </a:solidFill>
                <a:latin typeface="Arial"/>
                <a:ea typeface="Arial"/>
                <a:cs typeface="Arial"/>
                <a:sym typeface="Arial"/>
              </a:rPr>
              <a:t> van </a:t>
            </a:r>
            <a:r>
              <a:rPr lang="en-US" sz="2000" b="0" i="0" u="none" strike="noStrike" cap="none" dirty="0" err="1">
                <a:solidFill>
                  <a:srgbClr val="7F7F7F"/>
                </a:solidFill>
                <a:latin typeface="Arial"/>
                <a:ea typeface="Arial"/>
                <a:cs typeface="Arial"/>
                <a:sym typeface="Arial"/>
              </a:rPr>
              <a:t>elke</a:t>
            </a:r>
            <a:r>
              <a:rPr lang="en-US" sz="2000" b="0" i="0" u="none" strike="noStrike" cap="none" dirty="0">
                <a:solidFill>
                  <a:srgbClr val="7F7F7F"/>
                </a:solidFill>
                <a:latin typeface="Arial"/>
                <a:ea typeface="Arial"/>
                <a:cs typeface="Arial"/>
                <a:sym typeface="Arial"/>
              </a:rPr>
              <a:t> term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moedigt</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deelnemers</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aan</a:t>
            </a:r>
            <a:r>
              <a:rPr lang="en-US" sz="2000" b="0" i="0" u="none" strike="noStrike" cap="none" dirty="0">
                <a:solidFill>
                  <a:srgbClr val="7F7F7F"/>
                </a:solidFill>
                <a:latin typeface="Arial"/>
                <a:ea typeface="Arial"/>
                <a:cs typeface="Arial"/>
                <a:sym typeface="Arial"/>
              </a:rPr>
              <a:t> om </a:t>
            </a:r>
            <a:r>
              <a:rPr lang="en-US" sz="2000" b="0" i="0" u="none" strike="noStrike" cap="none" dirty="0" err="1">
                <a:solidFill>
                  <a:srgbClr val="7F7F7F"/>
                </a:solidFill>
                <a:latin typeface="Arial"/>
                <a:ea typeface="Arial"/>
                <a:cs typeface="Arial"/>
                <a:sym typeface="Arial"/>
              </a:rPr>
              <a:t>hun</a:t>
            </a:r>
            <a:r>
              <a:rPr lang="en-US" sz="2000" b="0" i="0" u="none" strike="noStrike" cap="none" dirty="0">
                <a:solidFill>
                  <a:srgbClr val="7F7F7F"/>
                </a:solidFill>
                <a:latin typeface="Arial"/>
                <a:ea typeface="Arial"/>
                <a:cs typeface="Arial"/>
                <a:sym typeface="Arial"/>
              </a:rPr>
              <a:t> eigen </a:t>
            </a:r>
            <a:r>
              <a:rPr lang="en-US" sz="2000" b="0" i="0" u="none" strike="noStrike" cap="none" dirty="0" err="1">
                <a:solidFill>
                  <a:srgbClr val="7F7F7F"/>
                </a:solidFill>
                <a:latin typeface="Arial"/>
                <a:ea typeface="Arial"/>
                <a:cs typeface="Arial"/>
                <a:sym typeface="Arial"/>
              </a:rPr>
              <a:t>voorbeelden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te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delen</a:t>
            </a:r>
            <a:r>
              <a:rPr lang="en-US" sz="2000" b="0" i="0" u="none" strike="noStrike" cap="none" dirty="0">
                <a:solidFill>
                  <a:srgbClr val="7F7F7F"/>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rtl="0">
              <a:lnSpc>
                <a:spcPct val="150000"/>
              </a:lnSpc>
              <a:spcBef>
                <a:spcPts val="0"/>
              </a:spcBef>
              <a:spcAft>
                <a:spcPts val="0"/>
              </a:spcAft>
              <a:buClr>
                <a:srgbClr val="000000"/>
              </a:buClr>
              <a:buSzPts val="2000"/>
              <a:buFont typeface="Arial"/>
              <a:buNone/>
            </a:pPr>
            <a:r>
              <a:rPr lang="en-US" sz="2000" b="1" i="0" u="none" strike="noStrike" cap="none" dirty="0" err="1">
                <a:solidFill>
                  <a:srgbClr val="595959"/>
                </a:solidFill>
                <a:latin typeface="Arial"/>
                <a:ea typeface="Arial"/>
                <a:cs typeface="Arial"/>
                <a:sym typeface="Arial"/>
              </a:rPr>
              <a:t>Stap</a:t>
            </a:r>
            <a:r>
              <a:rPr lang="en-US" sz="2000" b="1" i="0" u="none" strike="noStrike" cap="none" dirty="0">
                <a:solidFill>
                  <a:srgbClr val="595959"/>
                </a:solidFill>
                <a:latin typeface="Arial"/>
                <a:ea typeface="Arial"/>
                <a:cs typeface="Arial"/>
                <a:sym typeface="Arial"/>
              </a:rPr>
              <a:t> 3</a:t>
            </a:r>
            <a:r>
              <a:rPr lang="en-US" sz="2000" b="1" i="0" u="none" strike="noStrike" cap="none" dirty="0">
                <a:solidFill>
                  <a:srgbClr val="000000"/>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Deelnemers</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krijgen</a:t>
            </a:r>
            <a:r>
              <a:rPr lang="en-US" sz="2000" b="0" i="0" u="none" strike="noStrike" cap="none" dirty="0">
                <a:solidFill>
                  <a:srgbClr val="7F7F7F"/>
                </a:solidFill>
                <a:latin typeface="Arial"/>
                <a:ea typeface="Arial"/>
                <a:cs typeface="Arial"/>
                <a:sym typeface="Arial"/>
              </a:rPr>
              <a:t> hand-outs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worden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gevraagd</a:t>
            </a:r>
            <a:r>
              <a:rPr lang="en-US" sz="2000" b="0" i="0" u="none" strike="noStrike" cap="none" dirty="0">
                <a:solidFill>
                  <a:srgbClr val="7F7F7F"/>
                </a:solidFill>
                <a:latin typeface="Arial"/>
                <a:ea typeface="Arial"/>
                <a:cs typeface="Arial"/>
                <a:sym typeface="Arial"/>
              </a:rPr>
              <a:t> om </a:t>
            </a:r>
            <a:r>
              <a:rPr lang="en-US" sz="2000" b="0" i="0" u="none" strike="noStrike" cap="none" dirty="0" err="1">
                <a:solidFill>
                  <a:srgbClr val="7F7F7F"/>
                </a:solidFill>
                <a:latin typeface="Arial"/>
                <a:ea typeface="Arial"/>
                <a:cs typeface="Arial"/>
                <a:sym typeface="Arial"/>
              </a:rPr>
              <a:t>hun</a:t>
            </a:r>
            <a:r>
              <a:rPr lang="en-US" sz="2000" b="0" i="0" u="none" strike="noStrike" cap="none" dirty="0">
                <a:solidFill>
                  <a:srgbClr val="7F7F7F"/>
                </a:solidFill>
                <a:latin typeface="Arial"/>
                <a:ea typeface="Arial"/>
                <a:cs typeface="Arial"/>
                <a:sym typeface="Arial"/>
              </a:rPr>
              <a:t> eigen </a:t>
            </a:r>
            <a:r>
              <a:rPr lang="en-US" sz="2000" b="0" i="0" u="none" strike="noStrike" cap="none" dirty="0" err="1">
                <a:solidFill>
                  <a:srgbClr val="7F7F7F"/>
                </a:solidFill>
                <a:latin typeface="Arial"/>
                <a:ea typeface="Arial"/>
                <a:cs typeface="Arial"/>
                <a:sym typeface="Arial"/>
              </a:rPr>
              <a:t>definities</a:t>
            </a:r>
            <a:r>
              <a:rPr lang="en-US" sz="2000" b="0" i="0" u="none" strike="noStrike" cap="none" dirty="0">
                <a:solidFill>
                  <a:srgbClr val="7F7F7F"/>
                </a:solidFill>
                <a:latin typeface="Arial"/>
                <a:ea typeface="Arial"/>
                <a:cs typeface="Arial"/>
                <a:sym typeface="Arial"/>
              </a:rPr>
              <a:t> van </a:t>
            </a:r>
            <a:r>
              <a:rPr lang="en-US" sz="2000" b="0" i="0" u="none" strike="noStrike" cap="none" dirty="0" err="1">
                <a:solidFill>
                  <a:srgbClr val="7F7F7F"/>
                </a:solidFill>
                <a:latin typeface="Arial"/>
                <a:ea typeface="Arial"/>
                <a:cs typeface="Arial"/>
                <a:sym typeface="Arial"/>
              </a:rPr>
              <a:t>elke</a:t>
            </a:r>
            <a:r>
              <a:rPr lang="en-US" sz="2000" b="0" i="0" u="none" strike="noStrike" cap="none" dirty="0">
                <a:solidFill>
                  <a:srgbClr val="7F7F7F"/>
                </a:solidFill>
                <a:latin typeface="Arial"/>
                <a:ea typeface="Arial"/>
                <a:cs typeface="Arial"/>
                <a:sym typeface="Arial"/>
              </a:rPr>
              <a:t> term op </a:t>
            </a:r>
            <a:r>
              <a:rPr lang="en-US" sz="2000" b="0" i="0" u="none" strike="noStrike" cap="none" dirty="0" err="1">
                <a:solidFill>
                  <a:srgbClr val="7F7F7F"/>
                </a:solidFill>
                <a:latin typeface="Arial"/>
                <a:ea typeface="Arial"/>
                <a:cs typeface="Arial"/>
                <a:sym typeface="Arial"/>
              </a:rPr>
              <a:t>te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schrijven</a:t>
            </a:r>
            <a:r>
              <a:rPr lang="en-US" sz="2000" b="0" i="0" u="none" strike="noStrike" cap="none" dirty="0">
                <a:solidFill>
                  <a:srgbClr val="7F7F7F"/>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cxnSp>
        <p:nvCxnSpPr>
          <p:cNvPr id="136" name="Google Shape;136;p8"/>
          <p:cNvCxnSpPr/>
          <p:nvPr/>
        </p:nvCxnSpPr>
        <p:spPr>
          <a:xfrm>
            <a:off x="6212622" y="2133898"/>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137" name="Google Shape;137;p8" descr="Text&#10;&#10;Description automatically generated"/>
          <p:cNvPicPr preferRelativeResize="0"/>
          <p:nvPr/>
        </p:nvPicPr>
        <p:blipFill rotWithShape="1">
          <a:blip r:embed="rId4">
            <a:alphaModFix/>
          </a:blip>
          <a:srcRect/>
          <a:stretch/>
        </p:blipFill>
        <p:spPr>
          <a:xfrm>
            <a:off x="399791" y="6228842"/>
            <a:ext cx="1562100" cy="327721"/>
          </a:xfrm>
          <a:prstGeom prst="rect">
            <a:avLst/>
          </a:prstGeom>
          <a:noFill/>
          <a:ln>
            <a:noFill/>
          </a:ln>
        </p:spPr>
      </p:pic>
      <p:pic>
        <p:nvPicPr>
          <p:cNvPr id="138" name="Google Shape;138;p8" descr="Logo&#10;&#10;Description automatically generated"/>
          <p:cNvPicPr preferRelativeResize="0"/>
          <p:nvPr/>
        </p:nvPicPr>
        <p:blipFill rotWithShape="1">
          <a:blip r:embed="rId5">
            <a:alphaModFix/>
          </a:blip>
          <a:srcRect/>
          <a:stretch/>
        </p:blipFill>
        <p:spPr>
          <a:xfrm>
            <a:off x="10561841" y="37876"/>
            <a:ext cx="1250519" cy="12505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40"/>
          <p:cNvSpPr txBox="1"/>
          <p:nvPr/>
        </p:nvSpPr>
        <p:spPr>
          <a:xfrm>
            <a:off x="5294489" y="1622878"/>
            <a:ext cx="6412089"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dirty="0" err="1">
                <a:solidFill>
                  <a:schemeClr val="lt1"/>
                </a:solidFill>
                <a:latin typeface="Arial"/>
                <a:ea typeface="Arial"/>
                <a:cs typeface="Arial"/>
                <a:sym typeface="Arial"/>
              </a:rPr>
              <a:t>Activiteit</a:t>
            </a:r>
            <a:r>
              <a:rPr lang="en-US" sz="3200" b="1" i="0" u="none" strike="noStrike" cap="none" dirty="0">
                <a:solidFill>
                  <a:schemeClr val="lt1"/>
                </a:solidFill>
                <a:latin typeface="Arial"/>
                <a:ea typeface="Arial"/>
                <a:cs typeface="Arial"/>
                <a:sym typeface="Arial"/>
              </a:rPr>
              <a:t> 2: De impact van taal </a:t>
            </a:r>
            <a:r>
              <a:rPr lang="en-US" sz="3200" b="1" i="0" u="none" strike="noStrike" cap="none" dirty="0" err="1">
                <a:solidFill>
                  <a:schemeClr val="lt1"/>
                </a:solidFill>
                <a:latin typeface="Arial"/>
                <a:ea typeface="Arial"/>
                <a:cs typeface="Arial"/>
                <a:sym typeface="Arial"/>
              </a:rPr>
              <a:t>en</a:t>
            </a:r>
            <a:r>
              <a:rPr lang="en-US" sz="3200" b="1" i="0" u="none" strike="noStrike" cap="none" dirty="0">
                <a:solidFill>
                  <a:schemeClr val="lt1"/>
                </a:solidFill>
                <a:latin typeface="Arial"/>
                <a:ea typeface="Arial"/>
                <a:cs typeface="Arial"/>
                <a:sym typeface="Arial"/>
              </a:rPr>
              <a:t> toon op de </a:t>
            </a:r>
            <a:r>
              <a:rPr lang="en-US" sz="3200" b="1" i="0" u="none" strike="noStrike" cap="none" dirty="0" err="1">
                <a:solidFill>
                  <a:schemeClr val="lt1"/>
                </a:solidFill>
                <a:latin typeface="Arial"/>
                <a:ea typeface="Arial"/>
                <a:cs typeface="Arial"/>
                <a:sym typeface="Arial"/>
              </a:rPr>
              <a:t>werkplek</a:t>
            </a:r>
            <a:endParaRPr sz="3200" b="1" i="0" u="none" strike="noStrike" cap="none" dirty="0">
              <a:solidFill>
                <a:srgbClr val="000000"/>
              </a:solidFill>
              <a:latin typeface="Arial"/>
              <a:ea typeface="Arial"/>
              <a:cs typeface="Arial"/>
              <a:sym typeface="Arial"/>
            </a:endParaRPr>
          </a:p>
        </p:txBody>
      </p:sp>
      <p:cxnSp>
        <p:nvCxnSpPr>
          <p:cNvPr id="144" name="Google Shape;144;p40"/>
          <p:cNvCxnSpPr/>
          <p:nvPr/>
        </p:nvCxnSpPr>
        <p:spPr>
          <a:xfrm>
            <a:off x="5793602" y="2916334"/>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145" name="Google Shape;145;p40" descr="Woman discussing in meeting"/>
          <p:cNvPicPr preferRelativeResize="0"/>
          <p:nvPr/>
        </p:nvPicPr>
        <p:blipFill rotWithShape="1">
          <a:blip r:embed="rId3">
            <a:alphaModFix/>
          </a:blip>
          <a:srcRect l="18567" r="18567"/>
          <a:stretch/>
        </p:blipFill>
        <p:spPr>
          <a:xfrm>
            <a:off x="669677" y="1184315"/>
            <a:ext cx="4506293" cy="4505353"/>
          </a:xfrm>
          <a:prstGeom prst="ellipse">
            <a:avLst/>
          </a:prstGeom>
          <a:noFill/>
          <a:ln w="38100" cap="flat" cmpd="sng">
            <a:solidFill>
              <a:schemeClr val="lt1"/>
            </a:solidFill>
            <a:prstDash val="solid"/>
            <a:round/>
            <a:headEnd type="none" w="sm" len="sm"/>
            <a:tailEnd type="none" w="sm" len="sm"/>
          </a:ln>
        </p:spPr>
      </p:pic>
      <p:pic>
        <p:nvPicPr>
          <p:cNvPr id="146" name="Google Shape;146;p40" descr="Text&#10;&#10;Description automatically generated"/>
          <p:cNvPicPr preferRelativeResize="0"/>
          <p:nvPr/>
        </p:nvPicPr>
        <p:blipFill rotWithShape="1">
          <a:blip r:embed="rId4">
            <a:alphaModFix/>
          </a:blip>
          <a:srcRect/>
          <a:stretch/>
        </p:blipFill>
        <p:spPr>
          <a:xfrm>
            <a:off x="399791" y="6228842"/>
            <a:ext cx="1562100" cy="327721"/>
          </a:xfrm>
          <a:prstGeom prst="rect">
            <a:avLst/>
          </a:prstGeom>
          <a:noFill/>
          <a:ln>
            <a:noFill/>
          </a:ln>
        </p:spPr>
      </p:pic>
      <p:pic>
        <p:nvPicPr>
          <p:cNvPr id="147" name="Google Shape;147;p40" descr="Logo&#10;&#10;Description automatically generated"/>
          <p:cNvPicPr preferRelativeResize="0"/>
          <p:nvPr/>
        </p:nvPicPr>
        <p:blipFill rotWithShape="1">
          <a:blip r:embed="rId5">
            <a:alphaModFix/>
          </a:blip>
          <a:srcRect/>
          <a:stretch/>
        </p:blipFill>
        <p:spPr>
          <a:xfrm>
            <a:off x="399791" y="19881"/>
            <a:ext cx="1250519" cy="1250519"/>
          </a:xfrm>
          <a:prstGeom prst="rect">
            <a:avLst/>
          </a:prstGeom>
          <a:noFill/>
          <a:ln>
            <a:noFill/>
          </a:ln>
        </p:spPr>
      </p:pic>
      <p:sp>
        <p:nvSpPr>
          <p:cNvPr id="148" name="Google Shape;148;p40"/>
          <p:cNvSpPr txBox="1"/>
          <p:nvPr/>
        </p:nvSpPr>
        <p:spPr>
          <a:xfrm>
            <a:off x="5364624" y="3115991"/>
            <a:ext cx="5913366" cy="825675"/>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dirty="0" err="1">
                <a:solidFill>
                  <a:schemeClr val="dk1"/>
                </a:solidFill>
                <a:latin typeface="Arial"/>
                <a:ea typeface="Arial"/>
                <a:cs typeface="Arial"/>
                <a:sym typeface="Arial"/>
              </a:rPr>
              <a:t>Deze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activiteit</a:t>
            </a:r>
            <a:r>
              <a:rPr lang="en-US" sz="2000" b="0" i="0" u="none" strike="noStrike" cap="none" dirty="0">
                <a:solidFill>
                  <a:schemeClr val="dk1"/>
                </a:solidFill>
                <a:latin typeface="Arial"/>
                <a:ea typeface="Arial"/>
                <a:cs typeface="Arial"/>
                <a:sym typeface="Arial"/>
              </a:rPr>
              <a:t> is </a:t>
            </a:r>
            <a:r>
              <a:rPr lang="en-US" sz="2000" b="0" i="0" u="none" strike="noStrike" cap="none" dirty="0" err="1">
                <a:solidFill>
                  <a:schemeClr val="dk1"/>
                </a:solidFill>
                <a:latin typeface="Arial"/>
                <a:ea typeface="Arial"/>
                <a:cs typeface="Arial"/>
                <a:sym typeface="Arial"/>
              </a:rPr>
              <a:t>bedoeld</a:t>
            </a:r>
            <a:r>
              <a:rPr lang="en-US" sz="2000" b="0" i="0" u="none" strike="noStrike" cap="none" dirty="0">
                <a:solidFill>
                  <a:schemeClr val="dk1"/>
                </a:solidFill>
                <a:latin typeface="Arial"/>
                <a:ea typeface="Arial"/>
                <a:cs typeface="Arial"/>
                <a:sym typeface="Arial"/>
              </a:rPr>
              <a:t> om </a:t>
            </a:r>
            <a:r>
              <a:rPr lang="en-US" sz="2000" b="0" i="0" u="none" strike="noStrike" cap="none" dirty="0" err="1">
                <a:solidFill>
                  <a:schemeClr val="dk1"/>
                </a:solidFill>
                <a:latin typeface="Arial"/>
                <a:ea typeface="Arial"/>
                <a:cs typeface="Arial"/>
                <a:sym typeface="Arial"/>
              </a:rPr>
              <a:t>deelnemers</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te</a:t>
            </a:r>
            <a:r>
              <a:rPr lang="en-US" sz="2000" b="0" i="0" u="none" strike="noStrike" cap="none" dirty="0">
                <a:solidFill>
                  <a:schemeClr val="dk1"/>
                </a:solidFill>
                <a:latin typeface="Arial"/>
                <a:ea typeface="Arial"/>
                <a:cs typeface="Arial"/>
                <a:sym typeface="Arial"/>
              </a:rPr>
              <a:t> laten </a:t>
            </a:r>
            <a:r>
              <a:rPr lang="en-US" sz="2000" b="0" i="0" u="none" strike="noStrike" cap="none" dirty="0" err="1">
                <a:solidFill>
                  <a:schemeClr val="dk1"/>
                </a:solidFill>
                <a:latin typeface="Arial"/>
                <a:ea typeface="Arial"/>
                <a:cs typeface="Arial"/>
                <a:sym typeface="Arial"/>
              </a:rPr>
              <a:t>begrijpen</a:t>
            </a:r>
            <a:r>
              <a:rPr lang="en-US" sz="2000" b="0" i="0" u="none" strike="noStrike" cap="none" dirty="0">
                <a:solidFill>
                  <a:schemeClr val="dk1"/>
                </a:solidFill>
                <a:latin typeface="Arial"/>
                <a:ea typeface="Arial"/>
                <a:cs typeface="Arial"/>
                <a:sym typeface="Arial"/>
              </a:rPr>
              <a:t> hoe taal </a:t>
            </a:r>
            <a:r>
              <a:rPr lang="en-US" sz="2000" b="0" i="0" u="none" strike="noStrike" cap="none" dirty="0" err="1">
                <a:solidFill>
                  <a:schemeClr val="dk1"/>
                </a:solidFill>
                <a:latin typeface="Arial"/>
                <a:ea typeface="Arial"/>
                <a:cs typeface="Arial"/>
                <a:sym typeface="Arial"/>
              </a:rPr>
              <a:t>en</a:t>
            </a:r>
            <a:r>
              <a:rPr lang="en-US" sz="2000" b="0" i="0" u="none" strike="noStrike" cap="none" dirty="0">
                <a:solidFill>
                  <a:schemeClr val="dk1"/>
                </a:solidFill>
                <a:latin typeface="Arial"/>
                <a:ea typeface="Arial"/>
                <a:cs typeface="Arial"/>
                <a:sym typeface="Arial"/>
              </a:rPr>
              <a:t> toon de </a:t>
            </a:r>
            <a:r>
              <a:rPr lang="en-US" sz="2000" b="0" i="0" u="none" strike="noStrike" cap="none" dirty="0" err="1">
                <a:solidFill>
                  <a:schemeClr val="dk1"/>
                </a:solidFill>
                <a:latin typeface="Arial"/>
                <a:ea typeface="Arial"/>
                <a:cs typeface="Arial"/>
                <a:sym typeface="Arial"/>
              </a:rPr>
              <a:t>relaties</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en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cultuur</a:t>
            </a:r>
            <a:r>
              <a:rPr lang="en-US" sz="2000" b="0" i="0" u="none" strike="noStrike" cap="none" dirty="0">
                <a:solidFill>
                  <a:schemeClr val="dk1"/>
                </a:solidFill>
                <a:latin typeface="Arial"/>
                <a:ea typeface="Arial"/>
                <a:cs typeface="Arial"/>
                <a:sym typeface="Arial"/>
              </a:rPr>
              <a:t> op de </a:t>
            </a:r>
            <a:r>
              <a:rPr lang="en-US" sz="2000" b="0" i="0" u="none" strike="noStrike" cap="none" dirty="0" err="1">
                <a:solidFill>
                  <a:schemeClr val="dk1"/>
                </a:solidFill>
                <a:latin typeface="Arial"/>
                <a:ea typeface="Arial"/>
                <a:cs typeface="Arial"/>
                <a:sym typeface="Arial"/>
              </a:rPr>
              <a:t>werkplek</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kunnen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beïnvloeden</a:t>
            </a:r>
            <a:r>
              <a:rPr lang="en-US" sz="2000" b="0" i="0" u="none" strike="noStrike" cap="none" dirty="0">
                <a:solidFill>
                  <a:schemeClr val="dk1"/>
                </a:solidFill>
                <a:latin typeface="Arial"/>
                <a:ea typeface="Arial"/>
                <a:cs typeface="Arial"/>
                <a:sym typeface="Arial"/>
              </a:rPr>
              <a:t>.</a:t>
            </a:r>
            <a:endParaRPr sz="2000" b="0" i="0" u="none" strike="noStrike" cap="none" dirty="0">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42" descr="Round stone on desert"/>
          <p:cNvPicPr preferRelativeResize="0"/>
          <p:nvPr/>
        </p:nvPicPr>
        <p:blipFill rotWithShape="1">
          <a:blip r:embed="rId3">
            <a:alphaModFix/>
          </a:blip>
          <a:srcRect/>
          <a:stretch/>
        </p:blipFill>
        <p:spPr>
          <a:xfrm>
            <a:off x="748044" y="2021896"/>
            <a:ext cx="4296566" cy="2858677"/>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154" name="Google Shape;154;p42"/>
          <p:cNvSpPr/>
          <p:nvPr/>
        </p:nvSpPr>
        <p:spPr>
          <a:xfrm rot="2678075" flipH="1">
            <a:off x="1179644" y="3760301"/>
            <a:ext cx="865076" cy="852537"/>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5" name="Google Shape;155;p42"/>
          <p:cNvSpPr txBox="1"/>
          <p:nvPr/>
        </p:nvSpPr>
        <p:spPr>
          <a:xfrm>
            <a:off x="5691883" y="1129042"/>
            <a:ext cx="6400799"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err="1">
                <a:solidFill>
                  <a:srgbClr val="3F3F3F"/>
                </a:solidFill>
                <a:latin typeface="Arial"/>
                <a:ea typeface="Arial"/>
                <a:cs typeface="Arial"/>
                <a:sym typeface="Arial"/>
              </a:rPr>
              <a:t>Activiteit</a:t>
            </a:r>
            <a:r>
              <a:rPr lang="en-US" sz="4400" b="1" i="0" u="none" strike="noStrike" cap="none" dirty="0">
                <a:solidFill>
                  <a:srgbClr val="3F3F3F"/>
                </a:solidFill>
                <a:latin typeface="Arial"/>
                <a:ea typeface="Arial"/>
                <a:cs typeface="Arial"/>
                <a:sym typeface="Arial"/>
              </a:rPr>
              <a:t> 2 </a:t>
            </a:r>
            <a:r>
              <a:rPr lang="en-US" sz="4400" b="1" i="0" u="none" strike="noStrike" cap="none" dirty="0" err="1">
                <a:solidFill>
                  <a:srgbClr val="EF9152"/>
                </a:solidFill>
                <a:latin typeface="Arial"/>
                <a:ea typeface="Arial"/>
                <a:cs typeface="Arial"/>
                <a:sym typeface="Arial"/>
              </a:rPr>
              <a:t>Instructies</a:t>
            </a:r>
            <a:endParaRPr sz="4400" b="1" i="0" u="none" strike="noStrike" cap="none" dirty="0">
              <a:solidFill>
                <a:srgbClr val="EF9152"/>
              </a:solidFill>
              <a:latin typeface="Arial"/>
              <a:ea typeface="Arial"/>
              <a:cs typeface="Arial"/>
              <a:sym typeface="Arial"/>
            </a:endParaRPr>
          </a:p>
        </p:txBody>
      </p:sp>
      <p:cxnSp>
        <p:nvCxnSpPr>
          <p:cNvPr id="156" name="Google Shape;156;p42"/>
          <p:cNvCxnSpPr/>
          <p:nvPr/>
        </p:nvCxnSpPr>
        <p:spPr>
          <a:xfrm>
            <a:off x="6212622" y="2133898"/>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157" name="Google Shape;157;p42" descr="Text&#10;&#10;Description automatically generated"/>
          <p:cNvPicPr preferRelativeResize="0"/>
          <p:nvPr/>
        </p:nvPicPr>
        <p:blipFill rotWithShape="1">
          <a:blip r:embed="rId4">
            <a:alphaModFix/>
          </a:blip>
          <a:srcRect/>
          <a:stretch/>
        </p:blipFill>
        <p:spPr>
          <a:xfrm>
            <a:off x="399791" y="6228842"/>
            <a:ext cx="1562100" cy="327721"/>
          </a:xfrm>
          <a:prstGeom prst="rect">
            <a:avLst/>
          </a:prstGeom>
          <a:noFill/>
          <a:ln>
            <a:noFill/>
          </a:ln>
        </p:spPr>
      </p:pic>
      <p:pic>
        <p:nvPicPr>
          <p:cNvPr id="158" name="Google Shape;158;p42" descr="Logo&#10;&#10;Description automatically generated"/>
          <p:cNvPicPr preferRelativeResize="0"/>
          <p:nvPr/>
        </p:nvPicPr>
        <p:blipFill rotWithShape="1">
          <a:blip r:embed="rId5">
            <a:alphaModFix/>
          </a:blip>
          <a:srcRect/>
          <a:stretch/>
        </p:blipFill>
        <p:spPr>
          <a:xfrm>
            <a:off x="10561841" y="37876"/>
            <a:ext cx="1250519" cy="1250519"/>
          </a:xfrm>
          <a:prstGeom prst="rect">
            <a:avLst/>
          </a:prstGeom>
          <a:noFill/>
          <a:ln>
            <a:noFill/>
          </a:ln>
        </p:spPr>
      </p:pic>
      <p:sp>
        <p:nvSpPr>
          <p:cNvPr id="159" name="Google Shape;159;p42"/>
          <p:cNvSpPr txBox="1"/>
          <p:nvPr/>
        </p:nvSpPr>
        <p:spPr>
          <a:xfrm>
            <a:off x="5531556" y="2379561"/>
            <a:ext cx="6191257" cy="3885772"/>
          </a:xfrm>
          <a:prstGeom prst="rect">
            <a:avLst/>
          </a:prstGeom>
          <a:noFill/>
          <a:ln>
            <a:noFill/>
          </a:ln>
        </p:spPr>
        <p:txBody>
          <a:bodyPr spcFirstLastPara="1" wrap="square" lIns="91425" tIns="45700" rIns="91425" bIns="45700" anchor="t" anchorCtr="0">
            <a:noAutofit/>
          </a:bodyPr>
          <a:lstStyle/>
          <a:p>
            <a:pPr marL="0" marR="0" lvl="0" indent="0" rtl="0">
              <a:lnSpc>
                <a:spcPct val="150000"/>
              </a:lnSpc>
              <a:spcBef>
                <a:spcPts val="0"/>
              </a:spcBef>
              <a:spcAft>
                <a:spcPts val="0"/>
              </a:spcAft>
              <a:buClr>
                <a:srgbClr val="000000"/>
              </a:buClr>
              <a:buSzPts val="2000"/>
              <a:buFont typeface="Arial"/>
              <a:buNone/>
            </a:pPr>
            <a:r>
              <a:rPr lang="en-US" sz="2000" b="1" i="0" u="none" strike="noStrike" cap="none" dirty="0" err="1">
                <a:solidFill>
                  <a:srgbClr val="595959"/>
                </a:solidFill>
                <a:latin typeface="Arial"/>
                <a:ea typeface="Arial"/>
                <a:cs typeface="Arial"/>
                <a:sym typeface="Arial"/>
              </a:rPr>
              <a:t>Stap</a:t>
            </a:r>
            <a:r>
              <a:rPr lang="en-US" sz="2000" b="1" i="0" u="none" strike="noStrike" cap="none" dirty="0">
                <a:solidFill>
                  <a:srgbClr val="595959"/>
                </a:solidFill>
                <a:latin typeface="Arial"/>
                <a:ea typeface="Arial"/>
                <a:cs typeface="Arial"/>
                <a:sym typeface="Arial"/>
              </a:rPr>
              <a:t> 1</a:t>
            </a:r>
            <a:r>
              <a:rPr lang="en-US" sz="2000" b="1" i="0" u="none" strike="noStrike" cap="none" dirty="0">
                <a:solidFill>
                  <a:srgbClr val="000000"/>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Bespreek</a:t>
            </a:r>
            <a:r>
              <a:rPr lang="en-US" sz="2000" b="0" i="0" u="none" strike="noStrike" cap="none" dirty="0">
                <a:solidFill>
                  <a:srgbClr val="7F7F7F"/>
                </a:solidFill>
                <a:latin typeface="Arial"/>
                <a:ea typeface="Arial"/>
                <a:cs typeface="Arial"/>
                <a:sym typeface="Arial"/>
              </a:rPr>
              <a:t> de </a:t>
            </a:r>
            <a:r>
              <a:rPr lang="en-US" sz="2000" b="0" i="0" u="none" strike="noStrike" cap="none" dirty="0" err="1">
                <a:solidFill>
                  <a:srgbClr val="7F7F7F"/>
                </a:solidFill>
                <a:latin typeface="Arial"/>
                <a:ea typeface="Arial"/>
                <a:cs typeface="Arial"/>
                <a:sym typeface="Arial"/>
              </a:rPr>
              <a:t>invloed</a:t>
            </a:r>
            <a:r>
              <a:rPr lang="en-US" sz="2000" b="0" i="0" u="none" strike="noStrike" cap="none" dirty="0">
                <a:solidFill>
                  <a:srgbClr val="7F7F7F"/>
                </a:solidFill>
                <a:latin typeface="Arial"/>
                <a:ea typeface="Arial"/>
                <a:cs typeface="Arial"/>
                <a:sym typeface="Arial"/>
              </a:rPr>
              <a:t> van taal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toon op de </a:t>
            </a:r>
            <a:r>
              <a:rPr lang="en-US" sz="2000" b="0" i="0" u="none" strike="noStrike" cap="none" dirty="0" err="1">
                <a:solidFill>
                  <a:srgbClr val="7F7F7F"/>
                </a:solidFill>
                <a:latin typeface="Arial"/>
                <a:ea typeface="Arial"/>
                <a:cs typeface="Arial"/>
                <a:sym typeface="Arial"/>
              </a:rPr>
              <a:t>werkplek</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hoe </a:t>
            </a:r>
            <a:r>
              <a:rPr lang="en-US" sz="2000" b="0" i="0" u="none" strike="noStrike" cap="none" dirty="0" err="1">
                <a:solidFill>
                  <a:srgbClr val="7F7F7F"/>
                </a:solidFill>
                <a:latin typeface="Arial"/>
                <a:ea typeface="Arial"/>
                <a:cs typeface="Arial"/>
                <a:sym typeface="Arial"/>
              </a:rPr>
              <a:t>dit</a:t>
            </a:r>
            <a:r>
              <a:rPr lang="en-US" sz="2000" b="0" i="0" u="none" strike="noStrike" cap="none" dirty="0">
                <a:solidFill>
                  <a:srgbClr val="7F7F7F"/>
                </a:solidFill>
                <a:latin typeface="Arial"/>
                <a:ea typeface="Arial"/>
                <a:cs typeface="Arial"/>
                <a:sym typeface="Arial"/>
              </a:rPr>
              <a:t> de </a:t>
            </a:r>
            <a:r>
              <a:rPr lang="en-US" sz="2000" b="0" i="0" u="none" strike="noStrike" cap="none" dirty="0" err="1">
                <a:solidFill>
                  <a:srgbClr val="7F7F7F"/>
                </a:solidFill>
                <a:latin typeface="Arial"/>
                <a:ea typeface="Arial"/>
                <a:cs typeface="Arial"/>
                <a:sym typeface="Arial"/>
              </a:rPr>
              <a:t>relaties</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cultuur</a:t>
            </a:r>
            <a:r>
              <a:rPr lang="en-US" sz="2000" b="0" i="0" u="none" strike="noStrike" cap="none" dirty="0">
                <a:solidFill>
                  <a:srgbClr val="7F7F7F"/>
                </a:solidFill>
                <a:latin typeface="Arial"/>
                <a:ea typeface="Arial"/>
                <a:cs typeface="Arial"/>
                <a:sym typeface="Arial"/>
              </a:rPr>
              <a:t> op de </a:t>
            </a:r>
            <a:r>
              <a:rPr lang="en-US" sz="2000" b="0" i="0" u="none" strike="noStrike" cap="none" dirty="0" err="1">
                <a:solidFill>
                  <a:srgbClr val="7F7F7F"/>
                </a:solidFill>
                <a:latin typeface="Arial"/>
                <a:ea typeface="Arial"/>
                <a:cs typeface="Arial"/>
                <a:sym typeface="Arial"/>
              </a:rPr>
              <a:t>werkplek</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kan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beïnvloeden</a:t>
            </a:r>
            <a:r>
              <a:rPr lang="en-US" sz="2000" b="0" i="0" u="none" strike="noStrike" cap="none" dirty="0">
                <a:solidFill>
                  <a:srgbClr val="7F7F7F"/>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rtl="0">
              <a:lnSpc>
                <a:spcPct val="150000"/>
              </a:lnSpc>
              <a:spcBef>
                <a:spcPts val="0"/>
              </a:spcBef>
              <a:spcAft>
                <a:spcPts val="0"/>
              </a:spcAft>
              <a:buClr>
                <a:srgbClr val="000000"/>
              </a:buClr>
              <a:buSzPts val="2000"/>
              <a:buFont typeface="Arial"/>
              <a:buNone/>
            </a:pPr>
            <a:r>
              <a:rPr lang="en-US" sz="2000" b="1" i="0" u="none" strike="noStrike" cap="none" dirty="0" err="1">
                <a:solidFill>
                  <a:srgbClr val="595959"/>
                </a:solidFill>
                <a:latin typeface="Arial"/>
                <a:ea typeface="Arial"/>
                <a:cs typeface="Arial"/>
                <a:sym typeface="Arial"/>
              </a:rPr>
              <a:t>Stap</a:t>
            </a:r>
            <a:r>
              <a:rPr lang="en-US" sz="2000" b="1" i="0" u="none" strike="noStrike" cap="none" dirty="0">
                <a:solidFill>
                  <a:srgbClr val="595959"/>
                </a:solidFill>
                <a:latin typeface="Arial"/>
                <a:ea typeface="Arial"/>
                <a:cs typeface="Arial"/>
                <a:sym typeface="Arial"/>
              </a:rPr>
              <a:t> 2</a:t>
            </a:r>
            <a:r>
              <a:rPr lang="en-US" sz="2000" b="1" i="0" u="none" strike="noStrike" cap="none" dirty="0">
                <a:solidFill>
                  <a:srgbClr val="000000"/>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Bekijk</a:t>
            </a:r>
            <a:r>
              <a:rPr lang="en-US" sz="2000" b="0" i="0" u="none" strike="noStrike" cap="none" dirty="0">
                <a:solidFill>
                  <a:srgbClr val="7F7F7F"/>
                </a:solidFill>
                <a:latin typeface="Arial"/>
                <a:ea typeface="Arial"/>
                <a:cs typeface="Arial"/>
                <a:sym typeface="Arial"/>
              </a:rPr>
              <a:t> video's van </a:t>
            </a:r>
            <a:r>
              <a:rPr lang="en-US" sz="2000" b="0" i="0" u="none" strike="noStrike" cap="none" dirty="0" err="1">
                <a:solidFill>
                  <a:srgbClr val="7F7F7F"/>
                </a:solidFill>
                <a:latin typeface="Arial"/>
                <a:ea typeface="Arial"/>
                <a:cs typeface="Arial"/>
                <a:sym typeface="Arial"/>
              </a:rPr>
              <a:t>verschillende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communicatiestijlen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vraag</a:t>
            </a:r>
            <a:r>
              <a:rPr lang="en-US" sz="2000" b="0" i="0" u="none" strike="noStrike" cap="none" dirty="0">
                <a:solidFill>
                  <a:srgbClr val="7F7F7F"/>
                </a:solidFill>
                <a:latin typeface="Arial"/>
                <a:ea typeface="Arial"/>
                <a:cs typeface="Arial"/>
                <a:sym typeface="Arial"/>
              </a:rPr>
              <a:t> de </a:t>
            </a:r>
            <a:r>
              <a:rPr lang="en-US" sz="2000" b="0" i="0" u="none" strike="noStrike" cap="none" dirty="0" err="1">
                <a:solidFill>
                  <a:srgbClr val="7F7F7F"/>
                </a:solidFill>
                <a:latin typeface="Arial"/>
                <a:ea typeface="Arial"/>
                <a:cs typeface="Arial"/>
                <a:sym typeface="Arial"/>
              </a:rPr>
              <a:t>deelnemers</a:t>
            </a:r>
            <a:r>
              <a:rPr lang="en-US" sz="2000" b="0" i="0" u="none" strike="noStrike" cap="none" dirty="0">
                <a:solidFill>
                  <a:srgbClr val="7F7F7F"/>
                </a:solidFill>
                <a:latin typeface="Arial"/>
                <a:ea typeface="Arial"/>
                <a:cs typeface="Arial"/>
                <a:sym typeface="Arial"/>
              </a:rPr>
              <a:t> om de toon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de impact </a:t>
            </a:r>
            <a:r>
              <a:rPr lang="en-US" sz="2000" b="0" i="0" u="none" strike="noStrike" cap="none" dirty="0" err="1">
                <a:solidFill>
                  <a:srgbClr val="7F7F7F"/>
                </a:solidFill>
                <a:latin typeface="Arial"/>
                <a:ea typeface="Arial"/>
                <a:cs typeface="Arial"/>
                <a:sym typeface="Arial"/>
              </a:rPr>
              <a:t>ervan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te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identificeren</a:t>
            </a:r>
            <a:r>
              <a:rPr lang="en-US" sz="2000" b="0" i="0" u="none" strike="noStrike" cap="none" dirty="0">
                <a:solidFill>
                  <a:srgbClr val="7F7F7F"/>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rtl="0">
              <a:lnSpc>
                <a:spcPct val="150000"/>
              </a:lnSpc>
              <a:spcBef>
                <a:spcPts val="0"/>
              </a:spcBef>
              <a:spcAft>
                <a:spcPts val="0"/>
              </a:spcAft>
              <a:buClr>
                <a:srgbClr val="000000"/>
              </a:buClr>
              <a:buSzPts val="2000"/>
              <a:buFont typeface="Arial"/>
              <a:buNone/>
            </a:pPr>
            <a:r>
              <a:rPr lang="en-US" sz="2000" b="1" i="0" u="none" strike="noStrike" cap="none" dirty="0" err="1">
                <a:solidFill>
                  <a:srgbClr val="595959"/>
                </a:solidFill>
                <a:latin typeface="Arial"/>
                <a:ea typeface="Arial"/>
                <a:cs typeface="Arial"/>
                <a:sym typeface="Arial"/>
              </a:rPr>
              <a:t>Stap</a:t>
            </a:r>
            <a:r>
              <a:rPr lang="en-US" sz="2000" b="1" i="0" u="none" strike="noStrike" cap="none" dirty="0">
                <a:solidFill>
                  <a:srgbClr val="595959"/>
                </a:solidFill>
                <a:latin typeface="Arial"/>
                <a:ea typeface="Arial"/>
                <a:cs typeface="Arial"/>
                <a:sym typeface="Arial"/>
              </a:rPr>
              <a:t> 3</a:t>
            </a:r>
            <a:r>
              <a:rPr lang="en-US" sz="2000" b="1" i="0" u="none" strike="noStrike" cap="none" dirty="0">
                <a:solidFill>
                  <a:srgbClr val="000000"/>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Verschillende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communicatiescenario's</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naspelen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inclusief</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positieve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negatieve</a:t>
            </a:r>
            <a:r>
              <a:rPr lang="en-US" sz="2000" b="0" i="0" u="none" strike="noStrike" cap="none" dirty="0">
                <a:solidFill>
                  <a:srgbClr val="7F7F7F"/>
                </a:solidFill>
                <a:latin typeface="Arial"/>
                <a:ea typeface="Arial"/>
                <a:cs typeface="Arial"/>
                <a:sym typeface="Arial"/>
              </a:rPr>
              <a:t> toon.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43"/>
          <p:cNvSpPr txBox="1"/>
          <p:nvPr/>
        </p:nvSpPr>
        <p:spPr>
          <a:xfrm>
            <a:off x="5283200" y="1622878"/>
            <a:ext cx="6626577"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600" b="1" i="0" u="none" strike="noStrike" cap="none" dirty="0" err="1">
                <a:solidFill>
                  <a:schemeClr val="lt1"/>
                </a:solidFill>
                <a:latin typeface="Arial"/>
                <a:ea typeface="Arial"/>
                <a:cs typeface="Arial"/>
                <a:sym typeface="Arial"/>
              </a:rPr>
              <a:t>Activiteit</a:t>
            </a:r>
            <a:r>
              <a:rPr lang="en-US" sz="3600" b="1" i="0" u="none" strike="noStrike" cap="none" dirty="0">
                <a:solidFill>
                  <a:schemeClr val="lt1"/>
                </a:solidFill>
                <a:latin typeface="Arial"/>
                <a:ea typeface="Arial"/>
                <a:cs typeface="Arial"/>
                <a:sym typeface="Arial"/>
              </a:rPr>
              <a:t> 3: Micro-</a:t>
            </a:r>
            <a:r>
              <a:rPr lang="en-US" sz="3600" b="1" i="0" u="none" strike="noStrike" cap="none" dirty="0" err="1">
                <a:solidFill>
                  <a:schemeClr val="lt1"/>
                </a:solidFill>
                <a:latin typeface="Arial"/>
                <a:ea typeface="Arial"/>
                <a:cs typeface="Arial"/>
                <a:sym typeface="Arial"/>
              </a:rPr>
              <a:t>agressies</a:t>
            </a:r>
            <a:r>
              <a:rPr lang="en-US" sz="3600" b="1" i="0" u="none" strike="noStrike" cap="none" dirty="0">
                <a:solidFill>
                  <a:schemeClr val="lt1"/>
                </a:solidFill>
                <a:latin typeface="Arial"/>
                <a:ea typeface="Arial"/>
                <a:cs typeface="Arial"/>
                <a:sym typeface="Arial"/>
              </a:rPr>
              <a:t> </a:t>
            </a:r>
            <a:r>
              <a:rPr lang="en-US" sz="3600" b="1" i="0" u="none" strike="noStrike" cap="none" dirty="0" err="1">
                <a:solidFill>
                  <a:schemeClr val="lt1"/>
                </a:solidFill>
                <a:latin typeface="Arial"/>
                <a:ea typeface="Arial"/>
                <a:cs typeface="Arial"/>
                <a:sym typeface="Arial"/>
              </a:rPr>
              <a:t>en</a:t>
            </a:r>
            <a:r>
              <a:rPr lang="en-US" sz="3600" b="1" i="0" u="none" strike="noStrike" cap="none" dirty="0">
                <a:solidFill>
                  <a:schemeClr val="lt1"/>
                </a:solidFill>
                <a:latin typeface="Arial"/>
                <a:ea typeface="Arial"/>
                <a:cs typeface="Arial"/>
                <a:sym typeface="Arial"/>
              </a:rPr>
              <a:t> </a:t>
            </a:r>
            <a:r>
              <a:rPr lang="en-US" sz="3600" b="1" i="0" u="none" strike="noStrike" cap="none" dirty="0" err="1">
                <a:solidFill>
                  <a:schemeClr val="lt1"/>
                </a:solidFill>
                <a:latin typeface="Arial"/>
                <a:ea typeface="Arial"/>
                <a:cs typeface="Arial"/>
                <a:sym typeface="Arial"/>
              </a:rPr>
              <a:t>microbevestigingen</a:t>
            </a:r>
            <a:endParaRPr sz="3600" b="1" i="0" u="none" strike="noStrike" cap="none" dirty="0">
              <a:solidFill>
                <a:srgbClr val="000000"/>
              </a:solidFill>
              <a:latin typeface="Arial"/>
              <a:ea typeface="Arial"/>
              <a:cs typeface="Arial"/>
              <a:sym typeface="Arial"/>
            </a:endParaRPr>
          </a:p>
        </p:txBody>
      </p:sp>
      <p:cxnSp>
        <p:nvCxnSpPr>
          <p:cNvPr id="165" name="Google Shape;165;p43"/>
          <p:cNvCxnSpPr/>
          <p:nvPr/>
        </p:nvCxnSpPr>
        <p:spPr>
          <a:xfrm>
            <a:off x="5793603" y="2986424"/>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166" name="Google Shape;166;p43" descr="A woman standing in an office"/>
          <p:cNvPicPr preferRelativeResize="0"/>
          <p:nvPr/>
        </p:nvPicPr>
        <p:blipFill rotWithShape="1">
          <a:blip r:embed="rId3">
            <a:alphaModFix/>
          </a:blip>
          <a:srcRect l="16627" r="16627"/>
          <a:stretch/>
        </p:blipFill>
        <p:spPr>
          <a:xfrm>
            <a:off x="669677" y="1184315"/>
            <a:ext cx="4506293" cy="4505353"/>
          </a:xfrm>
          <a:prstGeom prst="ellipse">
            <a:avLst/>
          </a:prstGeom>
          <a:noFill/>
          <a:ln w="38100" cap="flat" cmpd="sng">
            <a:solidFill>
              <a:schemeClr val="lt1"/>
            </a:solidFill>
            <a:prstDash val="solid"/>
            <a:round/>
            <a:headEnd type="none" w="sm" len="sm"/>
            <a:tailEnd type="none" w="sm" len="sm"/>
          </a:ln>
        </p:spPr>
      </p:pic>
      <p:pic>
        <p:nvPicPr>
          <p:cNvPr id="167" name="Google Shape;167;p43" descr="Text&#10;&#10;Description automatically generated"/>
          <p:cNvPicPr preferRelativeResize="0"/>
          <p:nvPr/>
        </p:nvPicPr>
        <p:blipFill rotWithShape="1">
          <a:blip r:embed="rId4">
            <a:alphaModFix/>
          </a:blip>
          <a:srcRect/>
          <a:stretch/>
        </p:blipFill>
        <p:spPr>
          <a:xfrm>
            <a:off x="399791" y="6228842"/>
            <a:ext cx="1562100" cy="327721"/>
          </a:xfrm>
          <a:prstGeom prst="rect">
            <a:avLst/>
          </a:prstGeom>
          <a:noFill/>
          <a:ln>
            <a:noFill/>
          </a:ln>
        </p:spPr>
      </p:pic>
      <p:pic>
        <p:nvPicPr>
          <p:cNvPr id="168" name="Google Shape;168;p43" descr="Logo&#10;&#10;Description automatically generated"/>
          <p:cNvPicPr preferRelativeResize="0"/>
          <p:nvPr/>
        </p:nvPicPr>
        <p:blipFill rotWithShape="1">
          <a:blip r:embed="rId5">
            <a:alphaModFix/>
          </a:blip>
          <a:srcRect/>
          <a:stretch/>
        </p:blipFill>
        <p:spPr>
          <a:xfrm>
            <a:off x="399791" y="19881"/>
            <a:ext cx="1250519" cy="1250519"/>
          </a:xfrm>
          <a:prstGeom prst="rect">
            <a:avLst/>
          </a:prstGeom>
          <a:noFill/>
          <a:ln>
            <a:noFill/>
          </a:ln>
        </p:spPr>
      </p:pic>
      <p:sp>
        <p:nvSpPr>
          <p:cNvPr id="169" name="Google Shape;169;p43"/>
          <p:cNvSpPr txBox="1"/>
          <p:nvPr/>
        </p:nvSpPr>
        <p:spPr>
          <a:xfrm>
            <a:off x="5286588" y="3016162"/>
            <a:ext cx="6623189" cy="825675"/>
          </a:xfrm>
          <a:prstGeom prst="rect">
            <a:avLst/>
          </a:prstGeom>
          <a:noFill/>
          <a:ln>
            <a:noFill/>
          </a:ln>
        </p:spPr>
        <p:txBody>
          <a:bodyPr spcFirstLastPara="1" wrap="square" lIns="91425" tIns="45700" rIns="91425" bIns="45700" anchor="t" anchorCtr="0">
            <a:noAutofit/>
          </a:bodyPr>
          <a:lstStyle/>
          <a:p>
            <a:pPr marL="0" marR="0" lvl="0" indent="0" rtl="0">
              <a:lnSpc>
                <a:spcPct val="15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In </a:t>
            </a:r>
            <a:r>
              <a:rPr lang="en-US" sz="1800" b="0" i="0" u="none" strike="noStrike" cap="none" dirty="0" err="1">
                <a:solidFill>
                  <a:schemeClr val="dk1"/>
                </a:solidFill>
                <a:latin typeface="Arial"/>
                <a:ea typeface="Arial"/>
                <a:cs typeface="Arial"/>
                <a:sym typeface="Arial"/>
              </a:rPr>
              <a:t>deze</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activiteit</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verkennen</a:t>
            </a:r>
            <a:r>
              <a:rPr lang="en-US" sz="1800" b="0" i="0" u="none" strike="noStrike" cap="none" dirty="0">
                <a:solidFill>
                  <a:schemeClr val="dk1"/>
                </a:solidFill>
                <a:latin typeface="Arial"/>
                <a:ea typeface="Arial"/>
                <a:cs typeface="Arial"/>
                <a:sym typeface="Arial"/>
              </a:rPr>
              <a:t> we micro-</a:t>
            </a:r>
            <a:r>
              <a:rPr lang="en-US" sz="1800" b="0" i="0" u="none" strike="noStrike" cap="none" dirty="0" err="1">
                <a:solidFill>
                  <a:schemeClr val="dk1"/>
                </a:solidFill>
                <a:latin typeface="Arial"/>
                <a:ea typeface="Arial"/>
                <a:cs typeface="Arial"/>
                <a:sym typeface="Arial"/>
              </a:rPr>
              <a:t>agressies</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en</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microbevestigingen</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en</a:t>
            </a:r>
            <a:r>
              <a:rPr lang="en-US" sz="1800" b="0" i="0" u="none" strike="noStrike" cap="none" dirty="0">
                <a:solidFill>
                  <a:schemeClr val="dk1"/>
                </a:solidFill>
                <a:latin typeface="Arial"/>
                <a:ea typeface="Arial"/>
                <a:cs typeface="Arial"/>
                <a:sym typeface="Arial"/>
              </a:rPr>
              <a:t> hoe </a:t>
            </a:r>
            <a:r>
              <a:rPr lang="en-US" sz="1800" b="0" i="0" u="none" strike="noStrike" cap="none" dirty="0" err="1">
                <a:solidFill>
                  <a:schemeClr val="dk1"/>
                </a:solidFill>
                <a:latin typeface="Arial"/>
                <a:ea typeface="Arial"/>
                <a:cs typeface="Arial"/>
                <a:sym typeface="Arial"/>
              </a:rPr>
              <a:t>deze</a:t>
            </a:r>
            <a:r>
              <a:rPr lang="en-US" sz="1800" b="0" i="0" u="none" strike="noStrike" cap="none" dirty="0">
                <a:solidFill>
                  <a:schemeClr val="dk1"/>
                </a:solidFill>
                <a:latin typeface="Arial"/>
                <a:ea typeface="Arial"/>
                <a:cs typeface="Arial"/>
                <a:sym typeface="Arial"/>
              </a:rPr>
              <a:t> de </a:t>
            </a:r>
            <a:r>
              <a:rPr lang="en-US" sz="1800" b="0" i="0" u="none" strike="noStrike" cap="none" dirty="0" err="1">
                <a:solidFill>
                  <a:schemeClr val="dk1"/>
                </a:solidFill>
                <a:latin typeface="Arial"/>
                <a:ea typeface="Arial"/>
                <a:cs typeface="Arial"/>
                <a:sym typeface="Arial"/>
              </a:rPr>
              <a:t>relaties</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en</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cultuur</a:t>
            </a:r>
            <a:r>
              <a:rPr lang="en-US" sz="1800" b="0" i="0" u="none" strike="noStrike" cap="none" dirty="0">
                <a:solidFill>
                  <a:schemeClr val="dk1"/>
                </a:solidFill>
                <a:latin typeface="Arial"/>
                <a:ea typeface="Arial"/>
                <a:cs typeface="Arial"/>
                <a:sym typeface="Arial"/>
              </a:rPr>
              <a:t> op de </a:t>
            </a:r>
            <a:r>
              <a:rPr lang="en-US" sz="1800" b="0" i="0" u="none" strike="noStrike" cap="none" dirty="0" err="1">
                <a:solidFill>
                  <a:schemeClr val="dk1"/>
                </a:solidFill>
                <a:latin typeface="Arial"/>
                <a:ea typeface="Arial"/>
                <a:cs typeface="Arial"/>
                <a:sym typeface="Arial"/>
              </a:rPr>
              <a:t>werkplek</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kunnen</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beïnvloeden</a:t>
            </a:r>
            <a:r>
              <a:rPr lang="en-US" sz="1800" b="0" i="0" u="none" strike="noStrike" cap="none" dirty="0">
                <a:solidFill>
                  <a:schemeClr val="dk1"/>
                </a:solidFill>
                <a:latin typeface="Arial"/>
                <a:ea typeface="Arial"/>
                <a:cs typeface="Arial"/>
                <a:sym typeface="Arial"/>
              </a:rPr>
              <a:t>. Micro-</a:t>
            </a:r>
            <a:r>
              <a:rPr lang="en-US" sz="1800" b="0" i="0" u="none" strike="noStrike" cap="none" dirty="0" err="1">
                <a:solidFill>
                  <a:schemeClr val="dk1"/>
                </a:solidFill>
                <a:latin typeface="Arial"/>
                <a:ea typeface="Arial"/>
                <a:cs typeface="Arial"/>
                <a:sym typeface="Arial"/>
              </a:rPr>
              <a:t>agressies</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zijn</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subtiele</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vaak</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onbedoelde</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uitingen</a:t>
            </a:r>
            <a:r>
              <a:rPr lang="en-US" sz="1800" b="0" i="0" u="none" strike="noStrike" cap="none" dirty="0">
                <a:solidFill>
                  <a:schemeClr val="dk1"/>
                </a:solidFill>
                <a:latin typeface="Arial"/>
                <a:ea typeface="Arial"/>
                <a:cs typeface="Arial"/>
                <a:sym typeface="Arial"/>
              </a:rPr>
              <a:t> van </a:t>
            </a:r>
            <a:r>
              <a:rPr lang="en-US" sz="1800" b="0" i="0" u="none" strike="noStrike" cap="none" dirty="0" err="1">
                <a:solidFill>
                  <a:schemeClr val="dk1"/>
                </a:solidFill>
                <a:latin typeface="Arial"/>
                <a:ea typeface="Arial"/>
                <a:cs typeface="Arial"/>
                <a:sym typeface="Arial"/>
              </a:rPr>
              <a:t>discriminatie</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terwijl</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microbevestigingen</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uitingen</a:t>
            </a:r>
            <a:r>
              <a:rPr lang="en-US" sz="1800" b="0" i="0" u="none" strike="noStrike" cap="none" dirty="0">
                <a:solidFill>
                  <a:schemeClr val="dk1"/>
                </a:solidFill>
                <a:latin typeface="Arial"/>
                <a:ea typeface="Arial"/>
                <a:cs typeface="Arial"/>
                <a:sym typeface="Arial"/>
              </a:rPr>
              <a:t> van </a:t>
            </a:r>
            <a:r>
              <a:rPr lang="en-US" sz="1800" b="0" i="0" u="none" strike="noStrike" cap="none" dirty="0" err="1">
                <a:solidFill>
                  <a:schemeClr val="dk1"/>
                </a:solidFill>
                <a:latin typeface="Arial"/>
                <a:ea typeface="Arial"/>
                <a:cs typeface="Arial"/>
                <a:sym typeface="Arial"/>
              </a:rPr>
              <a:t>inclusie</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zijn</a:t>
            </a:r>
            <a:r>
              <a:rPr lang="en-US" sz="1800" b="0" i="0" u="none" strike="noStrike" cap="none" dirty="0">
                <a:solidFill>
                  <a:schemeClr val="dk1"/>
                </a:solidFill>
                <a:latin typeface="Arial"/>
                <a:ea typeface="Arial"/>
                <a:cs typeface="Arial"/>
                <a:sym typeface="Arial"/>
              </a:rPr>
              <a:t> die </a:t>
            </a:r>
            <a:r>
              <a:rPr lang="en-US" sz="1800" b="0" i="0" u="none" strike="noStrike" cap="none" dirty="0" err="1">
                <a:solidFill>
                  <a:schemeClr val="dk1"/>
                </a:solidFill>
                <a:latin typeface="Arial"/>
                <a:ea typeface="Arial"/>
                <a:cs typeface="Arial"/>
                <a:sym typeface="Arial"/>
              </a:rPr>
              <a:t>iemands</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identiteit</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en</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waarde</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bevestigen</a:t>
            </a:r>
            <a:r>
              <a:rPr lang="en-US" sz="1800" b="0" i="0" u="none" strike="noStrike" cap="none" dirty="0">
                <a:solidFill>
                  <a:schemeClr val="dk1"/>
                </a:solidFill>
                <a:latin typeface="Arial"/>
                <a:ea typeface="Arial"/>
                <a:cs typeface="Arial"/>
                <a:sym typeface="Arial"/>
              </a:rPr>
              <a:t>. Door </a:t>
            </a:r>
            <a:r>
              <a:rPr lang="en-US" sz="1800" b="0" i="0" u="none" strike="noStrike" cap="none" dirty="0" err="1">
                <a:solidFill>
                  <a:schemeClr val="dk1"/>
                </a:solidFill>
                <a:latin typeface="Arial"/>
                <a:ea typeface="Arial"/>
                <a:cs typeface="Arial"/>
                <a:sym typeface="Arial"/>
              </a:rPr>
              <a:t>deze</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gedragingen</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te</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herkennen</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kunnen</a:t>
            </a:r>
            <a:r>
              <a:rPr lang="en-US" sz="1800" b="0" i="0" u="none" strike="noStrike" cap="none" dirty="0">
                <a:solidFill>
                  <a:schemeClr val="dk1"/>
                </a:solidFill>
                <a:latin typeface="Arial"/>
                <a:ea typeface="Arial"/>
                <a:cs typeface="Arial"/>
                <a:sym typeface="Arial"/>
              </a:rPr>
              <a:t> we </a:t>
            </a:r>
            <a:r>
              <a:rPr lang="en-US" sz="1800" b="0" i="0" u="none" strike="noStrike" cap="none" dirty="0" err="1">
                <a:solidFill>
                  <a:schemeClr val="dk1"/>
                </a:solidFill>
                <a:latin typeface="Arial"/>
                <a:ea typeface="Arial"/>
                <a:cs typeface="Arial"/>
                <a:sym typeface="Arial"/>
              </a:rPr>
              <a:t>een</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meer</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inclusieve</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werkcultuur</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creëren</a:t>
            </a:r>
            <a:r>
              <a:rPr lang="en-US" sz="1800" b="0" i="0" u="none" strike="noStrike" cap="none" dirty="0">
                <a:solidFill>
                  <a:schemeClr val="dk1"/>
                </a:solidFill>
                <a:latin typeface="Arial"/>
                <a:ea typeface="Arial"/>
                <a:cs typeface="Arial"/>
                <a:sym typeface="Arial"/>
              </a:rPr>
              <a:t>.</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45" descr="People in a job interview"/>
          <p:cNvPicPr preferRelativeResize="0"/>
          <p:nvPr/>
        </p:nvPicPr>
        <p:blipFill rotWithShape="1">
          <a:blip r:embed="rId3">
            <a:alphaModFix/>
          </a:blip>
          <a:srcRect/>
          <a:stretch/>
        </p:blipFill>
        <p:spPr>
          <a:xfrm>
            <a:off x="748044" y="2019046"/>
            <a:ext cx="4296566" cy="2864377"/>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175" name="Google Shape;175;p45"/>
          <p:cNvSpPr/>
          <p:nvPr/>
        </p:nvSpPr>
        <p:spPr>
          <a:xfrm rot="2678075" flipH="1">
            <a:off x="1179644" y="3760301"/>
            <a:ext cx="865076" cy="852537"/>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6" name="Google Shape;176;p45"/>
          <p:cNvSpPr txBox="1"/>
          <p:nvPr/>
        </p:nvSpPr>
        <p:spPr>
          <a:xfrm>
            <a:off x="5691883" y="1129042"/>
            <a:ext cx="6400799"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err="1">
                <a:solidFill>
                  <a:srgbClr val="3F3F3F"/>
                </a:solidFill>
                <a:latin typeface="Arial"/>
                <a:ea typeface="Arial"/>
                <a:cs typeface="Arial"/>
                <a:sym typeface="Arial"/>
              </a:rPr>
              <a:t>Activiteit</a:t>
            </a:r>
            <a:r>
              <a:rPr lang="en-US" sz="4400" b="1" i="0" u="none" strike="noStrike" cap="none" dirty="0">
                <a:solidFill>
                  <a:srgbClr val="3F3F3F"/>
                </a:solidFill>
                <a:latin typeface="Arial"/>
                <a:ea typeface="Arial"/>
                <a:cs typeface="Arial"/>
                <a:sym typeface="Arial"/>
              </a:rPr>
              <a:t> 3 </a:t>
            </a:r>
            <a:r>
              <a:rPr lang="en-US" sz="4400" b="1" i="0" u="none" strike="noStrike" cap="none" dirty="0" err="1">
                <a:solidFill>
                  <a:srgbClr val="EF9152"/>
                </a:solidFill>
                <a:latin typeface="Arial"/>
                <a:ea typeface="Arial"/>
                <a:cs typeface="Arial"/>
                <a:sym typeface="Arial"/>
              </a:rPr>
              <a:t>Instructies</a:t>
            </a:r>
            <a:endParaRPr sz="4400" b="1" i="0" u="none" strike="noStrike" cap="none" dirty="0">
              <a:solidFill>
                <a:srgbClr val="EF9152"/>
              </a:solidFill>
              <a:latin typeface="Arial"/>
              <a:ea typeface="Arial"/>
              <a:cs typeface="Arial"/>
              <a:sym typeface="Arial"/>
            </a:endParaRPr>
          </a:p>
        </p:txBody>
      </p:sp>
      <p:cxnSp>
        <p:nvCxnSpPr>
          <p:cNvPr id="177" name="Google Shape;177;p45"/>
          <p:cNvCxnSpPr/>
          <p:nvPr/>
        </p:nvCxnSpPr>
        <p:spPr>
          <a:xfrm>
            <a:off x="6212622" y="2133898"/>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178" name="Google Shape;178;p45" descr="Text&#10;&#10;Description automatically generated"/>
          <p:cNvPicPr preferRelativeResize="0"/>
          <p:nvPr/>
        </p:nvPicPr>
        <p:blipFill rotWithShape="1">
          <a:blip r:embed="rId4">
            <a:alphaModFix/>
          </a:blip>
          <a:srcRect/>
          <a:stretch/>
        </p:blipFill>
        <p:spPr>
          <a:xfrm>
            <a:off x="399791" y="6228842"/>
            <a:ext cx="1562100" cy="327721"/>
          </a:xfrm>
          <a:prstGeom prst="rect">
            <a:avLst/>
          </a:prstGeom>
          <a:noFill/>
          <a:ln>
            <a:noFill/>
          </a:ln>
        </p:spPr>
      </p:pic>
      <p:pic>
        <p:nvPicPr>
          <p:cNvPr id="179" name="Google Shape;179;p45" descr="Logo&#10;&#10;Description automatically generated"/>
          <p:cNvPicPr preferRelativeResize="0"/>
          <p:nvPr/>
        </p:nvPicPr>
        <p:blipFill rotWithShape="1">
          <a:blip r:embed="rId5">
            <a:alphaModFix/>
          </a:blip>
          <a:srcRect/>
          <a:stretch/>
        </p:blipFill>
        <p:spPr>
          <a:xfrm>
            <a:off x="10561841" y="37876"/>
            <a:ext cx="1250519" cy="1250519"/>
          </a:xfrm>
          <a:prstGeom prst="rect">
            <a:avLst/>
          </a:prstGeom>
          <a:noFill/>
          <a:ln>
            <a:noFill/>
          </a:ln>
        </p:spPr>
      </p:pic>
      <p:sp>
        <p:nvSpPr>
          <p:cNvPr id="180" name="Google Shape;180;p45"/>
          <p:cNvSpPr txBox="1"/>
          <p:nvPr/>
        </p:nvSpPr>
        <p:spPr>
          <a:xfrm>
            <a:off x="5154804" y="2379561"/>
            <a:ext cx="6657556" cy="3885772"/>
          </a:xfrm>
          <a:prstGeom prst="rect">
            <a:avLst/>
          </a:prstGeom>
          <a:noFill/>
          <a:ln>
            <a:noFill/>
          </a:ln>
        </p:spPr>
        <p:txBody>
          <a:bodyPr spcFirstLastPara="1" wrap="square" lIns="91425" tIns="45700" rIns="91425" bIns="45700" anchor="t" anchorCtr="0">
            <a:noAutofit/>
          </a:bodyPr>
          <a:lstStyle/>
          <a:p>
            <a:pPr marL="0" marR="0" lvl="0" indent="0" rtl="0">
              <a:lnSpc>
                <a:spcPct val="150000"/>
              </a:lnSpc>
              <a:spcBef>
                <a:spcPts val="0"/>
              </a:spcBef>
              <a:spcAft>
                <a:spcPts val="0"/>
              </a:spcAft>
              <a:buClr>
                <a:srgbClr val="000000"/>
              </a:buClr>
              <a:buSzPts val="2000"/>
              <a:buFont typeface="Arial"/>
              <a:buNone/>
            </a:pPr>
            <a:r>
              <a:rPr lang="en-US" sz="2000" b="1" i="0" u="none" strike="noStrike" cap="none" dirty="0" err="1">
                <a:solidFill>
                  <a:srgbClr val="595959"/>
                </a:solidFill>
                <a:latin typeface="Arial"/>
                <a:ea typeface="Arial"/>
                <a:cs typeface="Arial"/>
                <a:sym typeface="Arial"/>
              </a:rPr>
              <a:t>Stap</a:t>
            </a:r>
            <a:r>
              <a:rPr lang="en-US" sz="2000" b="1" i="0" u="none" strike="noStrike" cap="none" dirty="0">
                <a:solidFill>
                  <a:srgbClr val="595959"/>
                </a:solidFill>
                <a:latin typeface="Arial"/>
                <a:ea typeface="Arial"/>
                <a:cs typeface="Arial"/>
                <a:sym typeface="Arial"/>
              </a:rPr>
              <a:t> 1</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Micro-</a:t>
            </a:r>
            <a:r>
              <a:rPr lang="en-US" sz="2000" b="0" i="0" u="none" strike="noStrike" cap="none" dirty="0" err="1">
                <a:solidFill>
                  <a:srgbClr val="7F7F7F"/>
                </a:solidFill>
                <a:latin typeface="Arial"/>
                <a:ea typeface="Arial"/>
                <a:cs typeface="Arial"/>
                <a:sym typeface="Arial"/>
              </a:rPr>
              <a:t>agressies</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definiëren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voorbeelden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geven</a:t>
            </a:r>
            <a:r>
              <a:rPr lang="en-US" sz="2000" b="0" i="0" u="none" strike="noStrike" cap="none" dirty="0">
                <a:solidFill>
                  <a:srgbClr val="7F7F7F"/>
                </a:solidFill>
                <a:latin typeface="Arial"/>
                <a:ea typeface="Arial"/>
                <a:cs typeface="Arial"/>
                <a:sym typeface="Arial"/>
              </a:rPr>
              <a:t> van hoe ze </a:t>
            </a:r>
            <a:r>
              <a:rPr lang="en-US" sz="2000" b="0" i="0" u="none" strike="noStrike" cap="none" dirty="0" err="1">
                <a:solidFill>
                  <a:srgbClr val="7F7F7F"/>
                </a:solidFill>
                <a:latin typeface="Arial"/>
                <a:ea typeface="Arial"/>
                <a:cs typeface="Arial"/>
                <a:sym typeface="Arial"/>
              </a:rPr>
              <a:t>zich</a:t>
            </a:r>
            <a:r>
              <a:rPr lang="en-US" sz="2000" b="0" i="0" u="none" strike="noStrike" cap="none" dirty="0">
                <a:solidFill>
                  <a:srgbClr val="7F7F7F"/>
                </a:solidFill>
                <a:latin typeface="Arial"/>
                <a:ea typeface="Arial"/>
                <a:cs typeface="Arial"/>
                <a:sym typeface="Arial"/>
              </a:rPr>
              <a:t> op de </a:t>
            </a:r>
            <a:r>
              <a:rPr lang="en-US" sz="2000" b="0" i="0" u="none" strike="noStrike" cap="none" dirty="0" err="1">
                <a:solidFill>
                  <a:srgbClr val="7F7F7F"/>
                </a:solidFill>
                <a:latin typeface="Arial"/>
                <a:ea typeface="Arial"/>
                <a:cs typeface="Arial"/>
                <a:sym typeface="Arial"/>
              </a:rPr>
              <a:t>werkplek</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kunnen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manifesteren</a:t>
            </a:r>
            <a:r>
              <a:rPr lang="en-US" sz="2000" b="0" i="0" u="none" strike="noStrike" cap="none" dirty="0">
                <a:solidFill>
                  <a:srgbClr val="7F7F7F"/>
                </a:solidFill>
                <a:latin typeface="Arial"/>
                <a:ea typeface="Arial"/>
                <a:cs typeface="Arial"/>
                <a:sym typeface="Arial"/>
              </a:rPr>
              <a:t>.</a:t>
            </a:r>
          </a:p>
          <a:p>
            <a:pPr marL="0" marR="0" lvl="0" indent="0" rtl="0">
              <a:lnSpc>
                <a:spcPct val="150000"/>
              </a:lnSpc>
              <a:spcBef>
                <a:spcPts val="0"/>
              </a:spcBef>
              <a:spcAft>
                <a:spcPts val="0"/>
              </a:spcAft>
              <a:buClr>
                <a:srgbClr val="000000"/>
              </a:buClr>
              <a:buSzPts val="2000"/>
              <a:buFont typeface="Arial"/>
              <a:buNone/>
            </a:pPr>
            <a:r>
              <a:rPr lang="en-US" sz="2000" b="1" i="0" u="none" strike="noStrike" cap="none" dirty="0" err="1">
                <a:solidFill>
                  <a:srgbClr val="595959"/>
                </a:solidFill>
                <a:latin typeface="Arial"/>
                <a:ea typeface="Arial"/>
                <a:cs typeface="Arial"/>
                <a:sym typeface="Arial"/>
              </a:rPr>
              <a:t>Stap</a:t>
            </a:r>
            <a:r>
              <a:rPr lang="en-US" sz="2000" b="1" i="0" u="none" strike="noStrike" cap="none" dirty="0">
                <a:solidFill>
                  <a:srgbClr val="595959"/>
                </a:solidFill>
                <a:latin typeface="Arial"/>
                <a:ea typeface="Arial"/>
                <a:cs typeface="Arial"/>
                <a:sym typeface="Arial"/>
              </a:rPr>
              <a:t> 2</a:t>
            </a:r>
            <a:r>
              <a:rPr lang="en-US" sz="2000" b="1" i="0" u="none" strike="noStrike" cap="none" dirty="0">
                <a:solidFill>
                  <a:srgbClr val="000000"/>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Bespreek</a:t>
            </a:r>
            <a:r>
              <a:rPr lang="en-US" sz="2000" b="0" i="0" u="none" strike="noStrike" cap="none" dirty="0">
                <a:solidFill>
                  <a:srgbClr val="7F7F7F"/>
                </a:solidFill>
                <a:latin typeface="Arial"/>
                <a:ea typeface="Arial"/>
                <a:cs typeface="Arial"/>
                <a:sym typeface="Arial"/>
              </a:rPr>
              <a:t> hoe </a:t>
            </a:r>
            <a:r>
              <a:rPr lang="en-US" sz="2000" b="0" i="0" u="none" strike="noStrike" cap="none" dirty="0" err="1">
                <a:solidFill>
                  <a:srgbClr val="7F7F7F"/>
                </a:solidFill>
                <a:latin typeface="Arial"/>
                <a:ea typeface="Arial"/>
                <a:cs typeface="Arial"/>
                <a:sym typeface="Arial"/>
              </a:rPr>
              <a:t>microbevestigingen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gebruikt</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kunnen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worden</a:t>
            </a:r>
            <a:r>
              <a:rPr lang="en-US" sz="2000" b="0" i="0" u="none" strike="noStrike" cap="none" dirty="0">
                <a:solidFill>
                  <a:srgbClr val="7F7F7F"/>
                </a:solidFill>
                <a:latin typeface="Arial"/>
                <a:ea typeface="Arial"/>
                <a:cs typeface="Arial"/>
                <a:sym typeface="Arial"/>
              </a:rPr>
              <a:t> om de impact van micro-</a:t>
            </a:r>
            <a:r>
              <a:rPr lang="en-US" sz="2000" b="0" i="0" u="none" strike="noStrike" cap="none" dirty="0" err="1">
                <a:solidFill>
                  <a:srgbClr val="7F7F7F"/>
                </a:solidFill>
                <a:latin typeface="Arial"/>
                <a:ea typeface="Arial"/>
                <a:cs typeface="Arial"/>
                <a:sym typeface="Arial"/>
              </a:rPr>
              <a:t>agressies</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te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verzachten</a:t>
            </a:r>
            <a:r>
              <a:rPr lang="en-US" sz="2000" b="0" i="0" u="none" strike="noStrike" cap="none" dirty="0">
                <a:solidFill>
                  <a:srgbClr val="7F7F7F"/>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rtl="0">
              <a:lnSpc>
                <a:spcPct val="150000"/>
              </a:lnSpc>
              <a:spcBef>
                <a:spcPts val="0"/>
              </a:spcBef>
              <a:spcAft>
                <a:spcPts val="0"/>
              </a:spcAft>
              <a:buClr>
                <a:srgbClr val="000000"/>
              </a:buClr>
              <a:buSzPts val="2000"/>
              <a:buFont typeface="Arial"/>
              <a:buNone/>
            </a:pPr>
            <a:r>
              <a:rPr lang="en-US" sz="2000" b="1" i="0" u="none" strike="noStrike" cap="none" dirty="0" err="1">
                <a:solidFill>
                  <a:srgbClr val="595959"/>
                </a:solidFill>
                <a:latin typeface="Arial"/>
                <a:ea typeface="Arial"/>
                <a:cs typeface="Arial"/>
                <a:sym typeface="Arial"/>
              </a:rPr>
              <a:t>Stap</a:t>
            </a:r>
            <a:r>
              <a:rPr lang="en-US" sz="2000" b="1" i="0" u="none" strike="noStrike" cap="none" dirty="0">
                <a:solidFill>
                  <a:srgbClr val="595959"/>
                </a:solidFill>
                <a:latin typeface="Arial"/>
                <a:ea typeface="Arial"/>
                <a:cs typeface="Arial"/>
                <a:sym typeface="Arial"/>
              </a:rPr>
              <a:t> 3</a:t>
            </a:r>
            <a:r>
              <a:rPr lang="en-US" sz="2000" b="1" i="0" u="none" strike="noStrike" cap="none" dirty="0">
                <a:solidFill>
                  <a:srgbClr val="000000"/>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Geef</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casestudies</a:t>
            </a:r>
            <a:r>
              <a:rPr lang="en-US" sz="2000" b="0" i="0" u="none" strike="noStrike" cap="none" dirty="0">
                <a:solidFill>
                  <a:srgbClr val="7F7F7F"/>
                </a:solidFill>
                <a:latin typeface="Arial"/>
                <a:ea typeface="Arial"/>
                <a:cs typeface="Arial"/>
                <a:sym typeface="Arial"/>
              </a:rPr>
              <a:t> van </a:t>
            </a:r>
            <a:r>
              <a:rPr lang="en-US" sz="2000" b="0" i="0" u="none" strike="noStrike" cap="none" dirty="0" err="1">
                <a:solidFill>
                  <a:srgbClr val="7F7F7F"/>
                </a:solidFill>
                <a:latin typeface="Arial"/>
                <a:ea typeface="Arial"/>
                <a:cs typeface="Arial"/>
                <a:sym typeface="Arial"/>
              </a:rPr>
              <a:t>werkplekscenario's</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vraag</a:t>
            </a:r>
            <a:r>
              <a:rPr lang="en-US" sz="2000" b="0" i="0" u="none" strike="noStrike" cap="none" dirty="0">
                <a:solidFill>
                  <a:srgbClr val="7F7F7F"/>
                </a:solidFill>
                <a:latin typeface="Arial"/>
                <a:ea typeface="Arial"/>
                <a:cs typeface="Arial"/>
                <a:sym typeface="Arial"/>
              </a:rPr>
              <a:t> de </a:t>
            </a:r>
            <a:r>
              <a:rPr lang="en-US" sz="2000" b="0" i="0" u="none" strike="noStrike" cap="none" dirty="0" err="1">
                <a:solidFill>
                  <a:srgbClr val="7F7F7F"/>
                </a:solidFill>
                <a:latin typeface="Arial"/>
                <a:ea typeface="Arial"/>
                <a:cs typeface="Arial"/>
                <a:sym typeface="Arial"/>
              </a:rPr>
              <a:t>deelnemers</a:t>
            </a:r>
            <a:r>
              <a:rPr lang="en-US" sz="2000" b="0" i="0" u="none" strike="noStrike" cap="none" dirty="0">
                <a:solidFill>
                  <a:srgbClr val="7F7F7F"/>
                </a:solidFill>
                <a:latin typeface="Arial"/>
                <a:ea typeface="Arial"/>
                <a:cs typeface="Arial"/>
                <a:sym typeface="Arial"/>
              </a:rPr>
              <a:t> om </a:t>
            </a:r>
            <a:r>
              <a:rPr lang="en-US" sz="2000" b="0" i="0" u="none" strike="noStrike" cap="none" dirty="0" err="1">
                <a:solidFill>
                  <a:srgbClr val="7F7F7F"/>
                </a:solidFill>
                <a:latin typeface="Arial"/>
                <a:ea typeface="Arial"/>
                <a:cs typeface="Arial"/>
                <a:sym typeface="Arial"/>
              </a:rPr>
              <a:t>voorbeelden</a:t>
            </a:r>
            <a:r>
              <a:rPr lang="en-US" sz="2000" b="0" i="0" u="none" strike="noStrike" cap="none" dirty="0">
                <a:solidFill>
                  <a:srgbClr val="7F7F7F"/>
                </a:solidFill>
                <a:latin typeface="Arial"/>
                <a:ea typeface="Arial"/>
                <a:cs typeface="Arial"/>
                <a:sym typeface="Arial"/>
              </a:rPr>
              <a:t> van micro-</a:t>
            </a:r>
            <a:r>
              <a:rPr lang="en-US" sz="2000" b="0" i="0" u="none" strike="noStrike" cap="none" dirty="0" err="1">
                <a:solidFill>
                  <a:srgbClr val="7F7F7F"/>
                </a:solidFill>
                <a:latin typeface="Arial"/>
                <a:ea typeface="Arial"/>
                <a:cs typeface="Arial"/>
                <a:sym typeface="Arial"/>
              </a:rPr>
              <a:t>agressies</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microbevestigingen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te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identificeren</a:t>
            </a:r>
            <a:r>
              <a:rPr lang="en-US" sz="2000" b="0" i="0" u="none" strike="noStrike" cap="none" dirty="0">
                <a:solidFill>
                  <a:srgbClr val="7F7F7F"/>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46"/>
          <p:cNvSpPr txBox="1"/>
          <p:nvPr/>
        </p:nvSpPr>
        <p:spPr>
          <a:xfrm>
            <a:off x="5294490" y="793346"/>
            <a:ext cx="6193966"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4400" b="1" i="0" u="none" strike="noStrike" cap="none" dirty="0" err="1">
                <a:solidFill>
                  <a:schemeClr val="lt1"/>
                </a:solidFill>
                <a:latin typeface="Arial"/>
                <a:ea typeface="Arial"/>
                <a:cs typeface="Arial"/>
                <a:sym typeface="Arial"/>
              </a:rPr>
              <a:t>Activiteit</a:t>
            </a:r>
            <a:r>
              <a:rPr lang="en-US" sz="4400" b="1" i="0" u="none" strike="noStrike" cap="none" dirty="0">
                <a:solidFill>
                  <a:schemeClr val="lt1"/>
                </a:solidFill>
                <a:latin typeface="Arial"/>
                <a:ea typeface="Arial"/>
                <a:cs typeface="Arial"/>
                <a:sym typeface="Arial"/>
              </a:rPr>
              <a:t> 4: Non-verbale </a:t>
            </a:r>
            <a:r>
              <a:rPr lang="en-US" sz="4400" b="1" i="0" u="none" strike="noStrike" cap="none" dirty="0" err="1">
                <a:solidFill>
                  <a:schemeClr val="lt1"/>
                </a:solidFill>
                <a:latin typeface="Arial"/>
                <a:ea typeface="Arial"/>
                <a:cs typeface="Arial"/>
                <a:sym typeface="Arial"/>
              </a:rPr>
              <a:t>communicatie</a:t>
            </a:r>
            <a:endParaRPr sz="4400" b="1" i="0" u="none" strike="noStrike" cap="none" dirty="0">
              <a:solidFill>
                <a:srgbClr val="000000"/>
              </a:solidFill>
              <a:latin typeface="Arial"/>
              <a:ea typeface="Arial"/>
              <a:cs typeface="Arial"/>
              <a:sym typeface="Arial"/>
            </a:endParaRPr>
          </a:p>
        </p:txBody>
      </p:sp>
      <p:cxnSp>
        <p:nvCxnSpPr>
          <p:cNvPr id="186" name="Google Shape;186;p46"/>
          <p:cNvCxnSpPr/>
          <p:nvPr/>
        </p:nvCxnSpPr>
        <p:spPr>
          <a:xfrm>
            <a:off x="5861335" y="2366876"/>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187" name="Google Shape;187;p46"/>
          <p:cNvPicPr preferRelativeResize="0"/>
          <p:nvPr/>
        </p:nvPicPr>
        <p:blipFill rotWithShape="1">
          <a:blip r:embed="rId3">
            <a:alphaModFix/>
          </a:blip>
          <a:srcRect/>
          <a:stretch/>
        </p:blipFill>
        <p:spPr>
          <a:xfrm>
            <a:off x="669677" y="1184315"/>
            <a:ext cx="4506293" cy="4505353"/>
          </a:xfrm>
          <a:prstGeom prst="ellipse">
            <a:avLst/>
          </a:prstGeom>
          <a:noFill/>
          <a:ln w="38100" cap="flat" cmpd="sng">
            <a:solidFill>
              <a:schemeClr val="lt1"/>
            </a:solidFill>
            <a:prstDash val="solid"/>
            <a:round/>
            <a:headEnd type="none" w="sm" len="sm"/>
            <a:tailEnd type="none" w="sm" len="sm"/>
          </a:ln>
        </p:spPr>
      </p:pic>
      <p:pic>
        <p:nvPicPr>
          <p:cNvPr id="188" name="Google Shape;188;p46" descr="Text&#10;&#10;Description automatically generated"/>
          <p:cNvPicPr preferRelativeResize="0"/>
          <p:nvPr/>
        </p:nvPicPr>
        <p:blipFill rotWithShape="1">
          <a:blip r:embed="rId4">
            <a:alphaModFix/>
          </a:blip>
          <a:srcRect/>
          <a:stretch/>
        </p:blipFill>
        <p:spPr>
          <a:xfrm>
            <a:off x="399791" y="6228842"/>
            <a:ext cx="1562100" cy="327721"/>
          </a:xfrm>
          <a:prstGeom prst="rect">
            <a:avLst/>
          </a:prstGeom>
          <a:noFill/>
          <a:ln>
            <a:noFill/>
          </a:ln>
        </p:spPr>
      </p:pic>
      <p:pic>
        <p:nvPicPr>
          <p:cNvPr id="189" name="Google Shape;189;p46" descr="Logo&#10;&#10;Description automatically generated"/>
          <p:cNvPicPr preferRelativeResize="0"/>
          <p:nvPr/>
        </p:nvPicPr>
        <p:blipFill rotWithShape="1">
          <a:blip r:embed="rId5">
            <a:alphaModFix/>
          </a:blip>
          <a:srcRect/>
          <a:stretch/>
        </p:blipFill>
        <p:spPr>
          <a:xfrm>
            <a:off x="399791" y="19881"/>
            <a:ext cx="1250519" cy="1250519"/>
          </a:xfrm>
          <a:prstGeom prst="rect">
            <a:avLst/>
          </a:prstGeom>
          <a:noFill/>
          <a:ln>
            <a:noFill/>
          </a:ln>
        </p:spPr>
      </p:pic>
      <p:sp>
        <p:nvSpPr>
          <p:cNvPr id="190" name="Google Shape;190;p46"/>
          <p:cNvSpPr txBox="1"/>
          <p:nvPr/>
        </p:nvSpPr>
        <p:spPr>
          <a:xfrm>
            <a:off x="5294490" y="2573462"/>
            <a:ext cx="6722026" cy="825675"/>
          </a:xfrm>
          <a:prstGeom prst="rect">
            <a:avLst/>
          </a:prstGeom>
          <a:noFill/>
          <a:ln>
            <a:noFill/>
          </a:ln>
        </p:spPr>
        <p:txBody>
          <a:bodyPr spcFirstLastPara="1" wrap="square" lIns="91425" tIns="45700" rIns="91425" bIns="45700" anchor="t" anchorCtr="0">
            <a:noAutofit/>
          </a:bodyPr>
          <a:lstStyle/>
          <a:p>
            <a:pPr marL="0" marR="0" lvl="0" indent="0" rtl="0">
              <a:lnSpc>
                <a:spcPct val="130000"/>
              </a:lnSpc>
              <a:spcBef>
                <a:spcPts val="0"/>
              </a:spcBef>
              <a:spcAft>
                <a:spcPts val="0"/>
              </a:spcAft>
              <a:buClr>
                <a:srgbClr val="000000"/>
              </a:buClr>
              <a:buSzPts val="2000"/>
              <a:buFont typeface="Arial"/>
              <a:buNone/>
            </a:pPr>
            <a:r>
              <a:rPr lang="en-US" sz="2000" b="0" i="0" u="none" strike="noStrike" cap="none" dirty="0">
                <a:solidFill>
                  <a:schemeClr val="dk1"/>
                </a:solidFill>
                <a:latin typeface="Arial"/>
                <a:ea typeface="Arial"/>
                <a:cs typeface="Arial"/>
                <a:sym typeface="Arial"/>
              </a:rPr>
              <a:t>In </a:t>
            </a:r>
            <a:r>
              <a:rPr lang="en-US" sz="2000" b="0" i="0" u="none" strike="noStrike" cap="none" dirty="0" err="1">
                <a:solidFill>
                  <a:schemeClr val="dk1"/>
                </a:solidFill>
                <a:latin typeface="Arial"/>
                <a:ea typeface="Arial"/>
                <a:cs typeface="Arial"/>
                <a:sym typeface="Arial"/>
              </a:rPr>
              <a:t>deze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activiteit</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verkennen</a:t>
            </a:r>
            <a:r>
              <a:rPr lang="en-US" sz="2000" b="0" i="0" u="none" strike="noStrike" cap="none" dirty="0">
                <a:solidFill>
                  <a:schemeClr val="dk1"/>
                </a:solidFill>
                <a:latin typeface="Arial"/>
                <a:ea typeface="Arial"/>
                <a:cs typeface="Arial"/>
                <a:sym typeface="Arial"/>
              </a:rPr>
              <a:t> we </a:t>
            </a:r>
            <a:r>
              <a:rPr lang="en-US" sz="2000" b="0" i="0" u="none" strike="noStrike" cap="none" dirty="0" err="1">
                <a:solidFill>
                  <a:schemeClr val="dk1"/>
                </a:solidFill>
                <a:latin typeface="Arial"/>
                <a:ea typeface="Arial"/>
                <a:cs typeface="Arial"/>
                <a:sym typeface="Arial"/>
              </a:rPr>
              <a:t>manieren</a:t>
            </a:r>
            <a:r>
              <a:rPr lang="en-US" sz="2000" b="0" i="0" u="none" strike="noStrike" cap="none" dirty="0">
                <a:solidFill>
                  <a:schemeClr val="dk1"/>
                </a:solidFill>
                <a:latin typeface="Arial"/>
                <a:ea typeface="Arial"/>
                <a:cs typeface="Arial"/>
                <a:sym typeface="Arial"/>
              </a:rPr>
              <a:t> om </a:t>
            </a:r>
            <a:r>
              <a:rPr lang="en-US" sz="2000" b="0" i="0" u="none" strike="noStrike" cap="none" dirty="0" err="1">
                <a:solidFill>
                  <a:schemeClr val="dk1"/>
                </a:solidFill>
                <a:latin typeface="Arial"/>
                <a:ea typeface="Arial"/>
                <a:cs typeface="Arial"/>
                <a:sym typeface="Arial"/>
              </a:rPr>
              <a:t>inclusieve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communicatievaardigheden</a:t>
            </a:r>
            <a:r>
              <a:rPr lang="en-US" sz="2000" b="0" i="0" u="none" strike="noStrike" cap="none" dirty="0">
                <a:solidFill>
                  <a:schemeClr val="dk1"/>
                </a:solidFill>
                <a:latin typeface="Arial"/>
                <a:ea typeface="Arial"/>
                <a:cs typeface="Arial"/>
                <a:sym typeface="Arial"/>
              </a:rPr>
              <a:t> op de </a:t>
            </a:r>
            <a:r>
              <a:rPr lang="en-US" sz="2000" b="0" i="0" u="none" strike="noStrike" cap="none" dirty="0" err="1">
                <a:solidFill>
                  <a:schemeClr val="dk1"/>
                </a:solidFill>
                <a:latin typeface="Arial"/>
                <a:ea typeface="Arial"/>
                <a:cs typeface="Arial"/>
                <a:sym typeface="Arial"/>
              </a:rPr>
              <a:t>werkplek</a:t>
            </a:r>
            <a:r>
              <a:rPr lang="en-US" sz="2000" b="0" i="0" u="none" strike="noStrike" cap="none" dirty="0">
                <a:solidFill>
                  <a:schemeClr val="dk1"/>
                </a:solidFill>
                <a:latin typeface="Arial"/>
                <a:ea typeface="Arial"/>
                <a:cs typeface="Arial"/>
                <a:sym typeface="Arial"/>
              </a:rPr>
              <a:t> op </a:t>
            </a:r>
            <a:r>
              <a:rPr lang="en-US" sz="2000" b="0" i="0" u="none" strike="noStrike" cap="none" dirty="0" err="1">
                <a:solidFill>
                  <a:schemeClr val="dk1"/>
                </a:solidFill>
                <a:latin typeface="Arial"/>
                <a:ea typeface="Arial"/>
                <a:cs typeface="Arial"/>
                <a:sym typeface="Arial"/>
              </a:rPr>
              <a:t>te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bouwen</a:t>
            </a:r>
            <a:r>
              <a:rPr lang="en-US" sz="2000" b="0" i="0" u="none" strike="noStrike" cap="none" dirty="0">
                <a:solidFill>
                  <a:schemeClr val="dk1"/>
                </a:solidFill>
                <a:latin typeface="Arial"/>
                <a:ea typeface="Arial"/>
                <a:cs typeface="Arial"/>
                <a:sym typeface="Arial"/>
              </a:rPr>
              <a:t>. We </a:t>
            </a:r>
            <a:r>
              <a:rPr lang="en-US" sz="2000" b="0" i="0" u="none" strike="noStrike" cap="none" dirty="0" err="1">
                <a:solidFill>
                  <a:schemeClr val="dk1"/>
                </a:solidFill>
                <a:latin typeface="Arial"/>
                <a:ea typeface="Arial"/>
                <a:cs typeface="Arial"/>
                <a:sym typeface="Arial"/>
              </a:rPr>
              <a:t>zullen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ons</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richten</a:t>
            </a:r>
            <a:r>
              <a:rPr lang="en-US" sz="2000" b="0" i="0" u="none" strike="noStrike" cap="none" dirty="0">
                <a:solidFill>
                  <a:schemeClr val="dk1"/>
                </a:solidFill>
                <a:latin typeface="Arial"/>
                <a:ea typeface="Arial"/>
                <a:cs typeface="Arial"/>
                <a:sym typeface="Arial"/>
              </a:rPr>
              <a:t> op non-verbale </a:t>
            </a:r>
            <a:r>
              <a:rPr lang="en-US" sz="2000" b="0" i="0" u="none" strike="noStrike" cap="none" dirty="0" err="1">
                <a:solidFill>
                  <a:schemeClr val="dk1"/>
                </a:solidFill>
                <a:latin typeface="Arial"/>
                <a:ea typeface="Arial"/>
                <a:cs typeface="Arial"/>
                <a:sym typeface="Arial"/>
              </a:rPr>
              <a:t>communicatie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zoals</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lichaamstaal</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en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gezichtsuitdrukkingen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en</a:t>
            </a:r>
            <a:r>
              <a:rPr lang="en-US" sz="2000" b="0" i="0" u="none" strike="noStrike" cap="none" dirty="0">
                <a:solidFill>
                  <a:schemeClr val="dk1"/>
                </a:solidFill>
                <a:latin typeface="Arial"/>
                <a:ea typeface="Arial"/>
                <a:cs typeface="Arial"/>
                <a:sym typeface="Arial"/>
              </a:rPr>
              <a:t> hoe </a:t>
            </a:r>
            <a:r>
              <a:rPr lang="en-US" sz="2000" b="0" i="0" u="none" strike="noStrike" cap="none" dirty="0" err="1">
                <a:solidFill>
                  <a:schemeClr val="dk1"/>
                </a:solidFill>
                <a:latin typeface="Arial"/>
                <a:ea typeface="Arial"/>
                <a:cs typeface="Arial"/>
                <a:sym typeface="Arial"/>
              </a:rPr>
              <a:t>deze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inclusieve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communicatie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kunnen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bevorderen</a:t>
            </a:r>
            <a:r>
              <a:rPr lang="en-US" sz="2000" b="0" i="0" u="none" strike="noStrike" cap="none" dirty="0">
                <a:solidFill>
                  <a:schemeClr val="dk1"/>
                </a:solidFill>
                <a:latin typeface="Arial"/>
                <a:ea typeface="Arial"/>
                <a:cs typeface="Arial"/>
                <a:sym typeface="Arial"/>
              </a:rPr>
              <a:t>. We </a:t>
            </a:r>
            <a:r>
              <a:rPr lang="en-US" sz="2000" b="0" i="0" u="none" strike="noStrike" cap="none" dirty="0" err="1">
                <a:solidFill>
                  <a:schemeClr val="dk1"/>
                </a:solidFill>
                <a:latin typeface="Arial"/>
                <a:ea typeface="Arial"/>
                <a:cs typeface="Arial"/>
                <a:sym typeface="Arial"/>
              </a:rPr>
              <a:t>zullen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ook</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bespreken</a:t>
            </a:r>
            <a:r>
              <a:rPr lang="en-US" sz="2000" b="0" i="0" u="none" strike="noStrike" cap="none" dirty="0">
                <a:solidFill>
                  <a:schemeClr val="dk1"/>
                </a:solidFill>
                <a:latin typeface="Arial"/>
                <a:ea typeface="Arial"/>
                <a:cs typeface="Arial"/>
                <a:sym typeface="Arial"/>
              </a:rPr>
              <a:t> hoe je </a:t>
            </a:r>
            <a:r>
              <a:rPr lang="en-US" sz="2000" b="0" i="0" u="none" strike="noStrike" cap="none" dirty="0" err="1">
                <a:solidFill>
                  <a:schemeClr val="dk1"/>
                </a:solidFill>
                <a:latin typeface="Arial"/>
                <a:ea typeface="Arial"/>
                <a:cs typeface="Arial"/>
                <a:sym typeface="Arial"/>
              </a:rPr>
              <a:t>communicatie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kunt</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aanpassen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aan</a:t>
            </a:r>
            <a:r>
              <a:rPr lang="en-US" sz="2000" b="0" i="0" u="none" strike="noStrike" cap="none" dirty="0">
                <a:solidFill>
                  <a:schemeClr val="dk1"/>
                </a:solidFill>
                <a:latin typeface="Arial"/>
                <a:ea typeface="Arial"/>
                <a:cs typeface="Arial"/>
                <a:sym typeface="Arial"/>
              </a:rPr>
              <a:t> de </a:t>
            </a:r>
            <a:r>
              <a:rPr lang="en-US" sz="2000" b="0" i="0" u="none" strike="noStrike" cap="none" dirty="0" err="1">
                <a:solidFill>
                  <a:schemeClr val="dk1"/>
                </a:solidFill>
                <a:latin typeface="Arial"/>
                <a:ea typeface="Arial"/>
                <a:cs typeface="Arial"/>
                <a:sym typeface="Arial"/>
              </a:rPr>
              <a:t>behoeften</a:t>
            </a:r>
            <a:r>
              <a:rPr lang="en-US" sz="2000" b="0" i="0" u="none" strike="noStrike" cap="none" dirty="0">
                <a:solidFill>
                  <a:schemeClr val="dk1"/>
                </a:solidFill>
                <a:latin typeface="Arial"/>
                <a:ea typeface="Arial"/>
                <a:cs typeface="Arial"/>
                <a:sym typeface="Arial"/>
              </a:rPr>
              <a:t> van </a:t>
            </a:r>
            <a:r>
              <a:rPr lang="en-US" sz="2000" b="0" i="0" u="none" strike="noStrike" cap="none" dirty="0" err="1">
                <a:solidFill>
                  <a:schemeClr val="dk1"/>
                </a:solidFill>
                <a:latin typeface="Arial"/>
                <a:ea typeface="Arial"/>
                <a:cs typeface="Arial"/>
                <a:sym typeface="Arial"/>
              </a:rPr>
              <a:t>anderen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en</a:t>
            </a:r>
            <a:r>
              <a:rPr lang="en-US" sz="2000" b="0" i="0" u="none" strike="noStrike" cap="none" dirty="0">
                <a:solidFill>
                  <a:schemeClr val="dk1"/>
                </a:solidFill>
                <a:latin typeface="Arial"/>
                <a:ea typeface="Arial"/>
                <a:cs typeface="Arial"/>
                <a:sym typeface="Arial"/>
              </a:rPr>
              <a:t> hoe je </a:t>
            </a:r>
            <a:r>
              <a:rPr lang="en-US" sz="2000" b="0" i="0" u="none" strike="noStrike" cap="none" dirty="0" err="1">
                <a:solidFill>
                  <a:schemeClr val="dk1"/>
                </a:solidFill>
                <a:latin typeface="Arial"/>
                <a:ea typeface="Arial"/>
                <a:cs typeface="Arial"/>
                <a:sym typeface="Arial"/>
              </a:rPr>
              <a:t>intrapersoonlijke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communicatie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kunt</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beheren</a:t>
            </a:r>
            <a:r>
              <a:rPr lang="en-US" sz="2000" b="0" i="0" u="none" strike="noStrike" cap="none" dirty="0">
                <a:solidFill>
                  <a:schemeClr val="dk1"/>
                </a:solidFill>
                <a:latin typeface="Arial"/>
                <a:ea typeface="Arial"/>
                <a:cs typeface="Arial"/>
                <a:sym typeface="Arial"/>
              </a:rPr>
              <a:t> om </a:t>
            </a:r>
            <a:r>
              <a:rPr lang="en-US" sz="2000" b="0" i="0" u="none" strike="noStrike" cap="none" dirty="0" err="1">
                <a:solidFill>
                  <a:schemeClr val="dk1"/>
                </a:solidFill>
                <a:latin typeface="Arial"/>
                <a:ea typeface="Arial"/>
                <a:cs typeface="Arial"/>
                <a:sym typeface="Arial"/>
              </a:rPr>
              <a:t>een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inclusieve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werkcultuur</a:t>
            </a:r>
            <a:r>
              <a:rPr lang="en-US" sz="2000" b="0" i="0" u="none" strike="noStrike" cap="none" dirty="0">
                <a:solidFill>
                  <a:schemeClr val="dk1"/>
                </a:solidFill>
                <a:latin typeface="Arial"/>
                <a:ea typeface="Arial"/>
                <a:cs typeface="Arial"/>
                <a:sym typeface="Arial"/>
              </a:rPr>
              <a:t> op </a:t>
            </a:r>
            <a:r>
              <a:rPr lang="en-US" sz="2000" b="0" i="0" u="none" strike="noStrike" cap="none" dirty="0" err="1">
                <a:solidFill>
                  <a:schemeClr val="dk1"/>
                </a:solidFill>
                <a:latin typeface="Arial"/>
                <a:ea typeface="Arial"/>
                <a:cs typeface="Arial"/>
                <a:sym typeface="Arial"/>
              </a:rPr>
              <a:t>te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bouwen</a:t>
            </a:r>
            <a:r>
              <a:rPr lang="en-US" sz="2000" b="0" i="0" u="none" strike="noStrike" cap="none" dirty="0">
                <a:solidFill>
                  <a:schemeClr val="dk1"/>
                </a:solidFill>
                <a:latin typeface="Arial"/>
                <a:ea typeface="Arial"/>
                <a:cs typeface="Arial"/>
                <a:sym typeface="Arial"/>
              </a:rPr>
              <a:t>.</a:t>
            </a:r>
            <a:endParaRPr sz="2000" b="0" i="0" u="none" strike="noStrike" cap="none" dirty="0">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48"/>
          <p:cNvPicPr preferRelativeResize="0"/>
          <p:nvPr/>
        </p:nvPicPr>
        <p:blipFill rotWithShape="1">
          <a:blip r:embed="rId3">
            <a:alphaModFix/>
          </a:blip>
          <a:srcRect/>
          <a:stretch/>
        </p:blipFill>
        <p:spPr>
          <a:xfrm>
            <a:off x="748044" y="1303173"/>
            <a:ext cx="4296566" cy="4296124"/>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196" name="Google Shape;196;p48"/>
          <p:cNvSpPr/>
          <p:nvPr/>
        </p:nvSpPr>
        <p:spPr>
          <a:xfrm rot="2678075" flipH="1">
            <a:off x="1179644" y="3760301"/>
            <a:ext cx="865076" cy="852537"/>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7" name="Google Shape;197;p48"/>
          <p:cNvSpPr txBox="1"/>
          <p:nvPr/>
        </p:nvSpPr>
        <p:spPr>
          <a:xfrm>
            <a:off x="5691883" y="1129042"/>
            <a:ext cx="6400799"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err="1">
                <a:solidFill>
                  <a:srgbClr val="3F3F3F"/>
                </a:solidFill>
                <a:latin typeface="Arial"/>
                <a:ea typeface="Arial"/>
                <a:cs typeface="Arial"/>
                <a:sym typeface="Arial"/>
              </a:rPr>
              <a:t>Activiteit</a:t>
            </a:r>
            <a:r>
              <a:rPr lang="en-US" sz="4400" b="1" i="0" u="none" strike="noStrike" cap="none" dirty="0">
                <a:solidFill>
                  <a:srgbClr val="3F3F3F"/>
                </a:solidFill>
                <a:latin typeface="Arial"/>
                <a:ea typeface="Arial"/>
                <a:cs typeface="Arial"/>
                <a:sym typeface="Arial"/>
              </a:rPr>
              <a:t> 4 </a:t>
            </a:r>
            <a:r>
              <a:rPr lang="en-US" sz="4400" b="1" i="0" u="none" strike="noStrike" cap="none" dirty="0" err="1">
                <a:solidFill>
                  <a:srgbClr val="EF9152"/>
                </a:solidFill>
                <a:latin typeface="Arial"/>
                <a:ea typeface="Arial"/>
                <a:cs typeface="Arial"/>
                <a:sym typeface="Arial"/>
              </a:rPr>
              <a:t>Instructies</a:t>
            </a:r>
            <a:endParaRPr sz="4400" b="1" i="0" u="none" strike="noStrike" cap="none" dirty="0">
              <a:solidFill>
                <a:srgbClr val="EF9152"/>
              </a:solidFill>
              <a:latin typeface="Arial"/>
              <a:ea typeface="Arial"/>
              <a:cs typeface="Arial"/>
              <a:sym typeface="Arial"/>
            </a:endParaRPr>
          </a:p>
        </p:txBody>
      </p:sp>
      <p:cxnSp>
        <p:nvCxnSpPr>
          <p:cNvPr id="198" name="Google Shape;198;p48"/>
          <p:cNvCxnSpPr/>
          <p:nvPr/>
        </p:nvCxnSpPr>
        <p:spPr>
          <a:xfrm>
            <a:off x="6212622" y="2133898"/>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199" name="Google Shape;199;p48" descr="Text&#10;&#10;Description automatically generated"/>
          <p:cNvPicPr preferRelativeResize="0"/>
          <p:nvPr/>
        </p:nvPicPr>
        <p:blipFill rotWithShape="1">
          <a:blip r:embed="rId4">
            <a:alphaModFix/>
          </a:blip>
          <a:srcRect/>
          <a:stretch/>
        </p:blipFill>
        <p:spPr>
          <a:xfrm>
            <a:off x="399791" y="6228842"/>
            <a:ext cx="1562100" cy="327721"/>
          </a:xfrm>
          <a:prstGeom prst="rect">
            <a:avLst/>
          </a:prstGeom>
          <a:noFill/>
          <a:ln>
            <a:noFill/>
          </a:ln>
        </p:spPr>
      </p:pic>
      <p:pic>
        <p:nvPicPr>
          <p:cNvPr id="200" name="Google Shape;200;p48" descr="Logo&#10;&#10;Description automatically generated"/>
          <p:cNvPicPr preferRelativeResize="0"/>
          <p:nvPr/>
        </p:nvPicPr>
        <p:blipFill rotWithShape="1">
          <a:blip r:embed="rId5">
            <a:alphaModFix/>
          </a:blip>
          <a:srcRect/>
          <a:stretch/>
        </p:blipFill>
        <p:spPr>
          <a:xfrm>
            <a:off x="10561841" y="37876"/>
            <a:ext cx="1250519" cy="1250519"/>
          </a:xfrm>
          <a:prstGeom prst="rect">
            <a:avLst/>
          </a:prstGeom>
          <a:noFill/>
          <a:ln>
            <a:noFill/>
          </a:ln>
        </p:spPr>
      </p:pic>
      <p:sp>
        <p:nvSpPr>
          <p:cNvPr id="201" name="Google Shape;201;p48"/>
          <p:cNvSpPr txBox="1"/>
          <p:nvPr/>
        </p:nvSpPr>
        <p:spPr>
          <a:xfrm>
            <a:off x="5301464" y="2243683"/>
            <a:ext cx="6510896" cy="3885772"/>
          </a:xfrm>
          <a:prstGeom prst="rect">
            <a:avLst/>
          </a:prstGeom>
          <a:noFill/>
          <a:ln>
            <a:noFill/>
          </a:ln>
        </p:spPr>
        <p:txBody>
          <a:bodyPr spcFirstLastPara="1" wrap="square" lIns="91425" tIns="45700" rIns="91425" bIns="45700" anchor="t" anchorCtr="0">
            <a:noAutofit/>
          </a:bodyPr>
          <a:lstStyle/>
          <a:p>
            <a:pPr marL="0" marR="0" lvl="0" indent="0" rtl="0">
              <a:lnSpc>
                <a:spcPct val="150000"/>
              </a:lnSpc>
              <a:spcBef>
                <a:spcPts val="0"/>
              </a:spcBef>
              <a:spcAft>
                <a:spcPts val="0"/>
              </a:spcAft>
              <a:buClr>
                <a:srgbClr val="000000"/>
              </a:buClr>
              <a:buSzPts val="2000"/>
              <a:buFont typeface="Arial"/>
              <a:buNone/>
            </a:pPr>
            <a:r>
              <a:rPr lang="en-US" sz="2000" b="1" i="0" u="none" strike="noStrike" cap="none" dirty="0" err="1">
                <a:solidFill>
                  <a:srgbClr val="595959"/>
                </a:solidFill>
                <a:latin typeface="Arial"/>
                <a:ea typeface="Arial"/>
                <a:cs typeface="Arial"/>
                <a:sym typeface="Arial"/>
              </a:rPr>
              <a:t>Stap</a:t>
            </a:r>
            <a:r>
              <a:rPr lang="en-US" sz="2000" b="1" i="0" u="none" strike="noStrike" cap="none" dirty="0">
                <a:solidFill>
                  <a:srgbClr val="595959"/>
                </a:solidFill>
                <a:latin typeface="Arial"/>
                <a:ea typeface="Arial"/>
                <a:cs typeface="Arial"/>
                <a:sym typeface="Arial"/>
              </a:rPr>
              <a:t> 1 </a:t>
            </a:r>
            <a:r>
              <a:rPr lang="en-US" sz="2000" b="0" i="0" u="none" strike="noStrike" cap="none" dirty="0" err="1">
                <a:solidFill>
                  <a:srgbClr val="7F7F7F"/>
                </a:solidFill>
                <a:latin typeface="Arial"/>
                <a:ea typeface="Arial"/>
                <a:cs typeface="Arial"/>
                <a:sym typeface="Arial"/>
              </a:rPr>
              <a:t>Bespreek</a:t>
            </a:r>
            <a:r>
              <a:rPr lang="en-US" sz="2000" b="0" i="0" u="none" strike="noStrike" cap="none" dirty="0">
                <a:solidFill>
                  <a:srgbClr val="7F7F7F"/>
                </a:solidFill>
                <a:latin typeface="Arial"/>
                <a:ea typeface="Arial"/>
                <a:cs typeface="Arial"/>
                <a:sym typeface="Arial"/>
              </a:rPr>
              <a:t> het </a:t>
            </a:r>
            <a:r>
              <a:rPr lang="en-US" sz="2000" b="0" i="0" u="none" strike="noStrike" cap="none" dirty="0" err="1">
                <a:solidFill>
                  <a:srgbClr val="7F7F7F"/>
                </a:solidFill>
                <a:latin typeface="Arial"/>
                <a:ea typeface="Arial"/>
                <a:cs typeface="Arial"/>
                <a:sym typeface="Arial"/>
              </a:rPr>
              <a:t>belang</a:t>
            </a:r>
            <a:r>
              <a:rPr lang="en-US" sz="2000" b="0" i="0" u="none" strike="noStrike" cap="none" dirty="0">
                <a:solidFill>
                  <a:srgbClr val="7F7F7F"/>
                </a:solidFill>
                <a:latin typeface="Arial"/>
                <a:ea typeface="Arial"/>
                <a:cs typeface="Arial"/>
                <a:sym typeface="Arial"/>
              </a:rPr>
              <a:t> van non-verbale </a:t>
            </a:r>
            <a:r>
              <a:rPr lang="en-US" sz="2000" b="0" i="0" u="none" strike="noStrike" cap="none" dirty="0" err="1">
                <a:solidFill>
                  <a:srgbClr val="7F7F7F"/>
                </a:solidFill>
                <a:latin typeface="Arial"/>
                <a:ea typeface="Arial"/>
                <a:cs typeface="Arial"/>
                <a:sym typeface="Arial"/>
              </a:rPr>
              <a:t>communicatie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waaronder</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lichaamstaal</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gezichtsuitdrukkingen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toon.</a:t>
            </a:r>
            <a:endParaRPr sz="1400" b="0" i="0" u="none" strike="noStrike" cap="none" dirty="0">
              <a:solidFill>
                <a:srgbClr val="000000"/>
              </a:solidFill>
              <a:latin typeface="Arial"/>
              <a:ea typeface="Arial"/>
              <a:cs typeface="Arial"/>
              <a:sym typeface="Arial"/>
            </a:endParaRPr>
          </a:p>
          <a:p>
            <a:pPr marL="0" marR="0" lvl="0" indent="0" rtl="0">
              <a:lnSpc>
                <a:spcPct val="150000"/>
              </a:lnSpc>
              <a:spcBef>
                <a:spcPts val="0"/>
              </a:spcBef>
              <a:spcAft>
                <a:spcPts val="0"/>
              </a:spcAft>
              <a:buClr>
                <a:srgbClr val="000000"/>
              </a:buClr>
              <a:buSzPts val="2000"/>
              <a:buFont typeface="Arial"/>
              <a:buNone/>
            </a:pPr>
            <a:r>
              <a:rPr lang="en-US" sz="2000" b="1" i="0" u="none" strike="noStrike" cap="none" dirty="0" err="1">
                <a:solidFill>
                  <a:srgbClr val="595959"/>
                </a:solidFill>
                <a:latin typeface="Arial"/>
                <a:ea typeface="Arial"/>
                <a:cs typeface="Arial"/>
                <a:sym typeface="Arial"/>
              </a:rPr>
              <a:t>Stap</a:t>
            </a:r>
            <a:r>
              <a:rPr lang="en-US" sz="2000" b="1" i="0" u="none" strike="noStrike" cap="none" dirty="0">
                <a:solidFill>
                  <a:srgbClr val="595959"/>
                </a:solidFill>
                <a:latin typeface="Arial"/>
                <a:ea typeface="Arial"/>
                <a:cs typeface="Arial"/>
                <a:sym typeface="Arial"/>
              </a:rPr>
              <a:t> 2</a:t>
            </a:r>
            <a:r>
              <a:rPr lang="en-US" sz="2000" b="1" i="0" u="none" strike="noStrike" cap="none" dirty="0">
                <a:solidFill>
                  <a:srgbClr val="000000"/>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Ontvang</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rollenspelkaarten</a:t>
            </a:r>
            <a:r>
              <a:rPr lang="en-US" sz="2000" b="0" i="0" u="none" strike="noStrike" cap="none" dirty="0">
                <a:solidFill>
                  <a:srgbClr val="7F7F7F"/>
                </a:solidFill>
                <a:latin typeface="Arial"/>
                <a:ea typeface="Arial"/>
                <a:cs typeface="Arial"/>
                <a:sym typeface="Arial"/>
              </a:rPr>
              <a:t> met </a:t>
            </a:r>
            <a:r>
              <a:rPr lang="en-US" sz="2000" b="0" i="0" u="none" strike="noStrike" cap="none" dirty="0" err="1">
                <a:solidFill>
                  <a:srgbClr val="7F7F7F"/>
                </a:solidFill>
                <a:latin typeface="Arial"/>
                <a:ea typeface="Arial"/>
                <a:cs typeface="Arial"/>
                <a:sym typeface="Arial"/>
              </a:rPr>
              <a:t>verschillende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communicatiescenario's</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speel</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verschillende</a:t>
            </a:r>
            <a:r>
              <a:rPr lang="en-US" sz="2000" b="0" i="0" u="none" strike="noStrike" cap="none" dirty="0">
                <a:solidFill>
                  <a:srgbClr val="7F7F7F"/>
                </a:solidFill>
                <a:latin typeface="Arial"/>
                <a:ea typeface="Arial"/>
                <a:cs typeface="Arial"/>
                <a:sym typeface="Arial"/>
              </a:rPr>
              <a:t> scenario's </a:t>
            </a:r>
            <a:r>
              <a:rPr lang="en-US" sz="2000" b="0" i="0" u="none" strike="noStrike" cap="none" dirty="0" err="1">
                <a:solidFill>
                  <a:srgbClr val="7F7F7F"/>
                </a:solidFill>
                <a:latin typeface="Arial"/>
                <a:ea typeface="Arial"/>
                <a:cs typeface="Arial"/>
                <a:sym typeface="Arial"/>
              </a:rPr>
              <a:t>terwijl</a:t>
            </a:r>
            <a:r>
              <a:rPr lang="en-US" sz="2000" b="0" i="0" u="none" strike="noStrike" cap="none" dirty="0">
                <a:solidFill>
                  <a:srgbClr val="7F7F7F"/>
                </a:solidFill>
                <a:latin typeface="Arial"/>
                <a:ea typeface="Arial"/>
                <a:cs typeface="Arial"/>
                <a:sym typeface="Arial"/>
              </a:rPr>
              <a:t> je non-verbale </a:t>
            </a:r>
            <a:r>
              <a:rPr lang="en-US" sz="2000" b="0" i="0" u="none" strike="noStrike" cap="none" dirty="0" err="1">
                <a:solidFill>
                  <a:srgbClr val="7F7F7F"/>
                </a:solidFill>
                <a:latin typeface="Arial"/>
                <a:ea typeface="Arial"/>
                <a:cs typeface="Arial"/>
                <a:sym typeface="Arial"/>
              </a:rPr>
              <a:t>communicatie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integreert</a:t>
            </a:r>
            <a:r>
              <a:rPr lang="en-US" sz="2000" b="0" i="0" u="none" strike="noStrike" cap="none" dirty="0">
                <a:solidFill>
                  <a:srgbClr val="7F7F7F"/>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rtl="0">
              <a:lnSpc>
                <a:spcPct val="150000"/>
              </a:lnSpc>
              <a:spcBef>
                <a:spcPts val="0"/>
              </a:spcBef>
              <a:spcAft>
                <a:spcPts val="0"/>
              </a:spcAft>
              <a:buClr>
                <a:srgbClr val="000000"/>
              </a:buClr>
              <a:buSzPts val="2000"/>
              <a:buFont typeface="Arial"/>
              <a:buNone/>
            </a:pPr>
            <a:r>
              <a:rPr lang="en-US" sz="2000" b="1" i="0" u="none" strike="noStrike" cap="none" dirty="0" err="1">
                <a:solidFill>
                  <a:srgbClr val="595959"/>
                </a:solidFill>
                <a:latin typeface="Arial"/>
                <a:ea typeface="Arial"/>
                <a:cs typeface="Arial"/>
                <a:sym typeface="Arial"/>
              </a:rPr>
              <a:t>Stap</a:t>
            </a:r>
            <a:r>
              <a:rPr lang="en-US" sz="2000" b="1" i="0" u="none" strike="noStrike" cap="none" dirty="0">
                <a:solidFill>
                  <a:srgbClr val="595959"/>
                </a:solidFill>
                <a:latin typeface="Arial"/>
                <a:ea typeface="Arial"/>
                <a:cs typeface="Arial"/>
                <a:sym typeface="Arial"/>
              </a:rPr>
              <a:t> 3</a:t>
            </a:r>
            <a:r>
              <a:rPr lang="en-US" sz="2000" b="1" i="0" u="none" strike="noStrike" cap="none" dirty="0">
                <a:solidFill>
                  <a:srgbClr val="000000"/>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Oefen</a:t>
            </a:r>
            <a:r>
              <a:rPr lang="en-US" sz="2000" b="0" i="0" u="none" strike="noStrike" cap="none" dirty="0">
                <a:solidFill>
                  <a:srgbClr val="7F7F7F"/>
                </a:solidFill>
                <a:latin typeface="Arial"/>
                <a:ea typeface="Arial"/>
                <a:cs typeface="Arial"/>
                <a:sym typeface="Arial"/>
              </a:rPr>
              <a:t> met het </a:t>
            </a:r>
            <a:r>
              <a:rPr lang="en-US" sz="2000" b="0" i="0" u="none" strike="noStrike" cap="none" dirty="0" err="1">
                <a:solidFill>
                  <a:srgbClr val="7F7F7F"/>
                </a:solidFill>
                <a:latin typeface="Arial"/>
                <a:ea typeface="Arial"/>
                <a:cs typeface="Arial"/>
                <a:sym typeface="Arial"/>
              </a:rPr>
              <a:t>aanpassen</a:t>
            </a:r>
            <a:r>
              <a:rPr lang="en-US" sz="2000" b="0" i="0" u="none" strike="noStrike" cap="none" dirty="0">
                <a:solidFill>
                  <a:srgbClr val="7F7F7F"/>
                </a:solidFill>
                <a:latin typeface="Arial"/>
                <a:ea typeface="Arial"/>
                <a:cs typeface="Arial"/>
                <a:sym typeface="Arial"/>
              </a:rPr>
              <a:t> van </a:t>
            </a:r>
            <a:r>
              <a:rPr lang="en-US" sz="2000" b="0" i="0" u="none" strike="noStrike" cap="none" dirty="0" err="1">
                <a:solidFill>
                  <a:srgbClr val="7F7F7F"/>
                </a:solidFill>
                <a:latin typeface="Arial"/>
                <a:ea typeface="Arial"/>
                <a:cs typeface="Arial"/>
                <a:sym typeface="Arial"/>
              </a:rPr>
              <a:t>hun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communicatiestijl</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aan</a:t>
            </a:r>
            <a:r>
              <a:rPr lang="en-US" sz="2000" b="0" i="0" u="none" strike="noStrike" cap="none" dirty="0">
                <a:solidFill>
                  <a:srgbClr val="7F7F7F"/>
                </a:solidFill>
                <a:latin typeface="Arial"/>
                <a:ea typeface="Arial"/>
                <a:cs typeface="Arial"/>
                <a:sym typeface="Arial"/>
              </a:rPr>
              <a:t> de </a:t>
            </a:r>
            <a:r>
              <a:rPr lang="en-US" sz="2000" b="0" i="0" u="none" strike="noStrike" cap="none" dirty="0" err="1">
                <a:solidFill>
                  <a:srgbClr val="7F7F7F"/>
                </a:solidFill>
                <a:latin typeface="Arial"/>
                <a:ea typeface="Arial"/>
                <a:cs typeface="Arial"/>
                <a:sym typeface="Arial"/>
              </a:rPr>
              <a:t>behoeften</a:t>
            </a:r>
            <a:r>
              <a:rPr lang="en-US" sz="2000" b="0" i="0" u="none" strike="noStrike" cap="none" dirty="0">
                <a:solidFill>
                  <a:srgbClr val="7F7F7F"/>
                </a:solidFill>
                <a:latin typeface="Arial"/>
                <a:ea typeface="Arial"/>
                <a:cs typeface="Arial"/>
                <a:sym typeface="Arial"/>
              </a:rPr>
              <a:t> van </a:t>
            </a:r>
            <a:r>
              <a:rPr lang="en-US" sz="2000" b="0" i="0" u="none" strike="noStrike" cap="none" dirty="0" err="1">
                <a:solidFill>
                  <a:srgbClr val="7F7F7F"/>
                </a:solidFill>
                <a:latin typeface="Arial"/>
                <a:ea typeface="Arial"/>
                <a:cs typeface="Arial"/>
                <a:sym typeface="Arial"/>
              </a:rPr>
              <a:t>verschillende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mensen</a:t>
            </a:r>
            <a:r>
              <a:rPr lang="en-US" sz="2000" b="0" i="0" u="none" strike="noStrike" cap="none" dirty="0">
                <a:solidFill>
                  <a:srgbClr val="7F7F7F"/>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2612ba86871_0_0"/>
          <p:cNvSpPr txBox="1"/>
          <p:nvPr/>
        </p:nvSpPr>
        <p:spPr>
          <a:xfrm>
            <a:off x="5368974" y="2213175"/>
            <a:ext cx="6568467" cy="3416290"/>
          </a:xfrm>
          <a:prstGeom prst="rect">
            <a:avLst/>
          </a:prstGeom>
          <a:noFill/>
          <a:ln>
            <a:noFill/>
          </a:ln>
        </p:spPr>
        <p:txBody>
          <a:bodyPr spcFirstLastPara="1" wrap="square" lIns="91425" tIns="91425" rIns="91425" bIns="91425" anchor="t" anchorCtr="0">
            <a:spAutoFit/>
          </a:bodyPr>
          <a:lstStyle/>
          <a:p>
            <a:pPr marL="0" lvl="0" indent="0" rtl="0">
              <a:lnSpc>
                <a:spcPct val="150000"/>
              </a:lnSpc>
              <a:spcBef>
                <a:spcPts val="0"/>
              </a:spcBef>
              <a:spcAft>
                <a:spcPts val="0"/>
              </a:spcAft>
              <a:buNone/>
            </a:pPr>
            <a:r>
              <a:rPr lang="en-US" sz="2000" b="1" i="1" dirty="0" err="1">
                <a:solidFill>
                  <a:srgbClr val="70AD47"/>
                </a:solidFill>
              </a:rPr>
              <a:t>Verdeel</a:t>
            </a:r>
            <a:r>
              <a:rPr lang="en-US" sz="2000" b="1" i="1" dirty="0">
                <a:solidFill>
                  <a:srgbClr val="70AD47"/>
                </a:solidFill>
              </a:rPr>
              <a:t> je in </a:t>
            </a:r>
            <a:r>
              <a:rPr lang="en-US" sz="2000" b="1" i="1" dirty="0" err="1">
                <a:solidFill>
                  <a:srgbClr val="70AD47"/>
                </a:solidFill>
              </a:rPr>
              <a:t>groepjes</a:t>
            </a:r>
            <a:r>
              <a:rPr lang="en-US" sz="2000" b="1" i="1" dirty="0">
                <a:solidFill>
                  <a:srgbClr val="70AD47"/>
                </a:solidFill>
              </a:rPr>
              <a:t> van 2 </a:t>
            </a:r>
            <a:r>
              <a:rPr lang="en-US" sz="2000" b="1" i="1" dirty="0" err="1">
                <a:solidFill>
                  <a:srgbClr val="70AD47"/>
                </a:solidFill>
              </a:rPr>
              <a:t>en</a:t>
            </a:r>
            <a:r>
              <a:rPr lang="en-US" sz="2000" b="1" i="1" dirty="0">
                <a:solidFill>
                  <a:srgbClr val="70AD47"/>
                </a:solidFill>
              </a:rPr>
              <a:t> </a:t>
            </a:r>
            <a:r>
              <a:rPr lang="en-US" sz="2000" b="1" i="1" dirty="0" err="1">
                <a:solidFill>
                  <a:srgbClr val="70AD47"/>
                </a:solidFill>
              </a:rPr>
              <a:t>speel</a:t>
            </a:r>
            <a:r>
              <a:rPr lang="en-US" sz="2000" b="1" i="1" dirty="0">
                <a:solidFill>
                  <a:srgbClr val="70AD47"/>
                </a:solidFill>
              </a:rPr>
              <a:t> de </a:t>
            </a:r>
            <a:r>
              <a:rPr lang="en-US" sz="2000" b="1" i="1" dirty="0" err="1">
                <a:solidFill>
                  <a:srgbClr val="70AD47"/>
                </a:solidFill>
              </a:rPr>
              <a:t>onderstaande</a:t>
            </a:r>
            <a:r>
              <a:rPr lang="en-US" sz="2000" b="1" i="1" dirty="0">
                <a:solidFill>
                  <a:srgbClr val="70AD47"/>
                </a:solidFill>
              </a:rPr>
              <a:t> scenario's </a:t>
            </a:r>
            <a:r>
              <a:rPr lang="en-US" sz="2000" b="1" i="1" dirty="0" err="1">
                <a:solidFill>
                  <a:srgbClr val="70AD47"/>
                </a:solidFill>
              </a:rPr>
              <a:t>terwijl</a:t>
            </a:r>
            <a:r>
              <a:rPr lang="en-US" sz="2000" b="1" i="1" dirty="0">
                <a:solidFill>
                  <a:srgbClr val="70AD47"/>
                </a:solidFill>
              </a:rPr>
              <a:t> je non-verbale </a:t>
            </a:r>
            <a:r>
              <a:rPr lang="en-US" sz="2000" b="1" i="1" dirty="0" err="1">
                <a:solidFill>
                  <a:srgbClr val="70AD47"/>
                </a:solidFill>
              </a:rPr>
              <a:t>communicatie</a:t>
            </a:r>
            <a:r>
              <a:rPr lang="en-US" sz="2000" b="1" i="1" dirty="0">
                <a:solidFill>
                  <a:srgbClr val="70AD47"/>
                </a:solidFill>
              </a:rPr>
              <a:t> </a:t>
            </a:r>
            <a:r>
              <a:rPr lang="en-US" sz="2000" b="1" i="1" dirty="0" err="1">
                <a:solidFill>
                  <a:srgbClr val="70AD47"/>
                </a:solidFill>
              </a:rPr>
              <a:t>integreert</a:t>
            </a:r>
            <a:r>
              <a:rPr lang="en-US" sz="2000" b="1" i="1" dirty="0">
                <a:solidFill>
                  <a:srgbClr val="70AD47"/>
                </a:solidFill>
              </a:rPr>
              <a:t>:</a:t>
            </a:r>
          </a:p>
          <a:p>
            <a:pPr lvl="0" rtl="0">
              <a:lnSpc>
                <a:spcPct val="150000"/>
              </a:lnSpc>
              <a:spcBef>
                <a:spcPts val="0"/>
              </a:spcBef>
              <a:spcAft>
                <a:spcPts val="0"/>
              </a:spcAft>
            </a:pPr>
            <a:r>
              <a:rPr lang="en-US" sz="2000" b="1" i="1" dirty="0">
                <a:solidFill>
                  <a:srgbClr val="70AD47"/>
                </a:solidFill>
              </a:rPr>
              <a:t>- </a:t>
            </a:r>
            <a:r>
              <a:rPr lang="en-US" sz="2000" b="1" i="1" dirty="0" err="1">
                <a:solidFill>
                  <a:srgbClr val="70AD47"/>
                </a:solidFill>
              </a:rPr>
              <a:t>klant</a:t>
            </a:r>
            <a:r>
              <a:rPr lang="en-US" sz="2000" b="1" i="1" dirty="0">
                <a:solidFill>
                  <a:srgbClr val="70AD47"/>
                </a:solidFill>
              </a:rPr>
              <a:t> &amp; </a:t>
            </a:r>
            <a:r>
              <a:rPr lang="en-US" sz="2000" b="1" i="1" dirty="0" err="1">
                <a:solidFill>
                  <a:srgbClr val="70AD47"/>
                </a:solidFill>
              </a:rPr>
              <a:t>ober</a:t>
            </a:r>
            <a:endParaRPr lang="en-US" sz="2000" b="1" i="1" dirty="0">
              <a:solidFill>
                <a:srgbClr val="70AD47"/>
              </a:solidFill>
            </a:endParaRPr>
          </a:p>
          <a:p>
            <a:pPr lvl="0" rtl="0">
              <a:lnSpc>
                <a:spcPct val="150000"/>
              </a:lnSpc>
              <a:spcBef>
                <a:spcPts val="0"/>
              </a:spcBef>
              <a:spcAft>
                <a:spcPts val="0"/>
              </a:spcAft>
            </a:pPr>
            <a:r>
              <a:rPr lang="en-US" sz="2000" b="1" i="1" dirty="0">
                <a:solidFill>
                  <a:srgbClr val="70AD47"/>
                </a:solidFill>
              </a:rPr>
              <a:t>- </a:t>
            </a:r>
            <a:r>
              <a:rPr lang="en-US" sz="2000" b="1" i="1" dirty="0" err="1">
                <a:solidFill>
                  <a:srgbClr val="70AD47"/>
                </a:solidFill>
              </a:rPr>
              <a:t>collega</a:t>
            </a:r>
            <a:r>
              <a:rPr lang="en-US" sz="2000" b="1" i="1" dirty="0">
                <a:solidFill>
                  <a:srgbClr val="70AD47"/>
                </a:solidFill>
              </a:rPr>
              <a:t> &amp; </a:t>
            </a:r>
            <a:r>
              <a:rPr lang="en-US" sz="2000" b="1" i="1" dirty="0" err="1">
                <a:solidFill>
                  <a:srgbClr val="70AD47"/>
                </a:solidFill>
              </a:rPr>
              <a:t>collega</a:t>
            </a:r>
            <a:r>
              <a:rPr lang="en-US" sz="2000" b="1" i="1" dirty="0">
                <a:solidFill>
                  <a:srgbClr val="70AD47"/>
                </a:solidFill>
              </a:rPr>
              <a:t> die net </a:t>
            </a:r>
            <a:r>
              <a:rPr lang="en-US" sz="2000" b="1" i="1" dirty="0" err="1">
                <a:solidFill>
                  <a:srgbClr val="70AD47"/>
                </a:solidFill>
              </a:rPr>
              <a:t>promotie</a:t>
            </a:r>
            <a:r>
              <a:rPr lang="en-US" sz="2000" b="1" i="1" dirty="0">
                <a:solidFill>
                  <a:srgbClr val="70AD47"/>
                </a:solidFill>
              </a:rPr>
              <a:t> </a:t>
            </a:r>
            <a:r>
              <a:rPr lang="en-US" sz="2000" b="1" i="1" dirty="0" err="1">
                <a:solidFill>
                  <a:srgbClr val="70AD47"/>
                </a:solidFill>
              </a:rPr>
              <a:t>heeft</a:t>
            </a:r>
            <a:r>
              <a:rPr lang="en-US" sz="2000" b="1" i="1" dirty="0">
                <a:solidFill>
                  <a:srgbClr val="70AD47"/>
                </a:solidFill>
              </a:rPr>
              <a:t> </a:t>
            </a:r>
            <a:r>
              <a:rPr lang="en-US" sz="2000" b="1" i="1" dirty="0" err="1">
                <a:solidFill>
                  <a:srgbClr val="70AD47"/>
                </a:solidFill>
              </a:rPr>
              <a:t>gekregen</a:t>
            </a:r>
            <a:endParaRPr lang="en-US" sz="2000" b="1" i="1" dirty="0">
              <a:solidFill>
                <a:srgbClr val="70AD47"/>
              </a:solidFill>
            </a:endParaRPr>
          </a:p>
          <a:p>
            <a:pPr lvl="0" rtl="0">
              <a:lnSpc>
                <a:spcPct val="150000"/>
              </a:lnSpc>
              <a:spcBef>
                <a:spcPts val="0"/>
              </a:spcBef>
              <a:spcAft>
                <a:spcPts val="0"/>
              </a:spcAft>
            </a:pPr>
            <a:r>
              <a:rPr lang="en-US" sz="2000" b="1" i="1" dirty="0">
                <a:solidFill>
                  <a:srgbClr val="70AD47"/>
                </a:solidFill>
              </a:rPr>
              <a:t>- manager &amp; </a:t>
            </a:r>
            <a:r>
              <a:rPr lang="en-US" sz="2000" b="1" i="1" dirty="0" err="1">
                <a:solidFill>
                  <a:srgbClr val="70AD47"/>
                </a:solidFill>
              </a:rPr>
              <a:t>teamlid</a:t>
            </a:r>
            <a:endParaRPr lang="en-US" sz="2000" b="1" i="1" dirty="0">
              <a:solidFill>
                <a:srgbClr val="70AD47"/>
              </a:solidFill>
            </a:endParaRPr>
          </a:p>
          <a:p>
            <a:pPr lvl="0" rtl="0">
              <a:lnSpc>
                <a:spcPct val="150000"/>
              </a:lnSpc>
              <a:spcBef>
                <a:spcPts val="0"/>
              </a:spcBef>
              <a:spcAft>
                <a:spcPts val="0"/>
              </a:spcAft>
            </a:pPr>
            <a:r>
              <a:rPr lang="en-US" sz="2000" b="1" i="1" dirty="0">
                <a:solidFill>
                  <a:srgbClr val="70AD47"/>
                </a:solidFill>
              </a:rPr>
              <a:t>- </a:t>
            </a:r>
            <a:r>
              <a:rPr lang="en-US" sz="2000" b="1" i="1" dirty="0" err="1">
                <a:solidFill>
                  <a:srgbClr val="70AD47"/>
                </a:solidFill>
              </a:rPr>
              <a:t>werknemer</a:t>
            </a:r>
            <a:r>
              <a:rPr lang="en-US" sz="2000" b="1" i="1" dirty="0">
                <a:solidFill>
                  <a:srgbClr val="70AD47"/>
                </a:solidFill>
              </a:rPr>
              <a:t> &amp; </a:t>
            </a:r>
            <a:r>
              <a:rPr lang="en-US" sz="2000" b="1" i="1" dirty="0" err="1">
                <a:solidFill>
                  <a:srgbClr val="70AD47"/>
                </a:solidFill>
              </a:rPr>
              <a:t>werkgever</a:t>
            </a:r>
            <a:endParaRPr sz="2000" b="1" i="1" dirty="0">
              <a:solidFill>
                <a:srgbClr val="70AD47"/>
              </a:solidFill>
            </a:endParaRPr>
          </a:p>
        </p:txBody>
      </p:sp>
      <p:sp>
        <p:nvSpPr>
          <p:cNvPr id="207" name="Google Shape;207;g2612ba86871_0_0"/>
          <p:cNvSpPr txBox="1"/>
          <p:nvPr/>
        </p:nvSpPr>
        <p:spPr>
          <a:xfrm>
            <a:off x="5691883" y="1129042"/>
            <a:ext cx="6400800" cy="13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err="1">
                <a:solidFill>
                  <a:srgbClr val="3F3F3F"/>
                </a:solidFill>
                <a:latin typeface="Arial"/>
                <a:ea typeface="Arial"/>
                <a:cs typeface="Arial"/>
                <a:sym typeface="Arial"/>
              </a:rPr>
              <a:t>Activiteit</a:t>
            </a:r>
            <a:r>
              <a:rPr lang="en-US" sz="4400" b="1" i="0" u="none" strike="noStrike" cap="none" dirty="0">
                <a:solidFill>
                  <a:srgbClr val="3F3F3F"/>
                </a:solidFill>
                <a:latin typeface="Arial"/>
                <a:ea typeface="Arial"/>
                <a:cs typeface="Arial"/>
                <a:sym typeface="Arial"/>
              </a:rPr>
              <a:t> 4 </a:t>
            </a:r>
            <a:r>
              <a:rPr lang="en-US" sz="4400" b="1" dirty="0" err="1">
                <a:solidFill>
                  <a:srgbClr val="EF9152"/>
                </a:solidFill>
              </a:rPr>
              <a:t>Rollenspel</a:t>
            </a:r>
            <a:endParaRPr sz="4400" b="1" i="0" u="none" strike="noStrike" cap="none" dirty="0">
              <a:solidFill>
                <a:srgbClr val="EF9152"/>
              </a:solidFill>
              <a:latin typeface="Arial"/>
              <a:ea typeface="Arial"/>
              <a:cs typeface="Arial"/>
              <a:sym typeface="Arial"/>
            </a:endParaRPr>
          </a:p>
        </p:txBody>
      </p:sp>
      <p:pic>
        <p:nvPicPr>
          <p:cNvPr id="208" name="Google Shape;208;g2612ba86871_0_0" descr="Logo&#10;&#10;Description automatically generated"/>
          <p:cNvPicPr preferRelativeResize="0"/>
          <p:nvPr/>
        </p:nvPicPr>
        <p:blipFill rotWithShape="1">
          <a:blip r:embed="rId3">
            <a:alphaModFix/>
          </a:blip>
          <a:srcRect/>
          <a:stretch/>
        </p:blipFill>
        <p:spPr>
          <a:xfrm>
            <a:off x="10561841" y="37876"/>
            <a:ext cx="1250519" cy="1250519"/>
          </a:xfrm>
          <a:prstGeom prst="rect">
            <a:avLst/>
          </a:prstGeom>
          <a:noFill/>
          <a:ln>
            <a:noFill/>
          </a:ln>
        </p:spPr>
      </p:pic>
      <p:pic>
        <p:nvPicPr>
          <p:cNvPr id="209" name="Google Shape;209;g2612ba86871_0_0"/>
          <p:cNvPicPr preferRelativeResize="0"/>
          <p:nvPr/>
        </p:nvPicPr>
        <p:blipFill rotWithShape="1">
          <a:blip r:embed="rId4">
            <a:alphaModFix/>
          </a:blip>
          <a:srcRect t="16683" b="16689"/>
          <a:stretch/>
        </p:blipFill>
        <p:spPr>
          <a:xfrm>
            <a:off x="1345905" y="1867649"/>
            <a:ext cx="3123300" cy="3122700"/>
          </a:xfrm>
          <a:prstGeom prst="ellipse">
            <a:avLst/>
          </a:prstGeom>
          <a:noFill/>
          <a:ln w="38100" cap="flat" cmpd="sng">
            <a:solidFill>
              <a:schemeClr val="lt1"/>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2612ba86871_0_6"/>
          <p:cNvSpPr txBox="1"/>
          <p:nvPr/>
        </p:nvSpPr>
        <p:spPr>
          <a:xfrm>
            <a:off x="1752924" y="2072658"/>
            <a:ext cx="4698117" cy="406262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1800" dirty="0" err="1"/>
              <a:t>Rol</a:t>
            </a:r>
            <a:r>
              <a:rPr lang="en-US" sz="1800" dirty="0"/>
              <a:t> 1: Je bent </a:t>
            </a:r>
            <a:r>
              <a:rPr lang="en-US" sz="1800" dirty="0" err="1"/>
              <a:t>een</a:t>
            </a:r>
            <a:r>
              <a:rPr lang="en-US" sz="1800" dirty="0"/>
              <a:t> </a:t>
            </a:r>
            <a:r>
              <a:rPr lang="en-US" sz="1800" b="1" dirty="0" err="1"/>
              <a:t>klant</a:t>
            </a:r>
            <a:r>
              <a:rPr lang="en-US" sz="1800" dirty="0"/>
              <a:t> </a:t>
            </a:r>
            <a:r>
              <a:rPr lang="en-US" sz="1800" dirty="0" err="1"/>
              <a:t>en</a:t>
            </a:r>
            <a:r>
              <a:rPr lang="en-US" sz="1800" dirty="0"/>
              <a:t> je bent </a:t>
            </a:r>
            <a:r>
              <a:rPr lang="en-US" sz="1800" b="1" dirty="0" err="1"/>
              <a:t>niet</a:t>
            </a:r>
            <a:r>
              <a:rPr lang="en-US" sz="1800" b="1" dirty="0"/>
              <a:t> tevreden over de service</a:t>
            </a:r>
            <a:r>
              <a:rPr lang="en-US" sz="1800" dirty="0"/>
              <a:t> die je </a:t>
            </a:r>
            <a:r>
              <a:rPr lang="en-US" sz="1800" dirty="0" err="1"/>
              <a:t>hebt</a:t>
            </a:r>
            <a:r>
              <a:rPr lang="en-US" sz="1800" dirty="0"/>
              <a:t> </a:t>
            </a:r>
            <a:r>
              <a:rPr lang="en-US" sz="1800" dirty="0" err="1"/>
              <a:t>gekregen</a:t>
            </a:r>
            <a:r>
              <a:rPr lang="en-US" sz="1800" dirty="0"/>
              <a:t> in </a:t>
            </a:r>
            <a:r>
              <a:rPr lang="en-US" sz="1800" dirty="0" err="1"/>
              <a:t>een</a:t>
            </a:r>
            <a:r>
              <a:rPr lang="en-US" sz="1800" dirty="0"/>
              <a:t> restaurant. Je </a:t>
            </a:r>
            <a:r>
              <a:rPr lang="en-US" sz="1800" dirty="0" err="1"/>
              <a:t>kunt</a:t>
            </a:r>
            <a:r>
              <a:rPr lang="en-US" sz="1800" dirty="0"/>
              <a:t> non-verbale </a:t>
            </a:r>
            <a:r>
              <a:rPr lang="en-US" sz="1800" dirty="0" err="1"/>
              <a:t>communicatie</a:t>
            </a:r>
            <a:r>
              <a:rPr lang="en-US" sz="1800" dirty="0"/>
              <a:t> </a:t>
            </a:r>
            <a:r>
              <a:rPr lang="en-US" sz="1800" dirty="0" err="1"/>
              <a:t>gebruiken</a:t>
            </a:r>
            <a:r>
              <a:rPr lang="en-US" sz="1800" dirty="0"/>
              <a:t> </a:t>
            </a:r>
            <a:r>
              <a:rPr lang="en-US" sz="1800" dirty="0" err="1"/>
              <a:t>zoals</a:t>
            </a:r>
            <a:r>
              <a:rPr lang="en-US" sz="1800" dirty="0"/>
              <a:t> </a:t>
            </a:r>
            <a:r>
              <a:rPr lang="en-US" sz="1800" dirty="0" err="1"/>
              <a:t>fronsen</a:t>
            </a:r>
            <a:r>
              <a:rPr lang="en-US" sz="1800" dirty="0"/>
              <a:t>, je </a:t>
            </a:r>
            <a:r>
              <a:rPr lang="en-US" sz="1800" dirty="0" err="1"/>
              <a:t>hoofd</a:t>
            </a:r>
            <a:r>
              <a:rPr lang="en-US" sz="1800" dirty="0"/>
              <a:t> </a:t>
            </a:r>
            <a:r>
              <a:rPr lang="en-US" sz="1800" dirty="0" err="1"/>
              <a:t>schudden</a:t>
            </a:r>
            <a:r>
              <a:rPr lang="en-US" sz="1800" dirty="0"/>
              <a:t>, je </a:t>
            </a:r>
            <a:r>
              <a:rPr lang="en-US" sz="1800" dirty="0" err="1"/>
              <a:t>armen</a:t>
            </a:r>
            <a:r>
              <a:rPr lang="en-US" sz="1800" dirty="0"/>
              <a:t> over </a:t>
            </a:r>
            <a:r>
              <a:rPr lang="en-US" sz="1800" dirty="0" err="1"/>
              <a:t>elkaar</a:t>
            </a:r>
            <a:r>
              <a:rPr lang="en-US" sz="1800" dirty="0"/>
              <a:t> </a:t>
            </a:r>
            <a:r>
              <a:rPr lang="en-US" sz="1800" dirty="0" err="1"/>
              <a:t>slaan</a:t>
            </a:r>
            <a:r>
              <a:rPr lang="en-US" sz="1800" dirty="0"/>
              <a:t> of </a:t>
            </a:r>
            <a:r>
              <a:rPr lang="en-US" sz="1800" dirty="0" err="1"/>
              <a:t>wijzen</a:t>
            </a:r>
            <a:r>
              <a:rPr lang="en-US" sz="1800" dirty="0"/>
              <a:t> </a:t>
            </a:r>
            <a:r>
              <a:rPr lang="en-US" sz="1800" dirty="0" err="1"/>
              <a:t>naar</a:t>
            </a:r>
            <a:r>
              <a:rPr lang="en-US" sz="1800" dirty="0"/>
              <a:t> het </a:t>
            </a:r>
            <a:r>
              <a:rPr lang="en-US" sz="1800" dirty="0" err="1"/>
              <a:t>probleem</a:t>
            </a:r>
            <a:r>
              <a:rPr lang="en-US" sz="1800" dirty="0"/>
              <a:t> om je </a:t>
            </a:r>
            <a:r>
              <a:rPr lang="en-US" sz="1800" dirty="0" err="1"/>
              <a:t>ongenoegen</a:t>
            </a:r>
            <a:r>
              <a:rPr lang="en-US" sz="1800" dirty="0"/>
              <a:t> </a:t>
            </a:r>
            <a:r>
              <a:rPr lang="en-US" sz="1800" dirty="0" err="1"/>
              <a:t>en</a:t>
            </a:r>
            <a:r>
              <a:rPr lang="en-US" sz="1800" dirty="0"/>
              <a:t> </a:t>
            </a:r>
            <a:r>
              <a:rPr lang="en-US" sz="1800" dirty="0" err="1"/>
              <a:t>ontevredenheid</a:t>
            </a:r>
            <a:r>
              <a:rPr lang="en-US" sz="1800" dirty="0"/>
              <a:t> </a:t>
            </a:r>
            <a:r>
              <a:rPr lang="en-US" sz="1800" dirty="0" err="1"/>
              <a:t>te</a:t>
            </a:r>
            <a:r>
              <a:rPr lang="en-US" sz="1800" dirty="0"/>
              <a:t> </a:t>
            </a:r>
            <a:r>
              <a:rPr lang="en-US" sz="1800" dirty="0" err="1"/>
              <a:t>tonen</a:t>
            </a:r>
            <a:r>
              <a:rPr lang="en-US" sz="1800" dirty="0"/>
              <a:t>.</a:t>
            </a:r>
          </a:p>
          <a:p>
            <a:pPr marL="0" lvl="0" indent="0" rtl="0">
              <a:spcBef>
                <a:spcPts val="0"/>
              </a:spcBef>
              <a:spcAft>
                <a:spcPts val="0"/>
              </a:spcAft>
              <a:buNone/>
            </a:pPr>
            <a:endParaRPr sz="1800" dirty="0"/>
          </a:p>
          <a:p>
            <a:pPr marL="0" lvl="0" indent="0" rtl="0">
              <a:spcBef>
                <a:spcPts val="0"/>
              </a:spcBef>
              <a:spcAft>
                <a:spcPts val="0"/>
              </a:spcAft>
              <a:buNone/>
            </a:pPr>
            <a:r>
              <a:rPr lang="en-US" sz="1800" dirty="0" err="1"/>
              <a:t>Rol</a:t>
            </a:r>
            <a:r>
              <a:rPr lang="en-US" sz="1800" dirty="0"/>
              <a:t> 2: Je bent </a:t>
            </a:r>
            <a:r>
              <a:rPr lang="en-US" sz="1800" dirty="0" err="1"/>
              <a:t>een</a:t>
            </a:r>
            <a:r>
              <a:rPr lang="en-US" sz="1800" dirty="0"/>
              <a:t> </a:t>
            </a:r>
            <a:r>
              <a:rPr lang="en-US" sz="1800" b="1" dirty="0" err="1"/>
              <a:t>collega</a:t>
            </a:r>
            <a:r>
              <a:rPr lang="en-US" sz="1800" dirty="0"/>
              <a:t> </a:t>
            </a:r>
            <a:r>
              <a:rPr lang="en-US" sz="1800" dirty="0" err="1"/>
              <a:t>en</a:t>
            </a:r>
            <a:r>
              <a:rPr lang="en-US" sz="1800" dirty="0"/>
              <a:t> je wilt </a:t>
            </a:r>
            <a:r>
              <a:rPr lang="en-US" sz="1800" b="1" dirty="0" err="1"/>
              <a:t>iemand</a:t>
            </a:r>
            <a:r>
              <a:rPr lang="en-US" sz="1800" b="1" dirty="0"/>
              <a:t> </a:t>
            </a:r>
            <a:r>
              <a:rPr lang="en-US" sz="1800" b="1" dirty="0" err="1"/>
              <a:t>feliciteren</a:t>
            </a:r>
            <a:r>
              <a:rPr lang="en-US" sz="1800" b="1" dirty="0"/>
              <a:t> </a:t>
            </a:r>
            <a:r>
              <a:rPr lang="en-US" sz="1800" dirty="0"/>
              <a:t>met </a:t>
            </a:r>
            <a:r>
              <a:rPr lang="en-US" sz="1800" dirty="0" err="1"/>
              <a:t>zijn</a:t>
            </a:r>
            <a:r>
              <a:rPr lang="en-US" sz="1800" dirty="0"/>
              <a:t> </a:t>
            </a:r>
            <a:r>
              <a:rPr lang="en-US" sz="1800" dirty="0" err="1"/>
              <a:t>promotie</a:t>
            </a:r>
            <a:r>
              <a:rPr lang="en-US" sz="1800" dirty="0"/>
              <a:t> of </a:t>
            </a:r>
            <a:r>
              <a:rPr lang="en-US" sz="1800" dirty="0" err="1"/>
              <a:t>prestatie</a:t>
            </a:r>
            <a:r>
              <a:rPr lang="en-US" sz="1800" dirty="0"/>
              <a:t>. Je </a:t>
            </a:r>
            <a:r>
              <a:rPr lang="en-US" sz="1800" dirty="0" err="1"/>
              <a:t>kunt</a:t>
            </a:r>
            <a:r>
              <a:rPr lang="en-US" sz="1800" dirty="0"/>
              <a:t> non-verbale </a:t>
            </a:r>
            <a:r>
              <a:rPr lang="en-US" sz="1800" dirty="0" err="1"/>
              <a:t>communicatie</a:t>
            </a:r>
            <a:r>
              <a:rPr lang="en-US" sz="1800" dirty="0"/>
              <a:t> </a:t>
            </a:r>
            <a:r>
              <a:rPr lang="en-US" sz="1800" dirty="0" err="1"/>
              <a:t>gebruiken</a:t>
            </a:r>
            <a:r>
              <a:rPr lang="en-US" sz="1800" dirty="0"/>
              <a:t> </a:t>
            </a:r>
            <a:r>
              <a:rPr lang="en-US" sz="1800" dirty="0" err="1"/>
              <a:t>zoals</a:t>
            </a:r>
            <a:r>
              <a:rPr lang="en-US" sz="1800" dirty="0"/>
              <a:t> high-</a:t>
            </a:r>
            <a:r>
              <a:rPr lang="en-US" sz="1800" dirty="0" err="1"/>
              <a:t>fiven</a:t>
            </a:r>
            <a:r>
              <a:rPr lang="en-US" sz="1800" dirty="0"/>
              <a:t>, </a:t>
            </a:r>
            <a:r>
              <a:rPr lang="en-US" sz="1800" dirty="0" err="1"/>
              <a:t>vuiststoten</a:t>
            </a:r>
            <a:r>
              <a:rPr lang="en-US" sz="1800" dirty="0"/>
              <a:t>, </a:t>
            </a:r>
            <a:r>
              <a:rPr lang="en-US" sz="1800" dirty="0" err="1"/>
              <a:t>juichen</a:t>
            </a:r>
            <a:r>
              <a:rPr lang="en-US" sz="1800" dirty="0"/>
              <a:t> of je </a:t>
            </a:r>
            <a:r>
              <a:rPr lang="en-US" sz="1800" dirty="0" err="1"/>
              <a:t>wenkbrauwen</a:t>
            </a:r>
            <a:r>
              <a:rPr lang="en-US" sz="1800" dirty="0"/>
              <a:t> </a:t>
            </a:r>
            <a:r>
              <a:rPr lang="en-US" sz="1800" dirty="0" err="1"/>
              <a:t>optrekken</a:t>
            </a:r>
            <a:r>
              <a:rPr lang="en-US" sz="1800" dirty="0"/>
              <a:t> om je </a:t>
            </a:r>
            <a:r>
              <a:rPr lang="en-US" sz="1800" dirty="0" err="1"/>
              <a:t>opwinding</a:t>
            </a:r>
            <a:r>
              <a:rPr lang="en-US" sz="1800" dirty="0"/>
              <a:t> </a:t>
            </a:r>
            <a:r>
              <a:rPr lang="en-US" sz="1800" dirty="0" err="1"/>
              <a:t>en</a:t>
            </a:r>
            <a:r>
              <a:rPr lang="en-US" sz="1800" dirty="0"/>
              <a:t> </a:t>
            </a:r>
            <a:r>
              <a:rPr lang="en-US" sz="1800" dirty="0" err="1"/>
              <a:t>bewondering</a:t>
            </a:r>
            <a:r>
              <a:rPr lang="en-US" sz="1800" dirty="0"/>
              <a:t> </a:t>
            </a:r>
            <a:r>
              <a:rPr lang="en-US" sz="1800" dirty="0" err="1"/>
              <a:t>te</a:t>
            </a:r>
            <a:r>
              <a:rPr lang="en-US" sz="1800" dirty="0"/>
              <a:t> </a:t>
            </a:r>
            <a:r>
              <a:rPr lang="en-US" sz="1800" dirty="0" err="1"/>
              <a:t>tonen</a:t>
            </a:r>
            <a:r>
              <a:rPr lang="en-US" sz="1800" dirty="0"/>
              <a:t>.</a:t>
            </a:r>
            <a:endParaRPr sz="1800" dirty="0"/>
          </a:p>
        </p:txBody>
      </p:sp>
      <p:sp>
        <p:nvSpPr>
          <p:cNvPr id="215" name="Google Shape;215;g2612ba86871_0_6"/>
          <p:cNvSpPr txBox="1"/>
          <p:nvPr/>
        </p:nvSpPr>
        <p:spPr>
          <a:xfrm>
            <a:off x="6686374" y="2072658"/>
            <a:ext cx="5125986" cy="3785621"/>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1800" dirty="0" err="1"/>
              <a:t>Rol</a:t>
            </a:r>
            <a:r>
              <a:rPr lang="en-US" sz="1800" dirty="0"/>
              <a:t> 3: Je bent </a:t>
            </a:r>
            <a:r>
              <a:rPr lang="en-US" sz="1800" dirty="0" err="1"/>
              <a:t>een</a:t>
            </a:r>
            <a:r>
              <a:rPr lang="en-US" sz="1800" dirty="0"/>
              <a:t> </a:t>
            </a:r>
            <a:r>
              <a:rPr lang="en-US" sz="1800" b="1" dirty="0"/>
              <a:t>manager</a:t>
            </a:r>
            <a:r>
              <a:rPr lang="en-US" sz="1800" dirty="0"/>
              <a:t> </a:t>
            </a:r>
            <a:r>
              <a:rPr lang="en-US" sz="1800" dirty="0" err="1"/>
              <a:t>en</a:t>
            </a:r>
            <a:r>
              <a:rPr lang="en-US" sz="1800" dirty="0"/>
              <a:t> je wilt je </a:t>
            </a:r>
            <a:r>
              <a:rPr lang="en-US" sz="1800" b="1" dirty="0"/>
              <a:t>team </a:t>
            </a:r>
            <a:r>
              <a:rPr lang="en-US" sz="1800" b="1" dirty="0" err="1"/>
              <a:t>motiveren</a:t>
            </a:r>
            <a:r>
              <a:rPr lang="en-US" sz="1800" b="1" dirty="0"/>
              <a:t> </a:t>
            </a:r>
            <a:r>
              <a:rPr lang="en-US" sz="1800" dirty="0"/>
              <a:t>om harder </a:t>
            </a:r>
            <a:r>
              <a:rPr lang="en-US" sz="1800" dirty="0" err="1"/>
              <a:t>en</a:t>
            </a:r>
            <a:r>
              <a:rPr lang="en-US" sz="1800" dirty="0"/>
              <a:t> slimmer </a:t>
            </a:r>
            <a:r>
              <a:rPr lang="en-US" sz="1800" dirty="0" err="1"/>
              <a:t>te</a:t>
            </a:r>
            <a:r>
              <a:rPr lang="en-US" sz="1800" dirty="0"/>
              <a:t> </a:t>
            </a:r>
            <a:r>
              <a:rPr lang="en-US" sz="1800" dirty="0" err="1"/>
              <a:t>werken</a:t>
            </a:r>
            <a:r>
              <a:rPr lang="en-US" sz="1800" dirty="0"/>
              <a:t>. Je </a:t>
            </a:r>
            <a:r>
              <a:rPr lang="en-US" sz="1800" dirty="0" err="1"/>
              <a:t>kunt</a:t>
            </a:r>
            <a:r>
              <a:rPr lang="en-US" sz="1800" dirty="0"/>
              <a:t> non-verbale </a:t>
            </a:r>
            <a:r>
              <a:rPr lang="en-US" sz="1800" dirty="0" err="1"/>
              <a:t>communicatie</a:t>
            </a:r>
            <a:r>
              <a:rPr lang="en-US" sz="1800" dirty="0"/>
              <a:t> </a:t>
            </a:r>
            <a:r>
              <a:rPr lang="en-US" sz="1800" dirty="0" err="1"/>
              <a:t>gebruiken</a:t>
            </a:r>
            <a:r>
              <a:rPr lang="en-US" sz="1800" dirty="0"/>
              <a:t> </a:t>
            </a:r>
            <a:r>
              <a:rPr lang="en-US" sz="1800" dirty="0" err="1"/>
              <a:t>zoals</a:t>
            </a:r>
            <a:r>
              <a:rPr lang="en-US" sz="1800" dirty="0"/>
              <a:t> </a:t>
            </a:r>
            <a:r>
              <a:rPr lang="en-US" sz="1800" dirty="0" err="1"/>
              <a:t>rechtstaan</a:t>
            </a:r>
            <a:r>
              <a:rPr lang="en-US" sz="1800" dirty="0"/>
              <a:t>, </a:t>
            </a:r>
            <a:r>
              <a:rPr lang="en-US" sz="1800" dirty="0" err="1"/>
              <a:t>gebaren</a:t>
            </a:r>
            <a:r>
              <a:rPr lang="en-US" sz="1800" dirty="0"/>
              <a:t> </a:t>
            </a:r>
            <a:r>
              <a:rPr lang="en-US" sz="1800" dirty="0" err="1"/>
              <a:t>maken</a:t>
            </a:r>
            <a:r>
              <a:rPr lang="en-US" sz="1800" dirty="0"/>
              <a:t>, </a:t>
            </a:r>
            <a:r>
              <a:rPr lang="en-US" sz="1800" dirty="0" err="1"/>
              <a:t>hardop</a:t>
            </a:r>
            <a:r>
              <a:rPr lang="en-US" sz="1800" dirty="0"/>
              <a:t> </a:t>
            </a:r>
            <a:r>
              <a:rPr lang="en-US" sz="1800" dirty="0" err="1"/>
              <a:t>spreken</a:t>
            </a:r>
            <a:r>
              <a:rPr lang="en-US" sz="1800" dirty="0"/>
              <a:t> of </a:t>
            </a:r>
            <a:r>
              <a:rPr lang="en-US" sz="1800" dirty="0" err="1"/>
              <a:t>positieve</a:t>
            </a:r>
            <a:r>
              <a:rPr lang="en-US" sz="1800" dirty="0"/>
              <a:t> </a:t>
            </a:r>
            <a:r>
              <a:rPr lang="en-US" sz="1800" dirty="0" err="1"/>
              <a:t>lichaamstaal</a:t>
            </a:r>
            <a:r>
              <a:rPr lang="en-US" sz="1800" dirty="0"/>
              <a:t> </a:t>
            </a:r>
            <a:r>
              <a:rPr lang="en-US" sz="1800" dirty="0" err="1"/>
              <a:t>gebruiken</a:t>
            </a:r>
            <a:r>
              <a:rPr lang="en-US" sz="1800" dirty="0"/>
              <a:t> om je </a:t>
            </a:r>
            <a:r>
              <a:rPr lang="en-US" sz="1800" dirty="0" err="1"/>
              <a:t>zelfvertrouwen</a:t>
            </a:r>
            <a:r>
              <a:rPr lang="en-US" sz="1800" dirty="0"/>
              <a:t> </a:t>
            </a:r>
            <a:r>
              <a:rPr lang="en-US" sz="1800" dirty="0" err="1"/>
              <a:t>en</a:t>
            </a:r>
            <a:r>
              <a:rPr lang="en-US" sz="1800" dirty="0"/>
              <a:t> </a:t>
            </a:r>
            <a:r>
              <a:rPr lang="en-US" sz="1800" dirty="0" err="1"/>
              <a:t>enthousiasme</a:t>
            </a:r>
            <a:r>
              <a:rPr lang="en-US" sz="1800" dirty="0"/>
              <a:t> </a:t>
            </a:r>
            <a:r>
              <a:rPr lang="en-US" sz="1800" dirty="0" err="1"/>
              <a:t>te</a:t>
            </a:r>
            <a:r>
              <a:rPr lang="en-US" sz="1800" dirty="0"/>
              <a:t> </a:t>
            </a:r>
            <a:r>
              <a:rPr lang="en-US" sz="1800" dirty="0" err="1"/>
              <a:t>tonen</a:t>
            </a:r>
            <a:r>
              <a:rPr lang="en-US" sz="1800" dirty="0"/>
              <a:t>.</a:t>
            </a:r>
          </a:p>
          <a:p>
            <a:pPr marL="0" lvl="0" indent="0" algn="just" rtl="0">
              <a:spcBef>
                <a:spcPts val="0"/>
              </a:spcBef>
              <a:spcAft>
                <a:spcPts val="0"/>
              </a:spcAft>
              <a:buNone/>
            </a:pPr>
            <a:endParaRPr sz="1800" dirty="0"/>
          </a:p>
          <a:p>
            <a:pPr marL="0" lvl="0" indent="0" rtl="0">
              <a:spcBef>
                <a:spcPts val="0"/>
              </a:spcBef>
              <a:spcAft>
                <a:spcPts val="0"/>
              </a:spcAft>
              <a:buNone/>
            </a:pPr>
            <a:r>
              <a:rPr lang="en-US" sz="1800" dirty="0" err="1"/>
              <a:t>Rol</a:t>
            </a:r>
            <a:r>
              <a:rPr lang="en-US" sz="1800" dirty="0"/>
              <a:t> 4: Je bent </a:t>
            </a:r>
            <a:r>
              <a:rPr lang="en-US" sz="1800" dirty="0" err="1"/>
              <a:t>een</a:t>
            </a:r>
            <a:r>
              <a:rPr lang="en-US" sz="1800" dirty="0"/>
              <a:t> </a:t>
            </a:r>
            <a:r>
              <a:rPr lang="en-US" sz="1800" b="1" dirty="0" err="1"/>
              <a:t>werknemer</a:t>
            </a:r>
            <a:r>
              <a:rPr lang="en-US" sz="1800" dirty="0"/>
              <a:t> </a:t>
            </a:r>
            <a:r>
              <a:rPr lang="en-US" sz="1800" dirty="0" err="1"/>
              <a:t>en</a:t>
            </a:r>
            <a:r>
              <a:rPr lang="en-US" sz="1800" dirty="0"/>
              <a:t> je wilt om </a:t>
            </a:r>
            <a:r>
              <a:rPr lang="en-US" sz="1800" b="1" dirty="0" err="1"/>
              <a:t>opslag</a:t>
            </a:r>
            <a:r>
              <a:rPr lang="en-US" sz="1800" b="1" dirty="0"/>
              <a:t> of </a:t>
            </a:r>
            <a:r>
              <a:rPr lang="en-US" sz="1800" b="1" dirty="0" err="1"/>
              <a:t>promotie</a:t>
            </a:r>
            <a:r>
              <a:rPr lang="en-US" sz="1800" b="1" dirty="0"/>
              <a:t> </a:t>
            </a:r>
            <a:r>
              <a:rPr lang="en-US" sz="1800" b="1" dirty="0" err="1"/>
              <a:t>vragen</a:t>
            </a:r>
            <a:r>
              <a:rPr lang="en-US" sz="1800" dirty="0"/>
              <a:t>. Je </a:t>
            </a:r>
            <a:r>
              <a:rPr lang="en-US" sz="1800" dirty="0" err="1"/>
              <a:t>kunt</a:t>
            </a:r>
            <a:r>
              <a:rPr lang="en-US" sz="1800" dirty="0"/>
              <a:t> non-verbale </a:t>
            </a:r>
            <a:r>
              <a:rPr lang="en-US" sz="1800" dirty="0" err="1"/>
              <a:t>communicatie</a:t>
            </a:r>
            <a:r>
              <a:rPr lang="en-US" sz="1800" dirty="0"/>
              <a:t> </a:t>
            </a:r>
            <a:r>
              <a:rPr lang="en-US" sz="1800" dirty="0" err="1"/>
              <a:t>gebruiken</a:t>
            </a:r>
            <a:r>
              <a:rPr lang="en-US" sz="1800" dirty="0"/>
              <a:t> </a:t>
            </a:r>
            <a:r>
              <a:rPr lang="en-US" sz="1800" dirty="0" err="1"/>
              <a:t>zoals</a:t>
            </a:r>
            <a:r>
              <a:rPr lang="en-US" sz="1800" dirty="0"/>
              <a:t> je </a:t>
            </a:r>
            <a:r>
              <a:rPr lang="en-US" sz="1800" dirty="0" err="1"/>
              <a:t>professioneel</a:t>
            </a:r>
            <a:r>
              <a:rPr lang="en-US" sz="1800" dirty="0"/>
              <a:t> </a:t>
            </a:r>
            <a:r>
              <a:rPr lang="en-US" sz="1800" dirty="0" err="1"/>
              <a:t>kleden</a:t>
            </a:r>
            <a:r>
              <a:rPr lang="en-US" sz="1800" dirty="0"/>
              <a:t>, </a:t>
            </a:r>
            <a:r>
              <a:rPr lang="en-US" sz="1800" dirty="0" err="1"/>
              <a:t>een</a:t>
            </a:r>
            <a:r>
              <a:rPr lang="en-US" sz="1800" dirty="0"/>
              <a:t> </a:t>
            </a:r>
            <a:r>
              <a:rPr lang="en-US" sz="1800" dirty="0" err="1"/>
              <a:t>goede</a:t>
            </a:r>
            <a:r>
              <a:rPr lang="en-US" sz="1800" dirty="0"/>
              <a:t> </a:t>
            </a:r>
            <a:r>
              <a:rPr lang="en-US" sz="1800" dirty="0" err="1"/>
              <a:t>houding</a:t>
            </a:r>
            <a:r>
              <a:rPr lang="en-US" sz="1800" dirty="0"/>
              <a:t> </a:t>
            </a:r>
            <a:r>
              <a:rPr lang="en-US" sz="1800" dirty="0" err="1"/>
              <a:t>aannemen</a:t>
            </a:r>
            <a:r>
              <a:rPr lang="en-US" sz="1800" dirty="0"/>
              <a:t>, </a:t>
            </a:r>
            <a:r>
              <a:rPr lang="en-US" sz="1800" dirty="0" err="1"/>
              <a:t>glimlachen</a:t>
            </a:r>
            <a:r>
              <a:rPr lang="en-US" sz="1800" dirty="0"/>
              <a:t> of </a:t>
            </a:r>
            <a:r>
              <a:rPr lang="en-US" sz="1800" dirty="0" err="1"/>
              <a:t>oogcontact</a:t>
            </a:r>
            <a:r>
              <a:rPr lang="en-US" sz="1800" dirty="0"/>
              <a:t> </a:t>
            </a:r>
            <a:r>
              <a:rPr lang="en-US" sz="1800" dirty="0" err="1"/>
              <a:t>maken</a:t>
            </a:r>
            <a:r>
              <a:rPr lang="en-US" sz="1800" dirty="0"/>
              <a:t> om je </a:t>
            </a:r>
            <a:r>
              <a:rPr lang="en-US" sz="1800" dirty="0" err="1"/>
              <a:t>competentie</a:t>
            </a:r>
            <a:r>
              <a:rPr lang="en-US" sz="1800" dirty="0"/>
              <a:t> </a:t>
            </a:r>
            <a:r>
              <a:rPr lang="en-US" sz="1800" dirty="0" err="1"/>
              <a:t>en</a:t>
            </a:r>
            <a:r>
              <a:rPr lang="en-US" sz="1800" dirty="0"/>
              <a:t> </a:t>
            </a:r>
            <a:r>
              <a:rPr lang="en-US" sz="1800" dirty="0" err="1"/>
              <a:t>geloofwaardigheid</a:t>
            </a:r>
            <a:r>
              <a:rPr lang="en-US" sz="1800" dirty="0"/>
              <a:t> </a:t>
            </a:r>
            <a:r>
              <a:rPr lang="en-US" sz="1800" dirty="0" err="1"/>
              <a:t>te</a:t>
            </a:r>
            <a:r>
              <a:rPr lang="en-US" sz="1800" dirty="0"/>
              <a:t> </a:t>
            </a:r>
            <a:r>
              <a:rPr lang="en-US" sz="1800" dirty="0" err="1"/>
              <a:t>tonen</a:t>
            </a:r>
            <a:r>
              <a:rPr lang="en-US" sz="1800" dirty="0"/>
              <a:t>.</a:t>
            </a:r>
            <a:endParaRPr sz="1800" dirty="0"/>
          </a:p>
        </p:txBody>
      </p:sp>
      <p:sp>
        <p:nvSpPr>
          <p:cNvPr id="216" name="Google Shape;216;g2612ba86871_0_6"/>
          <p:cNvSpPr txBox="1"/>
          <p:nvPr/>
        </p:nvSpPr>
        <p:spPr>
          <a:xfrm>
            <a:off x="5691875" y="1129048"/>
            <a:ext cx="6400800" cy="106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err="1">
                <a:solidFill>
                  <a:srgbClr val="3F3F3F"/>
                </a:solidFill>
                <a:latin typeface="Arial"/>
                <a:ea typeface="Arial"/>
                <a:cs typeface="Arial"/>
                <a:sym typeface="Arial"/>
              </a:rPr>
              <a:t>Activiteit</a:t>
            </a:r>
            <a:r>
              <a:rPr lang="en-US" sz="4400" b="1" i="0" u="none" strike="noStrike" cap="none" dirty="0">
                <a:solidFill>
                  <a:srgbClr val="3F3F3F"/>
                </a:solidFill>
                <a:latin typeface="Arial"/>
                <a:ea typeface="Arial"/>
                <a:cs typeface="Arial"/>
                <a:sym typeface="Arial"/>
              </a:rPr>
              <a:t> 4 </a:t>
            </a:r>
            <a:r>
              <a:rPr lang="en-US" sz="4400" b="1" dirty="0">
                <a:solidFill>
                  <a:srgbClr val="EF9152"/>
                </a:solidFill>
              </a:rPr>
              <a:t>Scenario’s</a:t>
            </a:r>
            <a:endParaRPr sz="4400" b="1" i="0" u="none" strike="noStrike" cap="none" dirty="0">
              <a:solidFill>
                <a:srgbClr val="EF9152"/>
              </a:solidFill>
              <a:latin typeface="Arial"/>
              <a:ea typeface="Arial"/>
              <a:cs typeface="Arial"/>
              <a:sym typeface="Arial"/>
            </a:endParaRPr>
          </a:p>
        </p:txBody>
      </p:sp>
      <p:pic>
        <p:nvPicPr>
          <p:cNvPr id="217" name="Google Shape;217;g2612ba86871_0_6" descr="Logo&#10;&#10;Description automatically generated"/>
          <p:cNvPicPr preferRelativeResize="0"/>
          <p:nvPr/>
        </p:nvPicPr>
        <p:blipFill rotWithShape="1">
          <a:blip r:embed="rId3">
            <a:alphaModFix/>
          </a:blip>
          <a:srcRect/>
          <a:stretch/>
        </p:blipFill>
        <p:spPr>
          <a:xfrm>
            <a:off x="10561841" y="37876"/>
            <a:ext cx="1250519" cy="125051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Google Shape;41;p2" descr="Logo&#10;&#10;Description automatically generated"/>
          <p:cNvPicPr preferRelativeResize="0"/>
          <p:nvPr/>
        </p:nvPicPr>
        <p:blipFill rotWithShape="1">
          <a:blip r:embed="rId3">
            <a:alphaModFix/>
          </a:blip>
          <a:srcRect/>
          <a:stretch/>
        </p:blipFill>
        <p:spPr>
          <a:xfrm>
            <a:off x="10525125" y="85725"/>
            <a:ext cx="1125984" cy="1125984"/>
          </a:xfrm>
          <a:prstGeom prst="rect">
            <a:avLst/>
          </a:prstGeom>
          <a:noFill/>
          <a:ln>
            <a:noFill/>
          </a:ln>
        </p:spPr>
      </p:pic>
      <p:pic>
        <p:nvPicPr>
          <p:cNvPr id="42" name="Google Shape;42;p2" descr="Text&#10;&#10;Description automatically generated"/>
          <p:cNvPicPr preferRelativeResize="0"/>
          <p:nvPr/>
        </p:nvPicPr>
        <p:blipFill rotWithShape="1">
          <a:blip r:embed="rId4">
            <a:alphaModFix/>
          </a:blip>
          <a:srcRect/>
          <a:stretch/>
        </p:blipFill>
        <p:spPr>
          <a:xfrm>
            <a:off x="600075" y="6076743"/>
            <a:ext cx="1562100" cy="327721"/>
          </a:xfrm>
          <a:prstGeom prst="rect">
            <a:avLst/>
          </a:prstGeom>
          <a:noFill/>
          <a:ln>
            <a:noFill/>
          </a:ln>
        </p:spPr>
      </p:pic>
      <p:sp>
        <p:nvSpPr>
          <p:cNvPr id="43" name="Google Shape;43;p2"/>
          <p:cNvSpPr/>
          <p:nvPr/>
        </p:nvSpPr>
        <p:spPr>
          <a:xfrm>
            <a:off x="600075" y="2308537"/>
            <a:ext cx="5495925" cy="64633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err="1">
                <a:solidFill>
                  <a:srgbClr val="000000"/>
                </a:solidFill>
                <a:latin typeface="Arial"/>
                <a:ea typeface="Arial"/>
                <a:cs typeface="Arial"/>
                <a:sym typeface="Arial"/>
              </a:rPr>
              <a:t>Een</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korte</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introductie</a:t>
            </a:r>
            <a:r>
              <a:rPr lang="en-US" sz="1400" b="0" i="0" u="none" strike="noStrike" cap="none" dirty="0">
                <a:solidFill>
                  <a:srgbClr val="000000"/>
                </a:solidFill>
                <a:latin typeface="Arial"/>
                <a:ea typeface="Arial"/>
                <a:cs typeface="Arial"/>
                <a:sym typeface="Arial"/>
              </a:rPr>
              <a:t> van het </a:t>
            </a:r>
            <a:r>
              <a:rPr lang="en-US" sz="1400" b="0" i="0" u="none" strike="noStrike" cap="none" dirty="0" err="1">
                <a:solidFill>
                  <a:srgbClr val="000000"/>
                </a:solidFill>
                <a:latin typeface="Arial"/>
                <a:ea typeface="Arial"/>
                <a:cs typeface="Arial"/>
                <a:sym typeface="Arial"/>
              </a:rPr>
              <a:t>onderwerp</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Inclusieve</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Communicatie</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Een</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overzicht</a:t>
            </a:r>
            <a:r>
              <a:rPr lang="en-US" sz="1400" b="0" i="0" u="none" strike="noStrike" cap="none" dirty="0">
                <a:solidFill>
                  <a:srgbClr val="000000"/>
                </a:solidFill>
                <a:latin typeface="Arial"/>
                <a:ea typeface="Arial"/>
                <a:cs typeface="Arial"/>
                <a:sym typeface="Arial"/>
              </a:rPr>
              <a:t> van de </a:t>
            </a:r>
            <a:r>
              <a:rPr lang="en-US" sz="1400" b="0" i="0" u="none" strike="noStrike" cap="none" dirty="0" err="1">
                <a:solidFill>
                  <a:srgbClr val="000000"/>
                </a:solidFill>
                <a:latin typeface="Arial"/>
                <a:ea typeface="Arial"/>
                <a:cs typeface="Arial"/>
                <a:sym typeface="Arial"/>
              </a:rPr>
              <a:t>activiteiten</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voor</a:t>
            </a:r>
            <a:r>
              <a:rPr lang="en-US" sz="1400" b="0" i="0" u="none" strike="noStrike" cap="none" dirty="0">
                <a:solidFill>
                  <a:srgbClr val="000000"/>
                </a:solidFill>
                <a:latin typeface="Arial"/>
                <a:ea typeface="Arial"/>
                <a:cs typeface="Arial"/>
                <a:sym typeface="Arial"/>
              </a:rPr>
              <a:t> de </a:t>
            </a:r>
            <a:r>
              <a:rPr lang="en-US" sz="1400" b="0" i="0" u="none" strike="noStrike" cap="none" dirty="0" err="1">
                <a:solidFill>
                  <a:srgbClr val="000000"/>
                </a:solidFill>
                <a:latin typeface="Arial"/>
                <a:ea typeface="Arial"/>
                <a:cs typeface="Arial"/>
                <a:sym typeface="Arial"/>
              </a:rPr>
              <a:t>huidige</a:t>
            </a:r>
            <a:r>
              <a:rPr lang="en-US" sz="1400" b="0" i="0" u="none" strike="noStrike" cap="none" dirty="0">
                <a:solidFill>
                  <a:srgbClr val="000000"/>
                </a:solidFill>
                <a:latin typeface="Arial"/>
                <a:ea typeface="Arial"/>
                <a:cs typeface="Arial"/>
                <a:sym typeface="Arial"/>
              </a:rPr>
              <a:t> workshop.</a:t>
            </a:r>
            <a:endParaRPr sz="1400" b="0" i="0" u="none" strike="noStrike" cap="none" dirty="0">
              <a:solidFill>
                <a:srgbClr val="000000"/>
              </a:solidFill>
              <a:latin typeface="Arial"/>
              <a:ea typeface="Arial"/>
              <a:cs typeface="Arial"/>
              <a:sym typeface="Arial"/>
            </a:endParaRPr>
          </a:p>
        </p:txBody>
      </p:sp>
      <p:sp>
        <p:nvSpPr>
          <p:cNvPr id="44" name="Google Shape;44;p2"/>
          <p:cNvSpPr/>
          <p:nvPr/>
        </p:nvSpPr>
        <p:spPr>
          <a:xfrm>
            <a:off x="600075" y="534601"/>
            <a:ext cx="4451540" cy="67710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err="1">
                <a:solidFill>
                  <a:srgbClr val="333132"/>
                </a:solidFill>
                <a:latin typeface="Arial"/>
                <a:ea typeface="Arial"/>
                <a:cs typeface="Arial"/>
                <a:sym typeface="Arial"/>
              </a:rPr>
              <a:t>Inhoudsopgave</a:t>
            </a:r>
            <a:endParaRPr sz="1400" b="0" i="0" u="none" strike="noStrike" cap="none" dirty="0">
              <a:solidFill>
                <a:srgbClr val="000000"/>
              </a:solidFill>
              <a:latin typeface="Arial"/>
              <a:ea typeface="Arial"/>
              <a:cs typeface="Arial"/>
              <a:sym typeface="Arial"/>
            </a:endParaRPr>
          </a:p>
        </p:txBody>
      </p:sp>
      <p:sp>
        <p:nvSpPr>
          <p:cNvPr id="45" name="Google Shape;45;p2"/>
          <p:cNvSpPr/>
          <p:nvPr/>
        </p:nvSpPr>
        <p:spPr>
          <a:xfrm>
            <a:off x="600075" y="1840800"/>
            <a:ext cx="31050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EF9152"/>
                </a:solidFill>
                <a:latin typeface="Arial"/>
                <a:ea typeface="Arial"/>
                <a:cs typeface="Arial"/>
                <a:sym typeface="Arial"/>
              </a:rPr>
              <a:t>01 INTRODUCTIE</a:t>
            </a:r>
            <a:endParaRPr sz="1400" b="0" i="0" u="none" strike="noStrike" cap="none" dirty="0">
              <a:solidFill>
                <a:srgbClr val="000000"/>
              </a:solidFill>
              <a:latin typeface="Arial"/>
              <a:ea typeface="Arial"/>
              <a:cs typeface="Arial"/>
              <a:sym typeface="Arial"/>
            </a:endParaRPr>
          </a:p>
        </p:txBody>
      </p:sp>
      <p:sp>
        <p:nvSpPr>
          <p:cNvPr id="46" name="Google Shape;46;p2"/>
          <p:cNvSpPr/>
          <p:nvPr/>
        </p:nvSpPr>
        <p:spPr>
          <a:xfrm>
            <a:off x="600075" y="4286905"/>
            <a:ext cx="5137534" cy="969496"/>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err="1">
                <a:solidFill>
                  <a:srgbClr val="000000"/>
                </a:solidFill>
                <a:latin typeface="Arial"/>
                <a:ea typeface="Arial"/>
                <a:cs typeface="Arial"/>
                <a:sym typeface="Arial"/>
              </a:rPr>
              <a:t>Beschrijvingen</a:t>
            </a:r>
            <a:r>
              <a:rPr lang="en-US" sz="1400" b="0" i="0" u="none" strike="noStrike" cap="none" dirty="0">
                <a:solidFill>
                  <a:srgbClr val="000000"/>
                </a:solidFill>
                <a:latin typeface="Arial"/>
                <a:ea typeface="Arial"/>
                <a:cs typeface="Arial"/>
                <a:sym typeface="Arial"/>
              </a:rPr>
              <a:t> van de </a:t>
            </a:r>
            <a:r>
              <a:rPr lang="en-US" sz="1400" b="0" i="0" u="none" strike="noStrike" cap="none" dirty="0" err="1">
                <a:solidFill>
                  <a:srgbClr val="000000"/>
                </a:solidFill>
                <a:latin typeface="Arial"/>
                <a:ea typeface="Arial"/>
                <a:cs typeface="Arial"/>
                <a:sym typeface="Arial"/>
              </a:rPr>
              <a:t>activiteiten</a:t>
            </a:r>
            <a:r>
              <a:rPr lang="en-US" sz="1400" b="0" i="0" u="none" strike="noStrike" cap="none" dirty="0">
                <a:solidFill>
                  <a:srgbClr val="000000"/>
                </a:solidFill>
                <a:latin typeface="Arial"/>
                <a:ea typeface="Arial"/>
                <a:cs typeface="Arial"/>
                <a:sym typeface="Arial"/>
              </a:rPr>
              <a:t> in de training om het begrip van de </a:t>
            </a:r>
            <a:r>
              <a:rPr lang="en-US" sz="1400" b="0" i="0" u="none" strike="noStrike" cap="none" dirty="0" err="1">
                <a:solidFill>
                  <a:srgbClr val="000000"/>
                </a:solidFill>
                <a:latin typeface="Arial"/>
                <a:ea typeface="Arial"/>
                <a:cs typeface="Arial"/>
                <a:sym typeface="Arial"/>
              </a:rPr>
              <a:t>deelnemers</a:t>
            </a:r>
            <a:r>
              <a:rPr lang="en-US" sz="1400" b="0" i="0" u="none" strike="noStrike" cap="none" dirty="0">
                <a:solidFill>
                  <a:srgbClr val="000000"/>
                </a:solidFill>
                <a:latin typeface="Arial"/>
                <a:ea typeface="Arial"/>
                <a:cs typeface="Arial"/>
                <a:sym typeface="Arial"/>
              </a:rPr>
              <a:t> over het </a:t>
            </a:r>
            <a:r>
              <a:rPr lang="en-US" sz="1400" b="0" i="0" u="none" strike="noStrike" cap="none" dirty="0" err="1">
                <a:solidFill>
                  <a:srgbClr val="000000"/>
                </a:solidFill>
                <a:latin typeface="Arial"/>
                <a:ea typeface="Arial"/>
                <a:cs typeface="Arial"/>
                <a:sym typeface="Arial"/>
              </a:rPr>
              <a:t>onderwerp</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te</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bevorderen</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en</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instructies</a:t>
            </a:r>
            <a:r>
              <a:rPr lang="en-US" sz="1400" b="0" i="0" u="none" strike="noStrike" cap="none" dirty="0">
                <a:solidFill>
                  <a:srgbClr val="000000"/>
                </a:solidFill>
                <a:latin typeface="Arial"/>
                <a:ea typeface="Arial"/>
                <a:cs typeface="Arial"/>
                <a:sym typeface="Arial"/>
              </a:rPr>
              <a:t> om ze </a:t>
            </a:r>
            <a:r>
              <a:rPr lang="en-US" sz="1400" b="0" i="0" u="none" strike="noStrike" cap="none" dirty="0" err="1">
                <a:solidFill>
                  <a:srgbClr val="000000"/>
                </a:solidFill>
                <a:latin typeface="Arial"/>
                <a:ea typeface="Arial"/>
                <a:cs typeface="Arial"/>
                <a:sym typeface="Arial"/>
              </a:rPr>
              <a:t>uit</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te</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voeren</a:t>
            </a:r>
            <a:r>
              <a:rPr lang="en-US"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47" name="Google Shape;47;p2"/>
          <p:cNvSpPr/>
          <p:nvPr/>
        </p:nvSpPr>
        <p:spPr>
          <a:xfrm>
            <a:off x="600075" y="3819174"/>
            <a:ext cx="2369238"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92C340"/>
                </a:solidFill>
                <a:latin typeface="Arial"/>
                <a:ea typeface="Arial"/>
                <a:cs typeface="Arial"/>
                <a:sym typeface="Arial"/>
              </a:rPr>
              <a:t>02 ACTIVITEITEN</a:t>
            </a:r>
            <a:endParaRPr sz="1400" b="0" i="0" u="none" strike="noStrike" cap="none" dirty="0">
              <a:solidFill>
                <a:srgbClr val="000000"/>
              </a:solidFill>
              <a:latin typeface="Arial"/>
              <a:ea typeface="Arial"/>
              <a:cs typeface="Arial"/>
              <a:sym typeface="Arial"/>
            </a:endParaRPr>
          </a:p>
        </p:txBody>
      </p:sp>
      <p:sp>
        <p:nvSpPr>
          <p:cNvPr id="48" name="Google Shape;48;p2"/>
          <p:cNvSpPr/>
          <p:nvPr/>
        </p:nvSpPr>
        <p:spPr>
          <a:xfrm>
            <a:off x="6305550" y="2308537"/>
            <a:ext cx="5787288" cy="64633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err="1">
                <a:solidFill>
                  <a:srgbClr val="000000"/>
                </a:solidFill>
                <a:latin typeface="Arial"/>
                <a:ea typeface="Arial"/>
                <a:cs typeface="Arial"/>
                <a:sym typeface="Arial"/>
              </a:rPr>
              <a:t>Reflectie</a:t>
            </a:r>
            <a:r>
              <a:rPr lang="en-US" sz="1400" b="0" i="0" u="none" strike="noStrike" cap="none" dirty="0">
                <a:solidFill>
                  <a:srgbClr val="000000"/>
                </a:solidFill>
                <a:latin typeface="Arial"/>
                <a:ea typeface="Arial"/>
                <a:cs typeface="Arial"/>
                <a:sym typeface="Arial"/>
              </a:rPr>
              <a:t> over de </a:t>
            </a:r>
            <a:r>
              <a:rPr lang="en-US" sz="1400" b="0" i="0" u="none" strike="noStrike" cap="none" dirty="0" err="1">
                <a:solidFill>
                  <a:srgbClr val="000000"/>
                </a:solidFill>
                <a:latin typeface="Arial"/>
                <a:ea typeface="Arial"/>
                <a:cs typeface="Arial"/>
                <a:sym typeface="Arial"/>
              </a:rPr>
              <a:t>behandelde</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onderwerpen</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en</a:t>
            </a:r>
            <a:r>
              <a:rPr lang="en-US" sz="1400" b="0" i="0" u="none" strike="noStrike" cap="none" dirty="0">
                <a:solidFill>
                  <a:srgbClr val="000000"/>
                </a:solidFill>
                <a:latin typeface="Arial"/>
                <a:ea typeface="Arial"/>
                <a:cs typeface="Arial"/>
                <a:sym typeface="Arial"/>
              </a:rPr>
              <a:t> de </a:t>
            </a:r>
            <a:r>
              <a:rPr lang="en-US" sz="1400" b="0" i="0" u="none" strike="noStrike" cap="none" dirty="0" err="1">
                <a:solidFill>
                  <a:srgbClr val="000000"/>
                </a:solidFill>
                <a:latin typeface="Arial"/>
                <a:ea typeface="Arial"/>
                <a:cs typeface="Arial"/>
                <a:sym typeface="Arial"/>
              </a:rPr>
              <a:t>kennis</a:t>
            </a:r>
            <a:r>
              <a:rPr lang="en-US" sz="1400" b="0" i="0" u="none" strike="noStrike" cap="none" dirty="0">
                <a:solidFill>
                  <a:srgbClr val="000000"/>
                </a:solidFill>
                <a:latin typeface="Arial"/>
                <a:ea typeface="Arial"/>
                <a:cs typeface="Arial"/>
                <a:sym typeface="Arial"/>
              </a:rPr>
              <a:t> die de </a:t>
            </a:r>
            <a:r>
              <a:rPr lang="en-US" sz="1400" b="0" i="0" u="none" strike="noStrike" cap="none" dirty="0" err="1">
                <a:solidFill>
                  <a:srgbClr val="000000"/>
                </a:solidFill>
                <a:latin typeface="Arial"/>
                <a:ea typeface="Arial"/>
                <a:cs typeface="Arial"/>
                <a:sym typeface="Arial"/>
              </a:rPr>
              <a:t>deelnemers</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tijdens</a:t>
            </a:r>
            <a:r>
              <a:rPr lang="en-US" sz="1400" b="0" i="0" u="none" strike="noStrike" cap="none" dirty="0">
                <a:solidFill>
                  <a:srgbClr val="000000"/>
                </a:solidFill>
                <a:latin typeface="Arial"/>
                <a:ea typeface="Arial"/>
                <a:cs typeface="Arial"/>
                <a:sym typeface="Arial"/>
              </a:rPr>
              <a:t> de training </a:t>
            </a:r>
            <a:r>
              <a:rPr lang="en-US" sz="1400" b="0" i="0" u="none" strike="noStrike" cap="none" dirty="0" err="1">
                <a:solidFill>
                  <a:srgbClr val="000000"/>
                </a:solidFill>
                <a:latin typeface="Arial"/>
                <a:ea typeface="Arial"/>
                <a:cs typeface="Arial"/>
                <a:sym typeface="Arial"/>
              </a:rPr>
              <a:t>hebben</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opgedaan</a:t>
            </a:r>
            <a:r>
              <a:rPr lang="en-US"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49" name="Google Shape;49;p2"/>
          <p:cNvSpPr/>
          <p:nvPr/>
        </p:nvSpPr>
        <p:spPr>
          <a:xfrm>
            <a:off x="6305550" y="1840800"/>
            <a:ext cx="21891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8FC7E1"/>
                </a:solidFill>
                <a:latin typeface="Arial"/>
                <a:ea typeface="Arial"/>
                <a:cs typeface="Arial"/>
                <a:sym typeface="Arial"/>
              </a:rPr>
              <a:t>03 REFLECTIE</a:t>
            </a:r>
            <a:endParaRPr sz="1400" b="0" i="0" u="none" strike="noStrike" cap="none" dirty="0">
              <a:solidFill>
                <a:srgbClr val="000000"/>
              </a:solidFill>
              <a:latin typeface="Arial"/>
              <a:ea typeface="Arial"/>
              <a:cs typeface="Arial"/>
              <a:sym typeface="Arial"/>
            </a:endParaRPr>
          </a:p>
        </p:txBody>
      </p:sp>
      <p:sp>
        <p:nvSpPr>
          <p:cNvPr id="50" name="Google Shape;50;p2"/>
          <p:cNvSpPr/>
          <p:nvPr/>
        </p:nvSpPr>
        <p:spPr>
          <a:xfrm>
            <a:off x="6305550" y="4365041"/>
            <a:ext cx="5787288" cy="64633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err="1">
                <a:solidFill>
                  <a:srgbClr val="000000"/>
                </a:solidFill>
                <a:latin typeface="Arial"/>
                <a:ea typeface="Arial"/>
                <a:cs typeface="Arial"/>
                <a:sym typeface="Arial"/>
              </a:rPr>
              <a:t>Een</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korte</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samenvatting</a:t>
            </a:r>
            <a:r>
              <a:rPr lang="en-US" sz="1400" b="0" i="0" u="none" strike="noStrike" cap="none" dirty="0">
                <a:solidFill>
                  <a:srgbClr val="000000"/>
                </a:solidFill>
                <a:latin typeface="Arial"/>
                <a:ea typeface="Arial"/>
                <a:cs typeface="Arial"/>
                <a:sym typeface="Arial"/>
              </a:rPr>
              <a:t> van de </a:t>
            </a:r>
            <a:r>
              <a:rPr lang="en-US" sz="1400" b="0" i="0" u="none" strike="noStrike" cap="none" dirty="0" err="1">
                <a:solidFill>
                  <a:srgbClr val="000000"/>
                </a:solidFill>
                <a:latin typeface="Arial"/>
                <a:ea typeface="Arial"/>
                <a:cs typeface="Arial"/>
                <a:sym typeface="Arial"/>
              </a:rPr>
              <a:t>kennis</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vaardigheden</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en</a:t>
            </a:r>
            <a:r>
              <a:rPr lang="en-US" sz="1400" b="0" i="0" u="none" strike="noStrike" cap="none" dirty="0">
                <a:solidFill>
                  <a:srgbClr val="000000"/>
                </a:solidFill>
                <a:latin typeface="Arial"/>
                <a:ea typeface="Arial"/>
                <a:cs typeface="Arial"/>
                <a:sym typeface="Arial"/>
              </a:rPr>
              <a:t> attitudes die </a:t>
            </a:r>
            <a:r>
              <a:rPr lang="en-US" sz="1400" b="0" i="0" u="none" strike="noStrike" cap="none" dirty="0" err="1">
                <a:solidFill>
                  <a:srgbClr val="000000"/>
                </a:solidFill>
                <a:latin typeface="Arial"/>
                <a:ea typeface="Arial"/>
                <a:cs typeface="Arial"/>
                <a:sym typeface="Arial"/>
              </a:rPr>
              <a:t>tijdens</a:t>
            </a:r>
            <a:r>
              <a:rPr lang="en-US" sz="1400" b="0" i="0" u="none" strike="noStrike" cap="none" dirty="0">
                <a:solidFill>
                  <a:srgbClr val="000000"/>
                </a:solidFill>
                <a:latin typeface="Arial"/>
                <a:ea typeface="Arial"/>
                <a:cs typeface="Arial"/>
                <a:sym typeface="Arial"/>
              </a:rPr>
              <a:t> de </a:t>
            </a:r>
            <a:r>
              <a:rPr lang="en-US" sz="1400" b="0" i="0" u="none" strike="noStrike" cap="none" dirty="0" err="1">
                <a:solidFill>
                  <a:srgbClr val="000000"/>
                </a:solidFill>
                <a:latin typeface="Arial"/>
                <a:ea typeface="Arial"/>
                <a:cs typeface="Arial"/>
                <a:sym typeface="Arial"/>
              </a:rPr>
              <a:t>sessie</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werden</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verworven</a:t>
            </a:r>
            <a:r>
              <a:rPr lang="en-US"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51" name="Google Shape;51;p2"/>
          <p:cNvSpPr/>
          <p:nvPr/>
        </p:nvSpPr>
        <p:spPr>
          <a:xfrm>
            <a:off x="6305550" y="3897300"/>
            <a:ext cx="25404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54AE93"/>
                </a:solidFill>
                <a:latin typeface="Arial"/>
                <a:ea typeface="Arial"/>
                <a:cs typeface="Arial"/>
                <a:sym typeface="Arial"/>
              </a:rPr>
              <a:t>04 SAMENVATTING</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4"/>
          <p:cNvSpPr/>
          <p:nvPr/>
        </p:nvSpPr>
        <p:spPr>
          <a:xfrm rot="755811" flipH="1">
            <a:off x="7763286" y="-326789"/>
            <a:ext cx="5208974" cy="7059493"/>
          </a:xfrm>
          <a:custGeom>
            <a:avLst/>
            <a:gdLst/>
            <a:ahLst/>
            <a:cxnLst/>
            <a:rect l="l" t="t" r="r" b="b"/>
            <a:pathLst>
              <a:path w="5208974" h="7059493" extrusionOk="0">
                <a:moveTo>
                  <a:pt x="1495658" y="0"/>
                </a:moveTo>
                <a:lnTo>
                  <a:pt x="0" y="6692919"/>
                </a:lnTo>
                <a:lnTo>
                  <a:pt x="1640383" y="7059493"/>
                </a:lnTo>
                <a:lnTo>
                  <a:pt x="3932637" y="7059493"/>
                </a:lnTo>
                <a:cubicBezTo>
                  <a:pt x="4637539" y="7059493"/>
                  <a:pt x="5208974" y="6609322"/>
                  <a:pt x="5208974" y="6054006"/>
                </a:cubicBezTo>
                <a:lnTo>
                  <a:pt x="5208973" y="829810"/>
                </a:lnTo>
                <a:close/>
              </a:path>
            </a:pathLst>
          </a:cu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3" name="Google Shape;223;p14"/>
          <p:cNvSpPr txBox="1"/>
          <p:nvPr/>
        </p:nvSpPr>
        <p:spPr>
          <a:xfrm>
            <a:off x="1842845" y="403248"/>
            <a:ext cx="6217422"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600" b="1" i="0" u="none" strike="noStrike" cap="none" dirty="0" err="1">
                <a:solidFill>
                  <a:srgbClr val="3F3F3F"/>
                </a:solidFill>
                <a:latin typeface="Arial"/>
                <a:ea typeface="Arial"/>
                <a:cs typeface="Arial"/>
                <a:sym typeface="Arial"/>
              </a:rPr>
              <a:t>Actief</a:t>
            </a:r>
            <a:r>
              <a:rPr lang="en-US" sz="3600" b="1" i="0" u="none" strike="noStrike" cap="none" dirty="0">
                <a:solidFill>
                  <a:srgbClr val="3F3F3F"/>
                </a:solidFill>
                <a:latin typeface="Arial"/>
                <a:ea typeface="Arial"/>
                <a:cs typeface="Arial"/>
                <a:sym typeface="Arial"/>
              </a:rPr>
              <a:t> </a:t>
            </a:r>
            <a:r>
              <a:rPr lang="en-US" sz="3600" b="1" i="0" u="none" strike="noStrike" cap="none" dirty="0" err="1">
                <a:solidFill>
                  <a:srgbClr val="3F3F3F"/>
                </a:solidFill>
                <a:latin typeface="Arial"/>
                <a:ea typeface="Arial"/>
                <a:cs typeface="Arial"/>
                <a:sym typeface="Arial"/>
              </a:rPr>
              <a:t>luisteren</a:t>
            </a:r>
            <a:r>
              <a:rPr lang="en-US" sz="3600" b="1" i="0" u="none" strike="noStrike" cap="none" dirty="0">
                <a:solidFill>
                  <a:srgbClr val="3F3F3F"/>
                </a:solidFill>
                <a:latin typeface="Arial"/>
                <a:ea typeface="Arial"/>
                <a:cs typeface="Arial"/>
                <a:sym typeface="Arial"/>
              </a:rPr>
              <a:t> (</a:t>
            </a:r>
            <a:r>
              <a:rPr lang="en-US" sz="3600" b="1" i="0" u="none" strike="noStrike" cap="none" dirty="0" err="1">
                <a:solidFill>
                  <a:srgbClr val="3F3F3F"/>
                </a:solidFill>
                <a:latin typeface="Arial"/>
                <a:ea typeface="Arial"/>
                <a:cs typeface="Arial"/>
                <a:sym typeface="Arial"/>
              </a:rPr>
              <a:t>Overzicht</a:t>
            </a:r>
            <a:r>
              <a:rPr lang="en-US" sz="3600" b="1" i="0" u="none" strike="noStrike" cap="none" dirty="0">
                <a:solidFill>
                  <a:srgbClr val="3F3F3F"/>
                </a:solidFill>
                <a:latin typeface="Arial"/>
                <a:ea typeface="Arial"/>
                <a:cs typeface="Arial"/>
                <a:sym typeface="Arial"/>
              </a:rPr>
              <a:t>)</a:t>
            </a:r>
            <a:endParaRPr sz="3600" b="1" i="0" u="none" strike="noStrike" cap="none" dirty="0">
              <a:solidFill>
                <a:srgbClr val="000000"/>
              </a:solidFill>
              <a:latin typeface="Arial"/>
              <a:ea typeface="Arial"/>
              <a:cs typeface="Arial"/>
              <a:sym typeface="Arial"/>
            </a:endParaRPr>
          </a:p>
        </p:txBody>
      </p:sp>
      <p:cxnSp>
        <p:nvCxnSpPr>
          <p:cNvPr id="224" name="Google Shape;224;p14"/>
          <p:cNvCxnSpPr/>
          <p:nvPr/>
        </p:nvCxnSpPr>
        <p:spPr>
          <a:xfrm>
            <a:off x="2075227" y="1270400"/>
            <a:ext cx="1255711" cy="0"/>
          </a:xfrm>
          <a:prstGeom prst="straightConnector1">
            <a:avLst/>
          </a:prstGeom>
          <a:noFill/>
          <a:ln w="28575" cap="flat" cmpd="sng">
            <a:solidFill>
              <a:srgbClr val="92C340"/>
            </a:solidFill>
            <a:prstDash val="solid"/>
            <a:miter lim="800000"/>
            <a:headEnd type="none" w="sm" len="sm"/>
            <a:tailEnd type="none" w="sm" len="sm"/>
          </a:ln>
        </p:spPr>
      </p:cxnSp>
      <p:sp>
        <p:nvSpPr>
          <p:cNvPr id="225" name="Google Shape;225;p14"/>
          <p:cNvSpPr txBox="1"/>
          <p:nvPr/>
        </p:nvSpPr>
        <p:spPr>
          <a:xfrm>
            <a:off x="399790" y="1684333"/>
            <a:ext cx="6885265" cy="4095578"/>
          </a:xfrm>
          <a:prstGeom prst="rect">
            <a:avLst/>
          </a:prstGeom>
          <a:noFill/>
          <a:ln>
            <a:noFill/>
          </a:ln>
        </p:spPr>
        <p:txBody>
          <a:bodyPr spcFirstLastPara="1" wrap="square" lIns="91425" tIns="45700" rIns="91425" bIns="45700" anchor="t" anchorCtr="0">
            <a:noAutofit/>
          </a:bodyPr>
          <a:lstStyle/>
          <a:p>
            <a:pPr marL="0" marR="0" lvl="0" indent="0" rtl="0">
              <a:lnSpc>
                <a:spcPct val="150000"/>
              </a:lnSpc>
              <a:spcBef>
                <a:spcPts val="0"/>
              </a:spcBef>
              <a:spcAft>
                <a:spcPts val="0"/>
              </a:spcAft>
              <a:buClr>
                <a:srgbClr val="000000"/>
              </a:buClr>
              <a:buSzPts val="2000"/>
              <a:buFont typeface="Arial"/>
              <a:buNone/>
            </a:pPr>
            <a:r>
              <a:rPr lang="en-US" sz="2000" b="0" i="0" u="none" strike="noStrike" cap="none" dirty="0" err="1">
                <a:solidFill>
                  <a:srgbClr val="7F7F7F"/>
                </a:solidFill>
                <a:latin typeface="Arial"/>
                <a:ea typeface="Arial"/>
                <a:cs typeface="Arial"/>
                <a:sym typeface="Arial"/>
              </a:rPr>
              <a:t>Actief</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luisteren</a:t>
            </a:r>
            <a:r>
              <a:rPr lang="en-US" sz="2000" b="0" i="0" u="none" strike="noStrike" cap="none" dirty="0">
                <a:solidFill>
                  <a:srgbClr val="7F7F7F"/>
                </a:solidFill>
                <a:latin typeface="Arial"/>
                <a:ea typeface="Arial"/>
                <a:cs typeface="Arial"/>
                <a:sym typeface="Arial"/>
              </a:rPr>
              <a:t> is van </a:t>
            </a:r>
            <a:r>
              <a:rPr lang="en-US" sz="2000" b="0" i="0" u="none" strike="noStrike" cap="none" dirty="0" err="1">
                <a:solidFill>
                  <a:srgbClr val="7F7F7F"/>
                </a:solidFill>
                <a:latin typeface="Arial"/>
                <a:ea typeface="Arial"/>
                <a:cs typeface="Arial"/>
                <a:sym typeface="Arial"/>
              </a:rPr>
              <a:t>groot</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belang</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voor</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inclusieve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communicatie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Enkele</a:t>
            </a:r>
            <a:r>
              <a:rPr lang="en-US" sz="2000" b="0" i="0" u="none" strike="noStrike" cap="none" dirty="0">
                <a:solidFill>
                  <a:srgbClr val="7F7F7F"/>
                </a:solidFill>
                <a:latin typeface="Arial"/>
                <a:ea typeface="Arial"/>
                <a:cs typeface="Arial"/>
                <a:sym typeface="Arial"/>
              </a:rPr>
              <a:t> van de </a:t>
            </a:r>
            <a:r>
              <a:rPr lang="en-US" sz="2000" b="0" i="0" u="none" strike="noStrike" cap="none" dirty="0" err="1">
                <a:solidFill>
                  <a:srgbClr val="7F7F7F"/>
                </a:solidFill>
                <a:latin typeface="Arial"/>
                <a:ea typeface="Arial"/>
                <a:cs typeface="Arial"/>
                <a:sym typeface="Arial"/>
              </a:rPr>
              <a:t>belangrijkste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kenmerken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zijn</a:t>
            </a:r>
            <a:r>
              <a:rPr lang="en-US" sz="2000" b="0" i="0" u="none" strike="noStrike" cap="none" dirty="0">
                <a:solidFill>
                  <a:srgbClr val="7F7F7F"/>
                </a:solidFill>
                <a:latin typeface="Arial"/>
                <a:ea typeface="Arial"/>
                <a:cs typeface="Arial"/>
                <a:sym typeface="Arial"/>
              </a:rPr>
              <a:t>:</a:t>
            </a:r>
          </a:p>
          <a:p>
            <a:pPr marL="0" marR="0" lvl="0" indent="0" rtl="0">
              <a:lnSpc>
                <a:spcPct val="150000"/>
              </a:lnSpc>
              <a:spcBef>
                <a:spcPts val="0"/>
              </a:spcBef>
              <a:spcAft>
                <a:spcPts val="0"/>
              </a:spcAft>
              <a:buClr>
                <a:srgbClr val="000000"/>
              </a:buClr>
              <a:buSzPts val="2000"/>
              <a:buFont typeface="Arial"/>
              <a:buNone/>
            </a:pPr>
            <a:r>
              <a:rPr lang="en-US" sz="2000" b="0" i="0" u="none" strike="noStrike" cap="none" dirty="0">
                <a:solidFill>
                  <a:srgbClr val="7F7F7F"/>
                </a:solidFill>
                <a:latin typeface="Arial"/>
                <a:ea typeface="Arial"/>
                <a:cs typeface="Arial"/>
                <a:sym typeface="Arial"/>
              </a:rPr>
              <a:t> </a:t>
            </a:r>
            <a:endParaRPr lang="en-US" sz="1400" b="0" i="0" u="none" strike="noStrike" cap="none" dirty="0">
              <a:solidFill>
                <a:srgbClr val="000000"/>
              </a:solidFill>
              <a:latin typeface="Arial"/>
              <a:ea typeface="Arial"/>
              <a:cs typeface="Arial"/>
              <a:sym typeface="Arial"/>
            </a:endParaRPr>
          </a:p>
          <a:p>
            <a:pPr marL="342900" marR="0" lvl="0" indent="-342900" algn="just" rtl="0">
              <a:lnSpc>
                <a:spcPct val="150000"/>
              </a:lnSpc>
              <a:spcBef>
                <a:spcPts val="0"/>
              </a:spcBef>
              <a:spcAft>
                <a:spcPts val="0"/>
              </a:spcAft>
              <a:buClr>
                <a:srgbClr val="EF9152"/>
              </a:buClr>
              <a:buSzPts val="2000"/>
              <a:buFont typeface="Arial"/>
              <a:buChar char="•"/>
            </a:pPr>
            <a:r>
              <a:rPr lang="en-US" sz="2000" b="0" i="0" u="none" strike="noStrike" cap="none" dirty="0">
                <a:solidFill>
                  <a:srgbClr val="7F7F7F"/>
                </a:solidFill>
                <a:latin typeface="Arial"/>
                <a:ea typeface="Arial"/>
                <a:cs typeface="Arial"/>
                <a:sym typeface="Arial"/>
              </a:rPr>
              <a:t>De context </a:t>
            </a:r>
            <a:r>
              <a:rPr lang="en-US" sz="2000" b="0" i="0" u="none" strike="noStrike" cap="none" dirty="0" err="1">
                <a:solidFill>
                  <a:srgbClr val="7F7F7F"/>
                </a:solidFill>
                <a:latin typeface="Arial"/>
                <a:ea typeface="Arial"/>
                <a:cs typeface="Arial"/>
                <a:sym typeface="Arial"/>
              </a:rPr>
              <a:t>creëren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een</a:t>
            </a:r>
            <a:r>
              <a:rPr lang="en-US" sz="2000" b="0" i="0" u="none" strike="noStrike" cap="none" dirty="0">
                <a:solidFill>
                  <a:srgbClr val="7F7F7F"/>
                </a:solidFill>
                <a:latin typeface="Arial"/>
                <a:ea typeface="Arial"/>
                <a:cs typeface="Arial"/>
                <a:sym typeface="Arial"/>
              </a:rPr>
              <a:t> band schepen</a:t>
            </a:r>
          </a:p>
          <a:p>
            <a:pPr marL="342900" marR="0" lvl="0" indent="-342900" algn="just" rtl="0">
              <a:lnSpc>
                <a:spcPct val="150000"/>
              </a:lnSpc>
              <a:spcBef>
                <a:spcPts val="0"/>
              </a:spcBef>
              <a:spcAft>
                <a:spcPts val="0"/>
              </a:spcAft>
              <a:buClr>
                <a:srgbClr val="EF9152"/>
              </a:buClr>
              <a:buSzPts val="2000"/>
              <a:buFont typeface="Arial"/>
              <a:buChar char="•"/>
            </a:pPr>
            <a:r>
              <a:rPr lang="en-US" sz="2000" b="0" i="0" u="none" strike="noStrike" cap="none" dirty="0" err="1">
                <a:solidFill>
                  <a:srgbClr val="7F7F7F"/>
                </a:solidFill>
                <a:latin typeface="Arial"/>
                <a:ea typeface="Arial"/>
                <a:cs typeface="Arial"/>
                <a:sym typeface="Arial"/>
              </a:rPr>
              <a:t>Richt</a:t>
            </a:r>
            <a:r>
              <a:rPr lang="en-US" sz="2000" b="0" i="0" u="none" strike="noStrike" cap="none" dirty="0">
                <a:solidFill>
                  <a:srgbClr val="7F7F7F"/>
                </a:solidFill>
                <a:latin typeface="Arial"/>
                <a:ea typeface="Arial"/>
                <a:cs typeface="Arial"/>
                <a:sym typeface="Arial"/>
              </a:rPr>
              <a:t> je op de </a:t>
            </a:r>
            <a:r>
              <a:rPr lang="en-US" sz="2000" b="0" i="0" u="none" strike="noStrike" cap="none" dirty="0" err="1">
                <a:solidFill>
                  <a:srgbClr val="7F7F7F"/>
                </a:solidFill>
                <a:latin typeface="Arial"/>
                <a:ea typeface="Arial"/>
                <a:cs typeface="Arial"/>
                <a:sym typeface="Arial"/>
              </a:rPr>
              <a:t>spreker</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houd</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oogcontact</a:t>
            </a:r>
            <a:endParaRPr lang="en-US" sz="2000" b="0" i="0" u="none" strike="noStrike" cap="none" dirty="0">
              <a:solidFill>
                <a:srgbClr val="7F7F7F"/>
              </a:solidFill>
              <a:latin typeface="Arial"/>
              <a:ea typeface="Arial"/>
              <a:cs typeface="Arial"/>
              <a:sym typeface="Arial"/>
            </a:endParaRPr>
          </a:p>
          <a:p>
            <a:pPr marL="342900" marR="0" lvl="0" indent="-342900" algn="just" rtl="0">
              <a:lnSpc>
                <a:spcPct val="150000"/>
              </a:lnSpc>
              <a:spcBef>
                <a:spcPts val="0"/>
              </a:spcBef>
              <a:spcAft>
                <a:spcPts val="0"/>
              </a:spcAft>
              <a:buClr>
                <a:srgbClr val="EF9152"/>
              </a:buClr>
              <a:buSzPts val="2000"/>
              <a:buFont typeface="Arial"/>
              <a:buChar char="•"/>
            </a:pPr>
            <a:r>
              <a:rPr lang="en-US" sz="2000" b="0" i="0" u="none" strike="noStrike" cap="none" dirty="0">
                <a:solidFill>
                  <a:srgbClr val="7F7F7F"/>
                </a:solidFill>
                <a:latin typeface="Arial"/>
                <a:ea typeface="Arial"/>
                <a:cs typeface="Arial"/>
                <a:sym typeface="Arial"/>
              </a:rPr>
              <a:t>Begrip </a:t>
            </a:r>
            <a:r>
              <a:rPr lang="en-US" sz="2000" b="0" i="0" u="none" strike="noStrike" cap="none" dirty="0" err="1">
                <a:solidFill>
                  <a:srgbClr val="7F7F7F"/>
                </a:solidFill>
                <a:latin typeface="Arial"/>
                <a:ea typeface="Arial"/>
                <a:cs typeface="Arial"/>
                <a:sym typeface="Arial"/>
              </a:rPr>
              <a:t>tonen</a:t>
            </a:r>
            <a:r>
              <a:rPr lang="en-US" sz="2000" b="0" i="0" u="none" strike="noStrike" cap="none" dirty="0">
                <a:solidFill>
                  <a:srgbClr val="7F7F7F"/>
                </a:solidFill>
                <a:latin typeface="Arial"/>
                <a:ea typeface="Arial"/>
                <a:cs typeface="Arial"/>
                <a:sym typeface="Arial"/>
              </a:rPr>
              <a:t> door verbale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non-verbale </a:t>
            </a:r>
            <a:r>
              <a:rPr lang="en-US" sz="2000" b="0" i="0" u="none" strike="noStrike" cap="none" dirty="0" err="1">
                <a:solidFill>
                  <a:srgbClr val="7F7F7F"/>
                </a:solidFill>
                <a:latin typeface="Arial"/>
                <a:ea typeface="Arial"/>
                <a:cs typeface="Arial"/>
                <a:sym typeface="Arial"/>
              </a:rPr>
              <a:t>signalen</a:t>
            </a:r>
            <a:endParaRPr lang="en-US" sz="2000" b="0" i="0" u="none" strike="noStrike" cap="none" dirty="0">
              <a:solidFill>
                <a:srgbClr val="7F7F7F"/>
              </a:solidFill>
              <a:latin typeface="Arial"/>
              <a:ea typeface="Arial"/>
              <a:cs typeface="Arial"/>
              <a:sym typeface="Arial"/>
            </a:endParaRPr>
          </a:p>
          <a:p>
            <a:pPr marL="342900" marR="0" lvl="0" indent="-342900" algn="just" rtl="0">
              <a:lnSpc>
                <a:spcPct val="150000"/>
              </a:lnSpc>
              <a:spcBef>
                <a:spcPts val="0"/>
              </a:spcBef>
              <a:spcAft>
                <a:spcPts val="0"/>
              </a:spcAft>
              <a:buClr>
                <a:srgbClr val="EF9152"/>
              </a:buClr>
              <a:buSzPts val="2000"/>
              <a:buFont typeface="Arial"/>
              <a:buChar char="•"/>
            </a:pPr>
            <a:r>
              <a:rPr lang="en-US" sz="2000" b="0" i="0" u="none" strike="noStrike" cap="none" dirty="0" err="1">
                <a:solidFill>
                  <a:srgbClr val="7F7F7F"/>
                </a:solidFill>
                <a:latin typeface="Arial"/>
                <a:ea typeface="Arial"/>
                <a:cs typeface="Arial"/>
                <a:sym typeface="Arial"/>
              </a:rPr>
              <a:t>Samenvatten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verhelderen</a:t>
            </a:r>
            <a:endParaRPr lang="en-US" sz="2000" b="0" i="0" u="none" strike="noStrike" cap="none" dirty="0">
              <a:solidFill>
                <a:srgbClr val="7F7F7F"/>
              </a:solidFill>
              <a:latin typeface="Arial"/>
              <a:ea typeface="Arial"/>
              <a:cs typeface="Arial"/>
              <a:sym typeface="Arial"/>
            </a:endParaRPr>
          </a:p>
          <a:p>
            <a:pPr marL="342900" marR="0" lvl="0" indent="-342900" algn="just" rtl="0">
              <a:lnSpc>
                <a:spcPct val="150000"/>
              </a:lnSpc>
              <a:spcBef>
                <a:spcPts val="0"/>
              </a:spcBef>
              <a:spcAft>
                <a:spcPts val="0"/>
              </a:spcAft>
              <a:buClr>
                <a:srgbClr val="EF9152"/>
              </a:buClr>
              <a:buSzPts val="2000"/>
              <a:buFont typeface="Arial"/>
              <a:buChar char="•"/>
            </a:pPr>
            <a:r>
              <a:rPr lang="en-US" sz="2000" b="0" i="0" u="none" strike="noStrike" cap="none" dirty="0" err="1">
                <a:solidFill>
                  <a:srgbClr val="7F7F7F"/>
                </a:solidFill>
                <a:latin typeface="Arial"/>
                <a:ea typeface="Arial"/>
                <a:cs typeface="Arial"/>
                <a:sym typeface="Arial"/>
              </a:rPr>
              <a:t>Reageer</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gepast</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vermijd</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onderbrekingen</a:t>
            </a:r>
            <a:endParaRPr sz="2000" b="0" i="0" u="none" strike="noStrike" cap="none" dirty="0">
              <a:solidFill>
                <a:srgbClr val="000000"/>
              </a:solidFill>
              <a:latin typeface="Arial"/>
              <a:ea typeface="Arial"/>
              <a:cs typeface="Arial"/>
              <a:sym typeface="Arial"/>
            </a:endParaRPr>
          </a:p>
        </p:txBody>
      </p:sp>
      <p:pic>
        <p:nvPicPr>
          <p:cNvPr id="226" name="Google Shape;226;p14"/>
          <p:cNvPicPr preferRelativeResize="0"/>
          <p:nvPr/>
        </p:nvPicPr>
        <p:blipFill rotWithShape="1">
          <a:blip r:embed="rId3">
            <a:alphaModFix/>
          </a:blip>
          <a:srcRect/>
          <a:stretch/>
        </p:blipFill>
        <p:spPr>
          <a:xfrm>
            <a:off x="8434555" y="1503624"/>
            <a:ext cx="3123415" cy="3122763"/>
          </a:xfrm>
          <a:prstGeom prst="ellipse">
            <a:avLst/>
          </a:prstGeom>
          <a:noFill/>
          <a:ln w="38100" cap="flat" cmpd="sng">
            <a:solidFill>
              <a:schemeClr val="lt1"/>
            </a:solidFill>
            <a:prstDash val="solid"/>
            <a:round/>
            <a:headEnd type="none" w="sm" len="sm"/>
            <a:tailEnd type="none" w="sm" len="sm"/>
          </a:ln>
        </p:spPr>
      </p:pic>
      <p:pic>
        <p:nvPicPr>
          <p:cNvPr id="227" name="Google Shape;227;p14" descr="Text&#10;&#10;Description automatically generated"/>
          <p:cNvPicPr preferRelativeResize="0"/>
          <p:nvPr/>
        </p:nvPicPr>
        <p:blipFill rotWithShape="1">
          <a:blip r:embed="rId4">
            <a:alphaModFix/>
          </a:blip>
          <a:srcRect/>
          <a:stretch/>
        </p:blipFill>
        <p:spPr>
          <a:xfrm>
            <a:off x="399791" y="6228842"/>
            <a:ext cx="1562100" cy="327721"/>
          </a:xfrm>
          <a:prstGeom prst="rect">
            <a:avLst/>
          </a:prstGeom>
          <a:noFill/>
          <a:ln>
            <a:noFill/>
          </a:ln>
        </p:spPr>
      </p:pic>
      <p:pic>
        <p:nvPicPr>
          <p:cNvPr id="228" name="Google Shape;228;p14" descr="Logo&#10;&#10;Description automatically generated"/>
          <p:cNvPicPr preferRelativeResize="0"/>
          <p:nvPr/>
        </p:nvPicPr>
        <p:blipFill rotWithShape="1">
          <a:blip r:embed="rId5">
            <a:alphaModFix/>
          </a:blip>
          <a:srcRect/>
          <a:stretch/>
        </p:blipFill>
        <p:spPr>
          <a:xfrm>
            <a:off x="399791" y="19881"/>
            <a:ext cx="1250519" cy="125051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16" descr="Person stepping in stairs"/>
          <p:cNvPicPr preferRelativeResize="0"/>
          <p:nvPr/>
        </p:nvPicPr>
        <p:blipFill rotWithShape="1">
          <a:blip r:embed="rId3">
            <a:alphaModFix/>
          </a:blip>
          <a:srcRect/>
          <a:stretch/>
        </p:blipFill>
        <p:spPr>
          <a:xfrm>
            <a:off x="748044" y="2015734"/>
            <a:ext cx="4296566" cy="2871001"/>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234" name="Google Shape;234;p16"/>
          <p:cNvSpPr/>
          <p:nvPr/>
        </p:nvSpPr>
        <p:spPr>
          <a:xfrm rot="2678075" flipH="1">
            <a:off x="1179644" y="3760301"/>
            <a:ext cx="865076" cy="852537"/>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5" name="Google Shape;235;p16"/>
          <p:cNvSpPr txBox="1"/>
          <p:nvPr/>
        </p:nvSpPr>
        <p:spPr>
          <a:xfrm>
            <a:off x="5691883" y="1129042"/>
            <a:ext cx="6400799"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err="1">
                <a:solidFill>
                  <a:srgbClr val="3F3F3F"/>
                </a:solidFill>
                <a:latin typeface="Arial"/>
                <a:ea typeface="Arial"/>
                <a:cs typeface="Arial"/>
                <a:sym typeface="Arial"/>
              </a:rPr>
              <a:t>Activiteit</a:t>
            </a:r>
            <a:r>
              <a:rPr lang="en-US" sz="4400" b="1" i="0" u="none" strike="noStrike" cap="none" dirty="0">
                <a:solidFill>
                  <a:srgbClr val="3F3F3F"/>
                </a:solidFill>
                <a:latin typeface="Arial"/>
                <a:ea typeface="Arial"/>
                <a:cs typeface="Arial"/>
                <a:sym typeface="Arial"/>
              </a:rPr>
              <a:t> 5 </a:t>
            </a:r>
            <a:r>
              <a:rPr lang="en-US" sz="4400" b="1" i="0" u="none" strike="noStrike" cap="none">
                <a:solidFill>
                  <a:srgbClr val="EF9152"/>
                </a:solidFill>
                <a:latin typeface="Arial"/>
                <a:ea typeface="Arial"/>
                <a:cs typeface="Arial"/>
                <a:sym typeface="Arial"/>
              </a:rPr>
              <a:t>Instructies</a:t>
            </a:r>
            <a:endParaRPr sz="4400" b="1" i="0" u="none" strike="noStrike" cap="none" dirty="0">
              <a:solidFill>
                <a:srgbClr val="EF9152"/>
              </a:solidFill>
              <a:latin typeface="Arial"/>
              <a:ea typeface="Arial"/>
              <a:cs typeface="Arial"/>
              <a:sym typeface="Arial"/>
            </a:endParaRPr>
          </a:p>
        </p:txBody>
      </p:sp>
      <p:sp>
        <p:nvSpPr>
          <p:cNvPr id="236" name="Google Shape;236;p16"/>
          <p:cNvSpPr txBox="1"/>
          <p:nvPr/>
        </p:nvSpPr>
        <p:spPr>
          <a:xfrm>
            <a:off x="5531556" y="2379561"/>
            <a:ext cx="6191257" cy="3849281"/>
          </a:xfrm>
          <a:prstGeom prst="rect">
            <a:avLst/>
          </a:prstGeom>
          <a:noFill/>
          <a:ln>
            <a:noFill/>
          </a:ln>
        </p:spPr>
        <p:txBody>
          <a:bodyPr spcFirstLastPara="1" wrap="square" lIns="91425" tIns="45700" rIns="91425" bIns="45700" anchor="t" anchorCtr="0">
            <a:noAutofit/>
          </a:bodyPr>
          <a:lstStyle/>
          <a:p>
            <a:pPr marL="0" marR="0" lvl="0" indent="0" rtl="0">
              <a:lnSpc>
                <a:spcPct val="150000"/>
              </a:lnSpc>
              <a:spcBef>
                <a:spcPts val="0"/>
              </a:spcBef>
              <a:spcAft>
                <a:spcPts val="0"/>
              </a:spcAft>
              <a:buClr>
                <a:srgbClr val="000000"/>
              </a:buClr>
              <a:buSzPts val="2000"/>
              <a:buFont typeface="Arial"/>
              <a:buNone/>
            </a:pPr>
            <a:r>
              <a:rPr lang="en-US" sz="2000" b="1" i="0" u="none" strike="noStrike" cap="none" dirty="0" err="1">
                <a:solidFill>
                  <a:srgbClr val="595959"/>
                </a:solidFill>
                <a:latin typeface="Arial"/>
                <a:ea typeface="Arial"/>
                <a:cs typeface="Arial"/>
                <a:sym typeface="Arial"/>
              </a:rPr>
              <a:t>Stap</a:t>
            </a:r>
            <a:r>
              <a:rPr lang="en-US" sz="2000" b="1" i="0" u="none" strike="noStrike" cap="none" dirty="0">
                <a:solidFill>
                  <a:srgbClr val="595959"/>
                </a:solidFill>
                <a:latin typeface="Arial"/>
                <a:ea typeface="Arial"/>
                <a:cs typeface="Arial"/>
                <a:sym typeface="Arial"/>
              </a:rPr>
              <a:t> 1</a:t>
            </a:r>
            <a:r>
              <a:rPr lang="en-US" sz="2000" b="1" i="0" u="none" strike="noStrike" cap="none" dirty="0">
                <a:solidFill>
                  <a:srgbClr val="000000"/>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Luister</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naar</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korte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lezing</a:t>
            </a:r>
            <a:r>
              <a:rPr lang="en-US" sz="2000" b="0" i="0" u="none" strike="noStrike" cap="none" dirty="0">
                <a:solidFill>
                  <a:srgbClr val="7F7F7F"/>
                </a:solidFill>
                <a:latin typeface="Arial"/>
                <a:ea typeface="Arial"/>
                <a:cs typeface="Arial"/>
                <a:sym typeface="Arial"/>
              </a:rPr>
              <a:t> over </a:t>
            </a:r>
            <a:r>
              <a:rPr lang="en-US" sz="2000" b="0" i="0" u="none" strike="noStrike" cap="none" dirty="0" err="1">
                <a:solidFill>
                  <a:srgbClr val="7F7F7F"/>
                </a:solidFill>
                <a:latin typeface="Arial"/>
                <a:ea typeface="Arial"/>
                <a:cs typeface="Arial"/>
                <a:sym typeface="Arial"/>
              </a:rPr>
              <a:t>actief</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luisteren</a:t>
            </a:r>
            <a:r>
              <a:rPr lang="en-US" sz="2000" b="0" i="0" u="none" strike="noStrike" cap="none" dirty="0">
                <a:solidFill>
                  <a:srgbClr val="7F7F7F"/>
                </a:solidFill>
                <a:latin typeface="Arial"/>
                <a:ea typeface="Arial"/>
                <a:cs typeface="Arial"/>
                <a:sym typeface="Arial"/>
              </a:rPr>
              <a:t>, de </a:t>
            </a:r>
            <a:r>
              <a:rPr lang="en-US" sz="2000" b="0" i="0" u="none" strike="noStrike" cap="none" dirty="0" err="1">
                <a:solidFill>
                  <a:srgbClr val="7F7F7F"/>
                </a:solidFill>
                <a:latin typeface="Arial"/>
                <a:ea typeface="Arial"/>
                <a:cs typeface="Arial"/>
                <a:sym typeface="Arial"/>
              </a:rPr>
              <a:t>definitie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ervan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het </a:t>
            </a:r>
            <a:r>
              <a:rPr lang="en-US" sz="2000" b="0" i="0" u="none" strike="noStrike" cap="none" dirty="0" err="1">
                <a:solidFill>
                  <a:srgbClr val="7F7F7F"/>
                </a:solidFill>
                <a:latin typeface="Arial"/>
                <a:ea typeface="Arial"/>
                <a:cs typeface="Arial"/>
                <a:sym typeface="Arial"/>
              </a:rPr>
              <a:t>belang</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voor</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inclusieve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communicatie</a:t>
            </a:r>
            <a:r>
              <a:rPr lang="en-US" sz="2000" b="0" i="0" u="none" strike="noStrike" cap="none" dirty="0">
                <a:solidFill>
                  <a:srgbClr val="7F7F7F"/>
                </a:solidFill>
                <a:latin typeface="Arial"/>
                <a:ea typeface="Arial"/>
                <a:cs typeface="Arial"/>
                <a:sym typeface="Arial"/>
              </a:rPr>
              <a:t> op de </a:t>
            </a:r>
            <a:r>
              <a:rPr lang="en-US" sz="2000" b="0" i="0" u="none" strike="noStrike" cap="none" dirty="0" err="1">
                <a:solidFill>
                  <a:srgbClr val="7F7F7F"/>
                </a:solidFill>
                <a:latin typeface="Arial"/>
                <a:ea typeface="Arial"/>
                <a:cs typeface="Arial"/>
                <a:sym typeface="Arial"/>
              </a:rPr>
              <a:t>werkplek</a:t>
            </a:r>
            <a:r>
              <a:rPr lang="en-US" sz="2000" b="0" i="0" u="none" strike="noStrike" cap="none" dirty="0">
                <a:solidFill>
                  <a:srgbClr val="7F7F7F"/>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r>
              <a:rPr lang="en-US" sz="2000" b="1" dirty="0" err="1">
                <a:solidFill>
                  <a:srgbClr val="595959"/>
                </a:solidFill>
              </a:rPr>
              <a:t>Stap</a:t>
            </a:r>
            <a:r>
              <a:rPr lang="en-US" sz="2000" b="1" dirty="0">
                <a:solidFill>
                  <a:srgbClr val="595959"/>
                </a:solidFill>
              </a:rPr>
              <a:t> 2 </a:t>
            </a:r>
            <a:r>
              <a:rPr lang="en-US" sz="2000" dirty="0" err="1">
                <a:solidFill>
                  <a:srgbClr val="595959"/>
                </a:solidFill>
              </a:rPr>
              <a:t>Speel</a:t>
            </a:r>
            <a:r>
              <a:rPr lang="en-US" sz="2000" dirty="0">
                <a:solidFill>
                  <a:srgbClr val="595959"/>
                </a:solidFill>
              </a:rPr>
              <a:t> </a:t>
            </a:r>
            <a:r>
              <a:rPr lang="en-US" sz="2000" dirty="0" err="1">
                <a:solidFill>
                  <a:srgbClr val="595959"/>
                </a:solidFill>
              </a:rPr>
              <a:t>een</a:t>
            </a:r>
            <a:r>
              <a:rPr lang="en-US" sz="2000" dirty="0">
                <a:solidFill>
                  <a:srgbClr val="595959"/>
                </a:solidFill>
              </a:rPr>
              <a:t> </a:t>
            </a:r>
            <a:r>
              <a:rPr lang="en-US" sz="2000" dirty="0" err="1">
                <a:solidFill>
                  <a:srgbClr val="595959"/>
                </a:solidFill>
              </a:rPr>
              <a:t>spel</a:t>
            </a:r>
            <a:r>
              <a:rPr lang="en-US" sz="2000" dirty="0">
                <a:solidFill>
                  <a:srgbClr val="595959"/>
                </a:solidFill>
              </a:rPr>
              <a:t> over </a:t>
            </a:r>
            <a:r>
              <a:rPr lang="en-US" sz="2000" dirty="0" err="1">
                <a:solidFill>
                  <a:srgbClr val="595959"/>
                </a:solidFill>
              </a:rPr>
              <a:t>actief</a:t>
            </a:r>
            <a:r>
              <a:rPr lang="en-US" sz="2000" dirty="0">
                <a:solidFill>
                  <a:srgbClr val="595959"/>
                </a:solidFill>
              </a:rPr>
              <a:t> </a:t>
            </a:r>
            <a:r>
              <a:rPr lang="en-US" sz="2000" dirty="0" err="1">
                <a:solidFill>
                  <a:srgbClr val="595959"/>
                </a:solidFill>
              </a:rPr>
              <a:t>luisteren</a:t>
            </a:r>
            <a:r>
              <a:rPr lang="en-US" sz="2000" dirty="0">
                <a:solidFill>
                  <a:srgbClr val="595959"/>
                </a:solidFill>
              </a:rPr>
              <a:t> met de facilitator.</a:t>
            </a:r>
          </a:p>
          <a:p>
            <a:pPr marL="0" lvl="0" indent="0" rtl="0">
              <a:lnSpc>
                <a:spcPct val="150000"/>
              </a:lnSpc>
              <a:spcBef>
                <a:spcPts val="0"/>
              </a:spcBef>
              <a:spcAft>
                <a:spcPts val="0"/>
              </a:spcAft>
              <a:buClr>
                <a:schemeClr val="dk1"/>
              </a:buClr>
              <a:buSzPts val="1100"/>
              <a:buFont typeface="Arial"/>
              <a:buNone/>
            </a:pPr>
            <a:r>
              <a:rPr lang="en-US" sz="2000" b="1" dirty="0" err="1">
                <a:solidFill>
                  <a:srgbClr val="595959"/>
                </a:solidFill>
              </a:rPr>
              <a:t>Stap</a:t>
            </a:r>
            <a:r>
              <a:rPr lang="en-US" sz="2000" b="1" dirty="0">
                <a:solidFill>
                  <a:srgbClr val="595959"/>
                </a:solidFill>
              </a:rPr>
              <a:t> 3 </a:t>
            </a:r>
            <a:r>
              <a:rPr lang="en-US" sz="2000" dirty="0">
                <a:solidFill>
                  <a:srgbClr val="595959"/>
                </a:solidFill>
              </a:rPr>
              <a:t>Feedback </a:t>
            </a:r>
            <a:r>
              <a:rPr lang="en-US" sz="2000" dirty="0" err="1">
                <a:solidFill>
                  <a:srgbClr val="595959"/>
                </a:solidFill>
              </a:rPr>
              <a:t>geven</a:t>
            </a:r>
            <a:r>
              <a:rPr lang="en-US" sz="2000" dirty="0">
                <a:solidFill>
                  <a:srgbClr val="595959"/>
                </a:solidFill>
              </a:rPr>
              <a:t> </a:t>
            </a:r>
            <a:r>
              <a:rPr lang="en-US" sz="2000" dirty="0" err="1">
                <a:solidFill>
                  <a:srgbClr val="595959"/>
                </a:solidFill>
              </a:rPr>
              <a:t>en</a:t>
            </a:r>
            <a:r>
              <a:rPr lang="en-US" sz="2000" dirty="0">
                <a:solidFill>
                  <a:srgbClr val="595959"/>
                </a:solidFill>
              </a:rPr>
              <a:t> </a:t>
            </a:r>
            <a:r>
              <a:rPr lang="en-US" sz="2000" dirty="0" err="1">
                <a:solidFill>
                  <a:srgbClr val="595959"/>
                </a:solidFill>
              </a:rPr>
              <a:t>ontvangen</a:t>
            </a:r>
            <a:r>
              <a:rPr lang="en-US" sz="2000" dirty="0">
                <a:solidFill>
                  <a:srgbClr val="595959"/>
                </a:solidFill>
              </a:rPr>
              <a:t> </a:t>
            </a:r>
            <a:r>
              <a:rPr lang="en-US" sz="2000" dirty="0" err="1">
                <a:solidFill>
                  <a:srgbClr val="595959"/>
                </a:solidFill>
              </a:rPr>
              <a:t>voor</a:t>
            </a:r>
            <a:r>
              <a:rPr lang="en-US" sz="2000" dirty="0">
                <a:solidFill>
                  <a:srgbClr val="595959"/>
                </a:solidFill>
              </a:rPr>
              <a:t> </a:t>
            </a:r>
            <a:r>
              <a:rPr lang="en-US" sz="2000" dirty="0" err="1">
                <a:solidFill>
                  <a:srgbClr val="595959"/>
                </a:solidFill>
              </a:rPr>
              <a:t>actief</a:t>
            </a:r>
            <a:r>
              <a:rPr lang="en-US" sz="2000" dirty="0">
                <a:solidFill>
                  <a:srgbClr val="595959"/>
                </a:solidFill>
              </a:rPr>
              <a:t> </a:t>
            </a:r>
            <a:r>
              <a:rPr lang="en-US" sz="2000" dirty="0" err="1">
                <a:solidFill>
                  <a:srgbClr val="595959"/>
                </a:solidFill>
              </a:rPr>
              <a:t>luisteren</a:t>
            </a:r>
            <a:r>
              <a:rPr lang="en-US" sz="2000" dirty="0">
                <a:solidFill>
                  <a:srgbClr val="595959"/>
                </a:solidFill>
              </a:rPr>
              <a:t>.</a:t>
            </a:r>
            <a:endParaRPr sz="2000" dirty="0">
              <a:solidFill>
                <a:srgbClr val="595959"/>
              </a:solidFill>
            </a:endParaRPr>
          </a:p>
          <a:p>
            <a:pPr marL="0" marR="0" lvl="0" indent="0" algn="just" rtl="0">
              <a:lnSpc>
                <a:spcPct val="150000"/>
              </a:lnSpc>
              <a:spcBef>
                <a:spcPts val="0"/>
              </a:spcBef>
              <a:spcAft>
                <a:spcPts val="0"/>
              </a:spcAft>
              <a:buClr>
                <a:srgbClr val="000000"/>
              </a:buClr>
              <a:buSzPts val="2000"/>
              <a:buFont typeface="Arial"/>
              <a:buNone/>
            </a:pPr>
            <a:endParaRPr sz="2000" b="1" dirty="0">
              <a:solidFill>
                <a:srgbClr val="595959"/>
              </a:solidFill>
            </a:endParaRPr>
          </a:p>
        </p:txBody>
      </p:sp>
      <p:cxnSp>
        <p:nvCxnSpPr>
          <p:cNvPr id="237" name="Google Shape;237;p16"/>
          <p:cNvCxnSpPr/>
          <p:nvPr/>
        </p:nvCxnSpPr>
        <p:spPr>
          <a:xfrm>
            <a:off x="6212622" y="2133898"/>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238" name="Google Shape;238;p16" descr="Text&#10;&#10;Description automatically generated"/>
          <p:cNvPicPr preferRelativeResize="0"/>
          <p:nvPr/>
        </p:nvPicPr>
        <p:blipFill rotWithShape="1">
          <a:blip r:embed="rId4">
            <a:alphaModFix/>
          </a:blip>
          <a:srcRect/>
          <a:stretch/>
        </p:blipFill>
        <p:spPr>
          <a:xfrm>
            <a:off x="399791" y="6228842"/>
            <a:ext cx="1562100" cy="327721"/>
          </a:xfrm>
          <a:prstGeom prst="rect">
            <a:avLst/>
          </a:prstGeom>
          <a:noFill/>
          <a:ln>
            <a:noFill/>
          </a:ln>
        </p:spPr>
      </p:pic>
      <p:pic>
        <p:nvPicPr>
          <p:cNvPr id="239" name="Google Shape;239;p16" descr="Logo&#10;&#10;Description automatically generated"/>
          <p:cNvPicPr preferRelativeResize="0"/>
          <p:nvPr/>
        </p:nvPicPr>
        <p:blipFill rotWithShape="1">
          <a:blip r:embed="rId5">
            <a:alphaModFix/>
          </a:blip>
          <a:srcRect/>
          <a:stretch/>
        </p:blipFill>
        <p:spPr>
          <a:xfrm>
            <a:off x="10561841" y="37876"/>
            <a:ext cx="1250519" cy="125051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7"/>
          <p:cNvSpPr/>
          <p:nvPr/>
        </p:nvSpPr>
        <p:spPr>
          <a:xfrm rot="755811" flipH="1">
            <a:off x="7763286" y="-326789"/>
            <a:ext cx="5208974" cy="7059493"/>
          </a:xfrm>
          <a:custGeom>
            <a:avLst/>
            <a:gdLst/>
            <a:ahLst/>
            <a:cxnLst/>
            <a:rect l="l" t="t" r="r" b="b"/>
            <a:pathLst>
              <a:path w="5208974" h="7059493" extrusionOk="0">
                <a:moveTo>
                  <a:pt x="1495658" y="0"/>
                </a:moveTo>
                <a:lnTo>
                  <a:pt x="0" y="6692919"/>
                </a:lnTo>
                <a:lnTo>
                  <a:pt x="1640383" y="7059493"/>
                </a:lnTo>
                <a:lnTo>
                  <a:pt x="3932637" y="7059493"/>
                </a:lnTo>
                <a:cubicBezTo>
                  <a:pt x="4637539" y="7059493"/>
                  <a:pt x="5208974" y="6609322"/>
                  <a:pt x="5208974" y="6054006"/>
                </a:cubicBezTo>
                <a:lnTo>
                  <a:pt x="5208973" y="829810"/>
                </a:lnTo>
                <a:close/>
              </a:path>
            </a:pathLst>
          </a:cu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5" name="Google Shape;245;p17"/>
          <p:cNvSpPr txBox="1"/>
          <p:nvPr/>
        </p:nvSpPr>
        <p:spPr>
          <a:xfrm>
            <a:off x="519289" y="1255960"/>
            <a:ext cx="7405511"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4000" b="1" i="0" u="none" strike="noStrike" cap="none" dirty="0" err="1">
                <a:solidFill>
                  <a:srgbClr val="3F3F3F"/>
                </a:solidFill>
                <a:latin typeface="Arial"/>
                <a:ea typeface="Arial"/>
                <a:cs typeface="Arial"/>
                <a:sym typeface="Arial"/>
              </a:rPr>
              <a:t>Oefen</a:t>
            </a:r>
            <a:r>
              <a:rPr lang="en-US" sz="4000" b="1" i="0" u="none" strike="noStrike" cap="none" dirty="0">
                <a:solidFill>
                  <a:srgbClr val="3F3F3F"/>
                </a:solidFill>
                <a:latin typeface="Arial"/>
                <a:ea typeface="Arial"/>
                <a:cs typeface="Arial"/>
                <a:sym typeface="Arial"/>
              </a:rPr>
              <a:t> </a:t>
            </a:r>
            <a:r>
              <a:rPr lang="en-US" sz="4000" b="1" i="0" u="none" strike="noStrike" cap="none" dirty="0" err="1">
                <a:solidFill>
                  <a:srgbClr val="3F3F3F"/>
                </a:solidFill>
                <a:latin typeface="Arial"/>
                <a:ea typeface="Arial"/>
                <a:cs typeface="Arial"/>
                <a:sym typeface="Arial"/>
              </a:rPr>
              <a:t>actief</a:t>
            </a:r>
            <a:r>
              <a:rPr lang="en-US" sz="4000" b="1" i="0" u="none" strike="noStrike" cap="none" dirty="0">
                <a:solidFill>
                  <a:srgbClr val="3F3F3F"/>
                </a:solidFill>
                <a:latin typeface="Arial"/>
                <a:ea typeface="Arial"/>
                <a:cs typeface="Arial"/>
                <a:sym typeface="Arial"/>
              </a:rPr>
              <a:t> </a:t>
            </a:r>
            <a:r>
              <a:rPr lang="en-US" sz="4000" b="1" i="0" u="none" strike="noStrike" cap="none" dirty="0" err="1">
                <a:solidFill>
                  <a:srgbClr val="3F3F3F"/>
                </a:solidFill>
                <a:latin typeface="Arial"/>
                <a:ea typeface="Arial"/>
                <a:cs typeface="Arial"/>
                <a:sym typeface="Arial"/>
              </a:rPr>
              <a:t>luisteren</a:t>
            </a:r>
            <a:r>
              <a:rPr lang="en-US" sz="4000" b="1" i="0" u="none" strike="noStrike" cap="none" dirty="0">
                <a:solidFill>
                  <a:srgbClr val="3F3F3F"/>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cxnSp>
        <p:nvCxnSpPr>
          <p:cNvPr id="246" name="Google Shape;246;p17"/>
          <p:cNvCxnSpPr/>
          <p:nvPr/>
        </p:nvCxnSpPr>
        <p:spPr>
          <a:xfrm>
            <a:off x="1239849" y="2316910"/>
            <a:ext cx="1255711" cy="0"/>
          </a:xfrm>
          <a:prstGeom prst="straightConnector1">
            <a:avLst/>
          </a:prstGeom>
          <a:noFill/>
          <a:ln w="28575" cap="flat" cmpd="sng">
            <a:solidFill>
              <a:srgbClr val="92C340"/>
            </a:solidFill>
            <a:prstDash val="solid"/>
            <a:miter lim="800000"/>
            <a:headEnd type="none" w="sm" len="sm"/>
            <a:tailEnd type="none" w="sm" len="sm"/>
          </a:ln>
        </p:spPr>
      </p:cxnSp>
      <p:sp>
        <p:nvSpPr>
          <p:cNvPr id="247" name="Google Shape;247;p17"/>
          <p:cNvSpPr txBox="1"/>
          <p:nvPr/>
        </p:nvSpPr>
        <p:spPr>
          <a:xfrm>
            <a:off x="399791" y="2790119"/>
            <a:ext cx="5913366" cy="825675"/>
          </a:xfrm>
          <a:prstGeom prst="rect">
            <a:avLst/>
          </a:prstGeom>
          <a:noFill/>
          <a:ln>
            <a:noFill/>
          </a:ln>
        </p:spPr>
        <p:txBody>
          <a:bodyPr spcFirstLastPara="1" wrap="square" lIns="91425" tIns="45700" rIns="91425" bIns="45700" anchor="t" anchorCtr="0">
            <a:noAutofit/>
          </a:bodyPr>
          <a:lstStyle/>
          <a:p>
            <a:pPr marL="342900" marR="0" lvl="0" indent="-342900" rtl="0">
              <a:lnSpc>
                <a:spcPct val="150000"/>
              </a:lnSpc>
              <a:spcBef>
                <a:spcPts val="0"/>
              </a:spcBef>
              <a:spcAft>
                <a:spcPts val="0"/>
              </a:spcAft>
              <a:buClr>
                <a:srgbClr val="EF9152"/>
              </a:buClr>
              <a:buSzPts val="2000"/>
              <a:buFont typeface="Arial"/>
              <a:buChar char="•"/>
            </a:pPr>
            <a:r>
              <a:rPr lang="en-US" sz="2000" b="0" i="0" u="none" strike="noStrike" cap="none" dirty="0" err="1">
                <a:solidFill>
                  <a:srgbClr val="7F7F7F"/>
                </a:solidFill>
                <a:latin typeface="Arial"/>
                <a:ea typeface="Arial"/>
                <a:cs typeface="Arial"/>
                <a:sym typeface="Arial"/>
              </a:rPr>
              <a:t>Deze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activiteit</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omvat</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gefaciliteerde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oefening</a:t>
            </a:r>
            <a:r>
              <a:rPr lang="en-US" sz="2000" b="0" i="0" u="none" strike="noStrike" cap="none" dirty="0">
                <a:solidFill>
                  <a:srgbClr val="7F7F7F"/>
                </a:solidFill>
                <a:latin typeface="Arial"/>
                <a:ea typeface="Arial"/>
                <a:cs typeface="Arial"/>
                <a:sym typeface="Arial"/>
              </a:rPr>
              <a:t> om </a:t>
            </a:r>
            <a:r>
              <a:rPr lang="en-US" sz="2000" b="0" i="0" u="none" strike="noStrike" cap="none" dirty="0" err="1">
                <a:solidFill>
                  <a:srgbClr val="7F7F7F"/>
                </a:solidFill>
                <a:latin typeface="Arial"/>
                <a:ea typeface="Arial"/>
                <a:cs typeface="Arial"/>
                <a:sym typeface="Arial"/>
              </a:rPr>
              <a:t>actieve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luistervaardigheden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te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ontwikkelen</a:t>
            </a:r>
            <a:r>
              <a:rPr lang="en-US" sz="2000" b="0" i="0" u="none" strike="noStrike" cap="none" dirty="0">
                <a:solidFill>
                  <a:srgbClr val="7F7F7F"/>
                </a:solidFill>
                <a:latin typeface="Arial"/>
                <a:ea typeface="Arial"/>
                <a:cs typeface="Arial"/>
                <a:sym typeface="Arial"/>
              </a:rPr>
              <a:t> die </a:t>
            </a:r>
            <a:r>
              <a:rPr lang="en-US" sz="2000" b="0" i="0" u="none" strike="noStrike" cap="none" dirty="0" err="1">
                <a:solidFill>
                  <a:srgbClr val="7F7F7F"/>
                </a:solidFill>
                <a:latin typeface="Arial"/>
                <a:ea typeface="Arial"/>
                <a:cs typeface="Arial"/>
                <a:sym typeface="Arial"/>
              </a:rPr>
              <a:t>een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inclusieve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werkomgeving</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vergemakkelijken</a:t>
            </a:r>
            <a:r>
              <a:rPr lang="en-US" sz="2000" b="0" i="0" u="none" strike="noStrike" cap="none" dirty="0">
                <a:solidFill>
                  <a:srgbClr val="7F7F7F"/>
                </a:solidFill>
                <a:latin typeface="Arial"/>
                <a:ea typeface="Arial"/>
                <a:cs typeface="Arial"/>
                <a:sym typeface="Arial"/>
              </a:rPr>
              <a:t>.</a:t>
            </a:r>
            <a:endParaRPr sz="2000" b="0" i="0" u="none" strike="noStrike" cap="none" dirty="0">
              <a:solidFill>
                <a:srgbClr val="000000"/>
              </a:solidFill>
              <a:latin typeface="Arial"/>
              <a:ea typeface="Arial"/>
              <a:cs typeface="Arial"/>
              <a:sym typeface="Arial"/>
            </a:endParaRPr>
          </a:p>
        </p:txBody>
      </p:sp>
      <p:pic>
        <p:nvPicPr>
          <p:cNvPr id="248" name="Google Shape;248;p17" descr="Person on busy street"/>
          <p:cNvPicPr preferRelativeResize="0"/>
          <p:nvPr/>
        </p:nvPicPr>
        <p:blipFill rotWithShape="1">
          <a:blip r:embed="rId3">
            <a:alphaModFix/>
          </a:blip>
          <a:srcRect l="16615" r="16615"/>
          <a:stretch/>
        </p:blipFill>
        <p:spPr>
          <a:xfrm>
            <a:off x="8434555" y="1503624"/>
            <a:ext cx="3123415" cy="3122763"/>
          </a:xfrm>
          <a:prstGeom prst="ellipse">
            <a:avLst/>
          </a:prstGeom>
          <a:noFill/>
          <a:ln w="38100" cap="flat" cmpd="sng">
            <a:solidFill>
              <a:schemeClr val="lt1"/>
            </a:solidFill>
            <a:prstDash val="solid"/>
            <a:round/>
            <a:headEnd type="none" w="sm" len="sm"/>
            <a:tailEnd type="none" w="sm" len="sm"/>
          </a:ln>
        </p:spPr>
      </p:pic>
      <p:pic>
        <p:nvPicPr>
          <p:cNvPr id="249" name="Google Shape;249;p17" descr="Text&#10;&#10;Description automatically generated"/>
          <p:cNvPicPr preferRelativeResize="0"/>
          <p:nvPr/>
        </p:nvPicPr>
        <p:blipFill rotWithShape="1">
          <a:blip r:embed="rId4">
            <a:alphaModFix/>
          </a:blip>
          <a:srcRect/>
          <a:stretch/>
        </p:blipFill>
        <p:spPr>
          <a:xfrm>
            <a:off x="399791" y="6228842"/>
            <a:ext cx="1562100" cy="327721"/>
          </a:xfrm>
          <a:prstGeom prst="rect">
            <a:avLst/>
          </a:prstGeom>
          <a:noFill/>
          <a:ln>
            <a:noFill/>
          </a:ln>
        </p:spPr>
      </p:pic>
      <p:pic>
        <p:nvPicPr>
          <p:cNvPr id="250" name="Google Shape;250;p17" descr="Logo&#10;&#10;Description automatically generated"/>
          <p:cNvPicPr preferRelativeResize="0"/>
          <p:nvPr/>
        </p:nvPicPr>
        <p:blipFill rotWithShape="1">
          <a:blip r:embed="rId5">
            <a:alphaModFix/>
          </a:blip>
          <a:srcRect/>
          <a:stretch/>
        </p:blipFill>
        <p:spPr>
          <a:xfrm>
            <a:off x="399791" y="19881"/>
            <a:ext cx="1250519" cy="125051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19" descr="People in classroom"/>
          <p:cNvPicPr preferRelativeResize="0"/>
          <p:nvPr/>
        </p:nvPicPr>
        <p:blipFill rotWithShape="1">
          <a:blip r:embed="rId3">
            <a:alphaModFix/>
          </a:blip>
          <a:srcRect/>
          <a:stretch/>
        </p:blipFill>
        <p:spPr>
          <a:xfrm>
            <a:off x="748044" y="2017354"/>
            <a:ext cx="4296566" cy="2867762"/>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256" name="Google Shape;256;p19"/>
          <p:cNvSpPr/>
          <p:nvPr/>
        </p:nvSpPr>
        <p:spPr>
          <a:xfrm rot="2678075" flipH="1">
            <a:off x="1179644" y="3760301"/>
            <a:ext cx="865076" cy="852537"/>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7" name="Google Shape;257;p19"/>
          <p:cNvSpPr txBox="1"/>
          <p:nvPr/>
        </p:nvSpPr>
        <p:spPr>
          <a:xfrm>
            <a:off x="5691883" y="1129042"/>
            <a:ext cx="6400799"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err="1">
                <a:solidFill>
                  <a:srgbClr val="3F3F3F"/>
                </a:solidFill>
                <a:latin typeface="Arial"/>
                <a:ea typeface="Arial"/>
                <a:cs typeface="Arial"/>
                <a:sym typeface="Arial"/>
              </a:rPr>
              <a:t>Activiteit</a:t>
            </a:r>
            <a:r>
              <a:rPr lang="en-US" sz="4400" b="1" i="0" u="none" strike="noStrike" cap="none" dirty="0">
                <a:solidFill>
                  <a:srgbClr val="3F3F3F"/>
                </a:solidFill>
                <a:latin typeface="Arial"/>
                <a:ea typeface="Arial"/>
                <a:cs typeface="Arial"/>
                <a:sym typeface="Arial"/>
              </a:rPr>
              <a:t> 6 </a:t>
            </a:r>
            <a:r>
              <a:rPr lang="en-US" sz="4400" b="1" i="0" u="none" strike="noStrike" cap="none" dirty="0" err="1">
                <a:solidFill>
                  <a:srgbClr val="EF9152"/>
                </a:solidFill>
                <a:latin typeface="Arial"/>
                <a:ea typeface="Arial"/>
                <a:cs typeface="Arial"/>
                <a:sym typeface="Arial"/>
              </a:rPr>
              <a:t>Instructies</a:t>
            </a:r>
            <a:endParaRPr sz="4400" b="1" i="0" u="none" strike="noStrike" cap="none" dirty="0">
              <a:solidFill>
                <a:srgbClr val="EF9152"/>
              </a:solidFill>
              <a:latin typeface="Arial"/>
              <a:ea typeface="Arial"/>
              <a:cs typeface="Arial"/>
              <a:sym typeface="Arial"/>
            </a:endParaRPr>
          </a:p>
        </p:txBody>
      </p:sp>
      <p:cxnSp>
        <p:nvCxnSpPr>
          <p:cNvPr id="258" name="Google Shape;258;p19"/>
          <p:cNvCxnSpPr/>
          <p:nvPr/>
        </p:nvCxnSpPr>
        <p:spPr>
          <a:xfrm>
            <a:off x="6212622" y="2133898"/>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259" name="Google Shape;259;p19" descr="Text&#10;&#10;Description automatically generated"/>
          <p:cNvPicPr preferRelativeResize="0"/>
          <p:nvPr/>
        </p:nvPicPr>
        <p:blipFill rotWithShape="1">
          <a:blip r:embed="rId4">
            <a:alphaModFix/>
          </a:blip>
          <a:srcRect/>
          <a:stretch/>
        </p:blipFill>
        <p:spPr>
          <a:xfrm>
            <a:off x="399791" y="6228842"/>
            <a:ext cx="1562100" cy="327721"/>
          </a:xfrm>
          <a:prstGeom prst="rect">
            <a:avLst/>
          </a:prstGeom>
          <a:noFill/>
          <a:ln>
            <a:noFill/>
          </a:ln>
        </p:spPr>
      </p:pic>
      <p:pic>
        <p:nvPicPr>
          <p:cNvPr id="260" name="Google Shape;260;p19" descr="Logo&#10;&#10;Description automatically generated"/>
          <p:cNvPicPr preferRelativeResize="0"/>
          <p:nvPr/>
        </p:nvPicPr>
        <p:blipFill rotWithShape="1">
          <a:blip r:embed="rId5">
            <a:alphaModFix/>
          </a:blip>
          <a:srcRect/>
          <a:stretch/>
        </p:blipFill>
        <p:spPr>
          <a:xfrm>
            <a:off x="10561841" y="37876"/>
            <a:ext cx="1250519" cy="1250519"/>
          </a:xfrm>
          <a:prstGeom prst="rect">
            <a:avLst/>
          </a:prstGeom>
          <a:noFill/>
          <a:ln>
            <a:noFill/>
          </a:ln>
        </p:spPr>
      </p:pic>
      <p:sp>
        <p:nvSpPr>
          <p:cNvPr id="261" name="Google Shape;261;p19"/>
          <p:cNvSpPr txBox="1"/>
          <p:nvPr/>
        </p:nvSpPr>
        <p:spPr>
          <a:xfrm>
            <a:off x="5531556" y="2379561"/>
            <a:ext cx="6191257" cy="3885772"/>
          </a:xfrm>
          <a:prstGeom prst="rect">
            <a:avLst/>
          </a:prstGeom>
          <a:noFill/>
          <a:ln>
            <a:noFill/>
          </a:ln>
        </p:spPr>
        <p:txBody>
          <a:bodyPr spcFirstLastPara="1" wrap="square" lIns="91425" tIns="45700" rIns="91425" bIns="45700" anchor="t" anchorCtr="0">
            <a:noAutofit/>
          </a:bodyPr>
          <a:lstStyle/>
          <a:p>
            <a:pPr marL="0" marR="0" lvl="0" indent="0" rtl="0">
              <a:lnSpc>
                <a:spcPct val="150000"/>
              </a:lnSpc>
              <a:spcBef>
                <a:spcPts val="0"/>
              </a:spcBef>
              <a:spcAft>
                <a:spcPts val="0"/>
              </a:spcAft>
              <a:buClr>
                <a:srgbClr val="000000"/>
              </a:buClr>
              <a:buSzPts val="2000"/>
              <a:buFont typeface="Arial"/>
              <a:buNone/>
            </a:pPr>
            <a:r>
              <a:rPr lang="en-US" sz="2000" b="1" i="0" u="none" strike="noStrike" cap="none" dirty="0" err="1">
                <a:solidFill>
                  <a:srgbClr val="595959"/>
                </a:solidFill>
                <a:latin typeface="Arial"/>
                <a:ea typeface="Arial"/>
                <a:cs typeface="Arial"/>
                <a:sym typeface="Arial"/>
              </a:rPr>
              <a:t>Stap</a:t>
            </a:r>
            <a:r>
              <a:rPr lang="en-US" sz="2000" b="1" i="0" u="none" strike="noStrike" cap="none" dirty="0">
                <a:solidFill>
                  <a:srgbClr val="595959"/>
                </a:solidFill>
                <a:latin typeface="Arial"/>
                <a:ea typeface="Arial"/>
                <a:cs typeface="Arial"/>
                <a:sym typeface="Arial"/>
              </a:rPr>
              <a:t> 1</a:t>
            </a:r>
            <a:r>
              <a:rPr lang="en-US" sz="2000" b="1" i="0" u="none" strike="noStrike" cap="none" dirty="0">
                <a:solidFill>
                  <a:srgbClr val="000000"/>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Werk</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samen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deel</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persoonlijke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ervaring</a:t>
            </a:r>
            <a:r>
              <a:rPr lang="en-US" sz="2000" b="0" i="0" u="none" strike="noStrike" cap="none" dirty="0">
                <a:solidFill>
                  <a:srgbClr val="7F7F7F"/>
                </a:solidFill>
                <a:latin typeface="Arial"/>
                <a:ea typeface="Arial"/>
                <a:cs typeface="Arial"/>
                <a:sym typeface="Arial"/>
              </a:rPr>
              <a:t> of </a:t>
            </a:r>
            <a:r>
              <a:rPr lang="en-US" sz="2000" b="0" i="0" u="none" strike="noStrike" cap="none" dirty="0" err="1">
                <a:solidFill>
                  <a:srgbClr val="7F7F7F"/>
                </a:solidFill>
                <a:latin typeface="Arial"/>
                <a:ea typeface="Arial"/>
                <a:cs typeface="Arial"/>
                <a:sym typeface="Arial"/>
              </a:rPr>
              <a:t>verhaal</a:t>
            </a:r>
            <a:r>
              <a:rPr lang="en-US" sz="2000" b="0" i="0" u="none" strike="noStrike" cap="none" dirty="0">
                <a:solidFill>
                  <a:srgbClr val="7F7F7F"/>
                </a:solidFill>
                <a:latin typeface="Arial"/>
                <a:ea typeface="Arial"/>
                <a:cs typeface="Arial"/>
                <a:sym typeface="Arial"/>
              </a:rPr>
              <a:t> met je partner </a:t>
            </a:r>
            <a:r>
              <a:rPr lang="en-US" sz="2000" b="0" i="0" u="none" strike="noStrike" cap="none" dirty="0" err="1">
                <a:solidFill>
                  <a:srgbClr val="7F7F7F"/>
                </a:solidFill>
                <a:latin typeface="Arial"/>
                <a:ea typeface="Arial"/>
                <a:cs typeface="Arial"/>
                <a:sym typeface="Arial"/>
              </a:rPr>
              <a:t>terwijl</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hij</a:t>
            </a:r>
            <a:r>
              <a:rPr lang="en-US" sz="2000" b="0" i="0" u="none" strike="noStrike" cap="none" dirty="0">
                <a:solidFill>
                  <a:srgbClr val="7F7F7F"/>
                </a:solidFill>
                <a:latin typeface="Arial"/>
                <a:ea typeface="Arial"/>
                <a:cs typeface="Arial"/>
                <a:sym typeface="Arial"/>
              </a:rPr>
              <a:t> of </a:t>
            </a:r>
            <a:r>
              <a:rPr lang="en-US" sz="2000" b="0" i="0" u="none" strike="noStrike" cap="none" dirty="0" err="1">
                <a:solidFill>
                  <a:srgbClr val="7F7F7F"/>
                </a:solidFill>
                <a:latin typeface="Arial"/>
                <a:ea typeface="Arial"/>
                <a:cs typeface="Arial"/>
                <a:sym typeface="Arial"/>
              </a:rPr>
              <a:t>zij</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actief</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luistert</a:t>
            </a:r>
            <a:r>
              <a:rPr lang="en-US" sz="2000" b="0" i="0" u="none" strike="noStrike" cap="none" dirty="0">
                <a:solidFill>
                  <a:srgbClr val="7F7F7F"/>
                </a:solidFill>
                <a:latin typeface="Arial"/>
                <a:ea typeface="Arial"/>
                <a:cs typeface="Arial"/>
                <a:sym typeface="Arial"/>
              </a:rPr>
              <a:t>.</a:t>
            </a:r>
          </a:p>
          <a:p>
            <a:pPr marL="0" marR="0" lvl="0" indent="0" rtl="0">
              <a:lnSpc>
                <a:spcPct val="150000"/>
              </a:lnSpc>
              <a:spcBef>
                <a:spcPts val="0"/>
              </a:spcBef>
              <a:spcAft>
                <a:spcPts val="0"/>
              </a:spcAft>
              <a:buClr>
                <a:srgbClr val="000000"/>
              </a:buClr>
              <a:buSzPts val="2000"/>
              <a:buFont typeface="Arial"/>
              <a:buNone/>
            </a:pPr>
            <a:r>
              <a:rPr lang="en-US" sz="2000" b="1" i="0" u="none" strike="noStrike" cap="none" dirty="0" err="1">
                <a:solidFill>
                  <a:srgbClr val="595959"/>
                </a:solidFill>
                <a:latin typeface="Arial"/>
                <a:ea typeface="Arial"/>
                <a:cs typeface="Arial"/>
                <a:sym typeface="Arial"/>
              </a:rPr>
              <a:t>Stap</a:t>
            </a:r>
            <a:r>
              <a:rPr lang="en-US" sz="2000" b="1" i="0" u="none" strike="noStrike" cap="none" dirty="0">
                <a:solidFill>
                  <a:srgbClr val="595959"/>
                </a:solidFill>
                <a:latin typeface="Arial"/>
                <a:ea typeface="Arial"/>
                <a:cs typeface="Arial"/>
                <a:sym typeface="Arial"/>
              </a:rPr>
              <a:t> 2</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Nadat de </a:t>
            </a:r>
            <a:r>
              <a:rPr lang="en-US" sz="2000" b="0" i="0" u="none" strike="noStrike" cap="none" dirty="0" err="1">
                <a:solidFill>
                  <a:srgbClr val="7F7F7F"/>
                </a:solidFill>
                <a:latin typeface="Arial"/>
                <a:ea typeface="Arial"/>
                <a:cs typeface="Arial"/>
                <a:sym typeface="Arial"/>
              </a:rPr>
              <a:t>verteller</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klaar</a:t>
            </a:r>
            <a:r>
              <a:rPr lang="en-US" sz="2000" b="0" i="0" u="none" strike="noStrike" cap="none" dirty="0">
                <a:solidFill>
                  <a:srgbClr val="7F7F7F"/>
                </a:solidFill>
                <a:latin typeface="Arial"/>
                <a:ea typeface="Arial"/>
                <a:cs typeface="Arial"/>
                <a:sym typeface="Arial"/>
              </a:rPr>
              <a:t> is, vat de </a:t>
            </a:r>
            <a:r>
              <a:rPr lang="en-US" sz="2000" b="0" i="0" u="none" strike="noStrike" cap="none" dirty="0" err="1">
                <a:solidFill>
                  <a:srgbClr val="7F7F7F"/>
                </a:solidFill>
                <a:latin typeface="Arial"/>
                <a:ea typeface="Arial"/>
                <a:cs typeface="Arial"/>
                <a:sym typeface="Arial"/>
              </a:rPr>
              <a:t>luisteraar</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samen</a:t>
            </a:r>
            <a:r>
              <a:rPr lang="en-US" sz="2000" b="0" i="0" u="none" strike="noStrike" cap="none" dirty="0">
                <a:solidFill>
                  <a:srgbClr val="7F7F7F"/>
                </a:solidFill>
                <a:latin typeface="Arial"/>
                <a:ea typeface="Arial"/>
                <a:cs typeface="Arial"/>
                <a:sym typeface="Arial"/>
              </a:rPr>
              <a:t> wat </a:t>
            </a:r>
            <a:r>
              <a:rPr lang="en-US" sz="2000" b="0" i="0" u="none" strike="noStrike" cap="none" dirty="0" err="1">
                <a:solidFill>
                  <a:srgbClr val="7F7F7F"/>
                </a:solidFill>
                <a:latin typeface="Arial"/>
                <a:ea typeface="Arial"/>
                <a:cs typeface="Arial"/>
                <a:sym typeface="Arial"/>
              </a:rPr>
              <a:t>hij</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heeft</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gehoord</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deelt</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hij</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zijn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gedachten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gevoelens</a:t>
            </a:r>
            <a:r>
              <a:rPr lang="en-US" sz="2000" b="0" i="0" u="none" strike="noStrike" cap="none" dirty="0">
                <a:solidFill>
                  <a:srgbClr val="7F7F7F"/>
                </a:solidFill>
                <a:latin typeface="Arial"/>
                <a:ea typeface="Arial"/>
                <a:cs typeface="Arial"/>
                <a:sym typeface="Arial"/>
              </a:rPr>
              <a:t> over wat </a:t>
            </a:r>
            <a:r>
              <a:rPr lang="en-US" sz="2000" b="0" i="0" u="none" strike="noStrike" cap="none" dirty="0" err="1">
                <a:solidFill>
                  <a:srgbClr val="7F7F7F"/>
                </a:solidFill>
                <a:latin typeface="Arial"/>
                <a:ea typeface="Arial"/>
                <a:cs typeface="Arial"/>
                <a:sym typeface="Arial"/>
              </a:rPr>
              <a:t>hij</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heeft</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gehoord</a:t>
            </a:r>
            <a:r>
              <a:rPr lang="en-US" sz="2000" b="0" i="0" u="none" strike="noStrike" cap="none" dirty="0">
                <a:solidFill>
                  <a:srgbClr val="7F7F7F"/>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rtl="0">
              <a:lnSpc>
                <a:spcPct val="150000"/>
              </a:lnSpc>
              <a:spcBef>
                <a:spcPts val="0"/>
              </a:spcBef>
              <a:spcAft>
                <a:spcPts val="0"/>
              </a:spcAft>
              <a:buClr>
                <a:srgbClr val="000000"/>
              </a:buClr>
              <a:buSzPts val="2000"/>
              <a:buFont typeface="Arial"/>
              <a:buNone/>
            </a:pPr>
            <a:r>
              <a:rPr lang="en-US" sz="2000" b="1" i="0" u="none" strike="noStrike" cap="none" dirty="0" err="1">
                <a:solidFill>
                  <a:srgbClr val="595959"/>
                </a:solidFill>
                <a:latin typeface="Arial"/>
                <a:ea typeface="Arial"/>
                <a:cs typeface="Arial"/>
                <a:sym typeface="Arial"/>
              </a:rPr>
              <a:t>Stap</a:t>
            </a:r>
            <a:r>
              <a:rPr lang="en-US" sz="2000" b="1" i="0" u="none" strike="noStrike" cap="none" dirty="0">
                <a:solidFill>
                  <a:srgbClr val="595959"/>
                </a:solidFill>
                <a:latin typeface="Arial"/>
                <a:ea typeface="Arial"/>
                <a:cs typeface="Arial"/>
                <a:sym typeface="Arial"/>
              </a:rPr>
              <a:t> 3</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De </a:t>
            </a:r>
            <a:r>
              <a:rPr lang="en-US" sz="2000" b="0" i="0" u="none" strike="noStrike" cap="none" dirty="0" err="1">
                <a:solidFill>
                  <a:srgbClr val="7F7F7F"/>
                </a:solidFill>
                <a:latin typeface="Arial"/>
                <a:ea typeface="Arial"/>
                <a:cs typeface="Arial"/>
                <a:sym typeface="Arial"/>
              </a:rPr>
              <a:t>deelnemers</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wisselen</a:t>
            </a:r>
            <a:r>
              <a:rPr lang="en-US" sz="2000" b="0" i="0" u="none" strike="noStrike" cap="none" dirty="0">
                <a:solidFill>
                  <a:srgbClr val="7F7F7F"/>
                </a:solidFill>
                <a:latin typeface="Arial"/>
                <a:ea typeface="Arial"/>
                <a:cs typeface="Arial"/>
                <a:sym typeface="Arial"/>
              </a:rPr>
              <a:t> van </a:t>
            </a:r>
            <a:r>
              <a:rPr lang="en-US" sz="2000" b="0" i="0" u="none" strike="noStrike" cap="none" dirty="0" err="1">
                <a:solidFill>
                  <a:srgbClr val="7F7F7F"/>
                </a:solidFill>
                <a:latin typeface="Arial"/>
                <a:ea typeface="Arial"/>
                <a:cs typeface="Arial"/>
                <a:sym typeface="Arial"/>
              </a:rPr>
              <a:t>rol</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herhalen</a:t>
            </a:r>
            <a:r>
              <a:rPr lang="en-US" sz="2000" b="0" i="0" u="none" strike="noStrike" cap="none" dirty="0">
                <a:solidFill>
                  <a:srgbClr val="7F7F7F"/>
                </a:solidFill>
                <a:latin typeface="Arial"/>
                <a:ea typeface="Arial"/>
                <a:cs typeface="Arial"/>
                <a:sym typeface="Arial"/>
              </a:rPr>
              <a:t> de </a:t>
            </a:r>
            <a:r>
              <a:rPr lang="en-US" sz="2000" b="0" i="0" u="none" strike="noStrike" cap="none" dirty="0" err="1">
                <a:solidFill>
                  <a:srgbClr val="7F7F7F"/>
                </a:solidFill>
                <a:latin typeface="Arial"/>
                <a:ea typeface="Arial"/>
                <a:cs typeface="Arial"/>
                <a:sym typeface="Arial"/>
              </a:rPr>
              <a:t>oefening</a:t>
            </a:r>
            <a:r>
              <a:rPr lang="en-US" sz="2000" b="0" i="0" u="none" strike="noStrike" cap="none" dirty="0">
                <a:solidFill>
                  <a:srgbClr val="7F7F7F"/>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0"/>
          <p:cNvSpPr/>
          <p:nvPr/>
        </p:nvSpPr>
        <p:spPr>
          <a:xfrm rot="755811" flipH="1">
            <a:off x="7763286" y="-326789"/>
            <a:ext cx="5208974" cy="7059493"/>
          </a:xfrm>
          <a:custGeom>
            <a:avLst/>
            <a:gdLst/>
            <a:ahLst/>
            <a:cxnLst/>
            <a:rect l="l" t="t" r="r" b="b"/>
            <a:pathLst>
              <a:path w="5208974" h="7059493" extrusionOk="0">
                <a:moveTo>
                  <a:pt x="1495658" y="0"/>
                </a:moveTo>
                <a:lnTo>
                  <a:pt x="0" y="6692919"/>
                </a:lnTo>
                <a:lnTo>
                  <a:pt x="1640383" y="7059493"/>
                </a:lnTo>
                <a:lnTo>
                  <a:pt x="3932637" y="7059493"/>
                </a:lnTo>
                <a:cubicBezTo>
                  <a:pt x="4637539" y="7059493"/>
                  <a:pt x="5208974" y="6609322"/>
                  <a:pt x="5208974" y="6054006"/>
                </a:cubicBezTo>
                <a:lnTo>
                  <a:pt x="5208973" y="829810"/>
                </a:lnTo>
                <a:close/>
              </a:path>
            </a:pathLst>
          </a:cu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7" name="Google Shape;267;p20"/>
          <p:cNvSpPr txBox="1"/>
          <p:nvPr/>
        </p:nvSpPr>
        <p:spPr>
          <a:xfrm>
            <a:off x="399791" y="1040750"/>
            <a:ext cx="7073453"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4400" b="1" i="0" u="none" strike="noStrike" cap="none" dirty="0" err="1">
                <a:solidFill>
                  <a:srgbClr val="3F3F3F"/>
                </a:solidFill>
                <a:latin typeface="Arial"/>
                <a:ea typeface="Arial"/>
                <a:cs typeface="Arial"/>
                <a:sym typeface="Arial"/>
              </a:rPr>
              <a:t>Barrières</a:t>
            </a:r>
            <a:r>
              <a:rPr lang="en-US" sz="4400" b="1" i="0" u="none" strike="noStrike" cap="none" dirty="0">
                <a:solidFill>
                  <a:srgbClr val="3F3F3F"/>
                </a:solidFill>
                <a:latin typeface="Arial"/>
                <a:ea typeface="Arial"/>
                <a:cs typeface="Arial"/>
                <a:sym typeface="Arial"/>
              </a:rPr>
              <a:t> </a:t>
            </a:r>
            <a:r>
              <a:rPr lang="en-US" sz="4400" b="1" i="0" u="none" strike="noStrike" cap="none" dirty="0" err="1">
                <a:solidFill>
                  <a:srgbClr val="3F3F3F"/>
                </a:solidFill>
                <a:latin typeface="Arial"/>
                <a:ea typeface="Arial"/>
                <a:cs typeface="Arial"/>
                <a:sym typeface="Arial"/>
              </a:rPr>
              <a:t>identificeren</a:t>
            </a:r>
            <a:r>
              <a:rPr lang="en-US" sz="4400" b="1" i="0" u="none" strike="noStrike" cap="none" dirty="0">
                <a:solidFill>
                  <a:srgbClr val="3F3F3F"/>
                </a:solidFill>
                <a:latin typeface="Arial"/>
                <a:ea typeface="Arial"/>
                <a:cs typeface="Arial"/>
                <a:sym typeface="Arial"/>
              </a:rPr>
              <a:t> </a:t>
            </a:r>
            <a:r>
              <a:rPr lang="en-US" sz="4400" b="1" i="0" u="none" strike="noStrike" cap="none" dirty="0" err="1">
                <a:solidFill>
                  <a:srgbClr val="3F3F3F"/>
                </a:solidFill>
                <a:latin typeface="Arial"/>
                <a:ea typeface="Arial"/>
                <a:cs typeface="Arial"/>
                <a:sym typeface="Arial"/>
              </a:rPr>
              <a:t>voor</a:t>
            </a:r>
            <a:r>
              <a:rPr lang="en-US" sz="4400" b="1" i="0" u="none" strike="noStrike" cap="none" dirty="0">
                <a:solidFill>
                  <a:srgbClr val="3F3F3F"/>
                </a:solidFill>
                <a:latin typeface="Arial"/>
                <a:ea typeface="Arial"/>
                <a:cs typeface="Arial"/>
                <a:sym typeface="Arial"/>
              </a:rPr>
              <a:t> </a:t>
            </a:r>
            <a:r>
              <a:rPr lang="en-US" sz="4400" b="1" i="0" u="none" strike="noStrike" cap="none" dirty="0" err="1">
                <a:solidFill>
                  <a:srgbClr val="3F3F3F"/>
                </a:solidFill>
                <a:latin typeface="Arial"/>
                <a:ea typeface="Arial"/>
                <a:cs typeface="Arial"/>
                <a:sym typeface="Arial"/>
              </a:rPr>
              <a:t>actief</a:t>
            </a:r>
            <a:r>
              <a:rPr lang="en-US" sz="4400" b="1" i="0" u="none" strike="noStrike" cap="none" dirty="0">
                <a:solidFill>
                  <a:srgbClr val="3F3F3F"/>
                </a:solidFill>
                <a:latin typeface="Arial"/>
                <a:ea typeface="Arial"/>
                <a:cs typeface="Arial"/>
                <a:sym typeface="Arial"/>
              </a:rPr>
              <a:t> </a:t>
            </a:r>
            <a:r>
              <a:rPr lang="en-US" sz="4400" b="1" i="0" u="none" strike="noStrike" cap="none" dirty="0" err="1">
                <a:solidFill>
                  <a:srgbClr val="3F3F3F"/>
                </a:solidFill>
                <a:latin typeface="Arial"/>
                <a:ea typeface="Arial"/>
                <a:cs typeface="Arial"/>
                <a:sym typeface="Arial"/>
              </a:rPr>
              <a:t>luisteren</a:t>
            </a:r>
            <a:endParaRPr sz="4400" b="1" i="0" u="none" strike="noStrike" cap="none" dirty="0">
              <a:solidFill>
                <a:srgbClr val="000000"/>
              </a:solidFill>
              <a:latin typeface="Arial"/>
              <a:ea typeface="Arial"/>
              <a:cs typeface="Arial"/>
              <a:sym typeface="Arial"/>
            </a:endParaRPr>
          </a:p>
        </p:txBody>
      </p:sp>
      <p:cxnSp>
        <p:nvCxnSpPr>
          <p:cNvPr id="268" name="Google Shape;268;p20"/>
          <p:cNvCxnSpPr/>
          <p:nvPr/>
        </p:nvCxnSpPr>
        <p:spPr>
          <a:xfrm>
            <a:off x="1180841" y="2607599"/>
            <a:ext cx="1255711" cy="0"/>
          </a:xfrm>
          <a:prstGeom prst="straightConnector1">
            <a:avLst/>
          </a:prstGeom>
          <a:noFill/>
          <a:ln w="28575" cap="flat" cmpd="sng">
            <a:solidFill>
              <a:srgbClr val="92C340"/>
            </a:solidFill>
            <a:prstDash val="solid"/>
            <a:miter lim="800000"/>
            <a:headEnd type="none" w="sm" len="sm"/>
            <a:tailEnd type="none" w="sm" len="sm"/>
          </a:ln>
        </p:spPr>
      </p:cxnSp>
      <p:sp>
        <p:nvSpPr>
          <p:cNvPr id="269" name="Google Shape;269;p20"/>
          <p:cNvSpPr txBox="1"/>
          <p:nvPr/>
        </p:nvSpPr>
        <p:spPr>
          <a:xfrm>
            <a:off x="246194" y="2873337"/>
            <a:ext cx="6066963" cy="825675"/>
          </a:xfrm>
          <a:prstGeom prst="rect">
            <a:avLst/>
          </a:prstGeom>
          <a:noFill/>
          <a:ln>
            <a:noFill/>
          </a:ln>
        </p:spPr>
        <p:txBody>
          <a:bodyPr spcFirstLastPara="1" wrap="square" lIns="91425" tIns="45700" rIns="91425" bIns="45700" anchor="t" anchorCtr="0">
            <a:noAutofit/>
          </a:bodyPr>
          <a:lstStyle/>
          <a:p>
            <a:pPr marL="342900" marR="0" lvl="0" indent="-342900" rtl="0">
              <a:lnSpc>
                <a:spcPct val="150000"/>
              </a:lnSpc>
              <a:spcBef>
                <a:spcPts val="0"/>
              </a:spcBef>
              <a:spcAft>
                <a:spcPts val="0"/>
              </a:spcAft>
              <a:buClr>
                <a:srgbClr val="EF9152"/>
              </a:buClr>
              <a:buSzPts val="2000"/>
              <a:buFont typeface="Arial"/>
              <a:buChar char="•"/>
            </a:pPr>
            <a:r>
              <a:rPr lang="en-US" sz="2000" b="0" i="0" u="none" strike="noStrike" cap="none" dirty="0" err="1">
                <a:solidFill>
                  <a:srgbClr val="7F7F7F"/>
                </a:solidFill>
                <a:latin typeface="Arial"/>
                <a:ea typeface="Arial"/>
                <a:cs typeface="Arial"/>
                <a:sym typeface="Arial"/>
              </a:rPr>
              <a:t>Deze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activiteit</a:t>
            </a:r>
            <a:r>
              <a:rPr lang="en-US" sz="2000" b="0" i="0" u="none" strike="noStrike" cap="none" dirty="0">
                <a:solidFill>
                  <a:srgbClr val="7F7F7F"/>
                </a:solidFill>
                <a:latin typeface="Arial"/>
                <a:ea typeface="Arial"/>
                <a:cs typeface="Arial"/>
                <a:sym typeface="Arial"/>
              </a:rPr>
              <a:t> is </a:t>
            </a:r>
            <a:r>
              <a:rPr lang="en-US" sz="2000" b="0" i="0" u="none" strike="noStrike" cap="none" dirty="0" err="1">
                <a:solidFill>
                  <a:srgbClr val="7F7F7F"/>
                </a:solidFill>
                <a:latin typeface="Arial"/>
                <a:ea typeface="Arial"/>
                <a:cs typeface="Arial"/>
                <a:sym typeface="Arial"/>
              </a:rPr>
              <a:t>bedoeld</a:t>
            </a:r>
            <a:r>
              <a:rPr lang="en-US" sz="2000" b="0" i="0" u="none" strike="noStrike" cap="none" dirty="0">
                <a:solidFill>
                  <a:srgbClr val="7F7F7F"/>
                </a:solidFill>
                <a:latin typeface="Arial"/>
                <a:ea typeface="Arial"/>
                <a:cs typeface="Arial"/>
                <a:sym typeface="Arial"/>
              </a:rPr>
              <a:t> om </a:t>
            </a:r>
            <a:r>
              <a:rPr lang="en-US" sz="2000" b="0" i="0" u="none" strike="noStrike" cap="none" dirty="0" err="1">
                <a:solidFill>
                  <a:srgbClr val="7F7F7F"/>
                </a:solidFill>
                <a:latin typeface="Arial"/>
                <a:ea typeface="Arial"/>
                <a:cs typeface="Arial"/>
                <a:sym typeface="Arial"/>
              </a:rPr>
              <a:t>deelnemers</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te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helpen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veel</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voorkomende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communicatie-barrières</a:t>
            </a:r>
            <a:r>
              <a:rPr lang="en-US" sz="2000" b="0" i="0" u="none" strike="noStrike" cap="none" dirty="0">
                <a:solidFill>
                  <a:srgbClr val="7F7F7F"/>
                </a:solidFill>
                <a:latin typeface="Arial"/>
                <a:ea typeface="Arial"/>
                <a:cs typeface="Arial"/>
                <a:sym typeface="Arial"/>
              </a:rPr>
              <a:t> op het </a:t>
            </a:r>
            <a:r>
              <a:rPr lang="en-US" sz="2000" b="0" i="0" u="none" strike="noStrike" cap="none" dirty="0" err="1">
                <a:solidFill>
                  <a:srgbClr val="7F7F7F"/>
                </a:solidFill>
                <a:latin typeface="Arial"/>
                <a:ea typeface="Arial"/>
                <a:cs typeface="Arial"/>
                <a:sym typeface="Arial"/>
              </a:rPr>
              <a:t>werk</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te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identificeren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manieren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te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verkennen</a:t>
            </a:r>
            <a:r>
              <a:rPr lang="en-US" sz="2000" b="0" i="0" u="none" strike="noStrike" cap="none" dirty="0">
                <a:solidFill>
                  <a:srgbClr val="7F7F7F"/>
                </a:solidFill>
                <a:latin typeface="Arial"/>
                <a:ea typeface="Arial"/>
                <a:cs typeface="Arial"/>
                <a:sym typeface="Arial"/>
              </a:rPr>
              <a:t> om ze </a:t>
            </a:r>
            <a:r>
              <a:rPr lang="en-US" sz="2000" b="0" i="0" u="none" strike="noStrike" cap="none" dirty="0" err="1">
                <a:solidFill>
                  <a:srgbClr val="7F7F7F"/>
                </a:solidFill>
                <a:latin typeface="Arial"/>
                <a:ea typeface="Arial"/>
                <a:cs typeface="Arial"/>
                <a:sym typeface="Arial"/>
              </a:rPr>
              <a:t>te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slechten</a:t>
            </a:r>
            <a:r>
              <a:rPr lang="en-US" sz="2000" b="0" i="0" u="none" strike="noStrike" cap="none" dirty="0">
                <a:solidFill>
                  <a:srgbClr val="7F7F7F"/>
                </a:solidFill>
                <a:latin typeface="Arial"/>
                <a:ea typeface="Arial"/>
                <a:cs typeface="Arial"/>
                <a:sym typeface="Arial"/>
              </a:rPr>
              <a:t>.</a:t>
            </a:r>
            <a:endParaRPr sz="2000" b="0" i="0" u="none" strike="noStrike" cap="none" dirty="0">
              <a:solidFill>
                <a:srgbClr val="000000"/>
              </a:solidFill>
              <a:latin typeface="Arial"/>
              <a:ea typeface="Arial"/>
              <a:cs typeface="Arial"/>
              <a:sym typeface="Arial"/>
            </a:endParaRPr>
          </a:p>
        </p:txBody>
      </p:sp>
      <p:pic>
        <p:nvPicPr>
          <p:cNvPr id="270" name="Google Shape;270;p20" descr="People discussing in the office"/>
          <p:cNvPicPr preferRelativeResize="0"/>
          <p:nvPr/>
        </p:nvPicPr>
        <p:blipFill rotWithShape="1">
          <a:blip r:embed="rId3">
            <a:alphaModFix/>
          </a:blip>
          <a:srcRect l="16660" r="16660"/>
          <a:stretch/>
        </p:blipFill>
        <p:spPr>
          <a:xfrm>
            <a:off x="8434555" y="1503624"/>
            <a:ext cx="3123415" cy="3122763"/>
          </a:xfrm>
          <a:prstGeom prst="ellipse">
            <a:avLst/>
          </a:prstGeom>
          <a:noFill/>
          <a:ln w="38100" cap="flat" cmpd="sng">
            <a:solidFill>
              <a:schemeClr val="lt1"/>
            </a:solidFill>
            <a:prstDash val="solid"/>
            <a:round/>
            <a:headEnd type="none" w="sm" len="sm"/>
            <a:tailEnd type="none" w="sm" len="sm"/>
          </a:ln>
        </p:spPr>
      </p:pic>
      <p:pic>
        <p:nvPicPr>
          <p:cNvPr id="271" name="Google Shape;271;p20" descr="Text&#10;&#10;Description automatically generated"/>
          <p:cNvPicPr preferRelativeResize="0"/>
          <p:nvPr/>
        </p:nvPicPr>
        <p:blipFill rotWithShape="1">
          <a:blip r:embed="rId4">
            <a:alphaModFix/>
          </a:blip>
          <a:srcRect/>
          <a:stretch/>
        </p:blipFill>
        <p:spPr>
          <a:xfrm>
            <a:off x="399791" y="6228842"/>
            <a:ext cx="1562100" cy="327721"/>
          </a:xfrm>
          <a:prstGeom prst="rect">
            <a:avLst/>
          </a:prstGeom>
          <a:noFill/>
          <a:ln>
            <a:noFill/>
          </a:ln>
        </p:spPr>
      </p:pic>
      <p:pic>
        <p:nvPicPr>
          <p:cNvPr id="272" name="Google Shape;272;p20" descr="Logo&#10;&#10;Description automatically generated"/>
          <p:cNvPicPr preferRelativeResize="0"/>
          <p:nvPr/>
        </p:nvPicPr>
        <p:blipFill rotWithShape="1">
          <a:blip r:embed="rId5">
            <a:alphaModFix/>
          </a:blip>
          <a:srcRect/>
          <a:stretch/>
        </p:blipFill>
        <p:spPr>
          <a:xfrm>
            <a:off x="399791" y="19881"/>
            <a:ext cx="1250519" cy="125051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21" descr="Barnyard in snow"/>
          <p:cNvPicPr preferRelativeResize="0"/>
          <p:nvPr/>
        </p:nvPicPr>
        <p:blipFill rotWithShape="1">
          <a:blip r:embed="rId3">
            <a:alphaModFix/>
          </a:blip>
          <a:srcRect/>
          <a:stretch/>
        </p:blipFill>
        <p:spPr>
          <a:xfrm>
            <a:off x="748044" y="2039863"/>
            <a:ext cx="4296566" cy="2822743"/>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278" name="Google Shape;278;p21"/>
          <p:cNvSpPr/>
          <p:nvPr/>
        </p:nvSpPr>
        <p:spPr>
          <a:xfrm rot="2678075" flipH="1">
            <a:off x="1179644" y="3760301"/>
            <a:ext cx="865076" cy="852537"/>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9" name="Google Shape;279;p21"/>
          <p:cNvSpPr txBox="1"/>
          <p:nvPr/>
        </p:nvSpPr>
        <p:spPr>
          <a:xfrm>
            <a:off x="5691883" y="1129042"/>
            <a:ext cx="6400799"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err="1">
                <a:solidFill>
                  <a:srgbClr val="3F3F3F"/>
                </a:solidFill>
                <a:latin typeface="Arial"/>
                <a:ea typeface="Arial"/>
                <a:cs typeface="Arial"/>
                <a:sym typeface="Arial"/>
              </a:rPr>
              <a:t>Activiteit</a:t>
            </a:r>
            <a:r>
              <a:rPr lang="en-US" sz="4400" b="1" i="0" u="none" strike="noStrike" cap="none" dirty="0">
                <a:solidFill>
                  <a:srgbClr val="3F3F3F"/>
                </a:solidFill>
                <a:latin typeface="Arial"/>
                <a:ea typeface="Arial"/>
                <a:cs typeface="Arial"/>
                <a:sym typeface="Arial"/>
              </a:rPr>
              <a:t> 7 </a:t>
            </a:r>
            <a:r>
              <a:rPr lang="en-US" sz="4400" b="1" i="0" u="none" strike="noStrike" cap="none" dirty="0" err="1">
                <a:solidFill>
                  <a:srgbClr val="EF9152"/>
                </a:solidFill>
                <a:latin typeface="Arial"/>
                <a:ea typeface="Arial"/>
                <a:cs typeface="Arial"/>
                <a:sym typeface="Arial"/>
              </a:rPr>
              <a:t>Instructies</a:t>
            </a:r>
            <a:endParaRPr sz="4400" b="1" i="0" u="none" strike="noStrike" cap="none" dirty="0">
              <a:solidFill>
                <a:srgbClr val="EF9152"/>
              </a:solidFill>
              <a:latin typeface="Arial"/>
              <a:ea typeface="Arial"/>
              <a:cs typeface="Arial"/>
              <a:sym typeface="Arial"/>
            </a:endParaRPr>
          </a:p>
        </p:txBody>
      </p:sp>
      <p:cxnSp>
        <p:nvCxnSpPr>
          <p:cNvPr id="280" name="Google Shape;280;p21"/>
          <p:cNvCxnSpPr/>
          <p:nvPr/>
        </p:nvCxnSpPr>
        <p:spPr>
          <a:xfrm>
            <a:off x="6212622" y="2133898"/>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281" name="Google Shape;281;p21" descr="Text&#10;&#10;Description automatically generated"/>
          <p:cNvPicPr preferRelativeResize="0"/>
          <p:nvPr/>
        </p:nvPicPr>
        <p:blipFill rotWithShape="1">
          <a:blip r:embed="rId4">
            <a:alphaModFix/>
          </a:blip>
          <a:srcRect/>
          <a:stretch/>
        </p:blipFill>
        <p:spPr>
          <a:xfrm>
            <a:off x="399791" y="6228842"/>
            <a:ext cx="1562100" cy="327721"/>
          </a:xfrm>
          <a:prstGeom prst="rect">
            <a:avLst/>
          </a:prstGeom>
          <a:noFill/>
          <a:ln>
            <a:noFill/>
          </a:ln>
        </p:spPr>
      </p:pic>
      <p:pic>
        <p:nvPicPr>
          <p:cNvPr id="282" name="Google Shape;282;p21" descr="Logo&#10;&#10;Description automatically generated"/>
          <p:cNvPicPr preferRelativeResize="0"/>
          <p:nvPr/>
        </p:nvPicPr>
        <p:blipFill rotWithShape="1">
          <a:blip r:embed="rId5">
            <a:alphaModFix/>
          </a:blip>
          <a:srcRect/>
          <a:stretch/>
        </p:blipFill>
        <p:spPr>
          <a:xfrm>
            <a:off x="10561841" y="37876"/>
            <a:ext cx="1250519" cy="1250519"/>
          </a:xfrm>
          <a:prstGeom prst="rect">
            <a:avLst/>
          </a:prstGeom>
          <a:noFill/>
          <a:ln>
            <a:noFill/>
          </a:ln>
        </p:spPr>
      </p:pic>
      <p:sp>
        <p:nvSpPr>
          <p:cNvPr id="283" name="Google Shape;283;p21"/>
          <p:cNvSpPr txBox="1"/>
          <p:nvPr/>
        </p:nvSpPr>
        <p:spPr>
          <a:xfrm>
            <a:off x="5691883" y="2377167"/>
            <a:ext cx="5912400" cy="3885772"/>
          </a:xfrm>
          <a:prstGeom prst="rect">
            <a:avLst/>
          </a:prstGeom>
          <a:noFill/>
          <a:ln>
            <a:noFill/>
          </a:ln>
        </p:spPr>
        <p:txBody>
          <a:bodyPr spcFirstLastPara="1" wrap="square" lIns="91425" tIns="45700" rIns="91425" bIns="45700" anchor="t" anchorCtr="0">
            <a:noAutofit/>
          </a:bodyPr>
          <a:lstStyle/>
          <a:p>
            <a:pPr marL="0" marR="0" lvl="0" indent="0" rtl="0">
              <a:lnSpc>
                <a:spcPct val="150000"/>
              </a:lnSpc>
              <a:spcBef>
                <a:spcPts val="0"/>
              </a:spcBef>
              <a:spcAft>
                <a:spcPts val="0"/>
              </a:spcAft>
              <a:buClr>
                <a:srgbClr val="000000"/>
              </a:buClr>
              <a:buSzPts val="2000"/>
              <a:buFont typeface="Arial"/>
              <a:buNone/>
            </a:pPr>
            <a:r>
              <a:rPr lang="en-US" sz="2000" b="1" i="0" u="none" strike="noStrike" cap="none" dirty="0" err="1">
                <a:solidFill>
                  <a:srgbClr val="595959"/>
                </a:solidFill>
                <a:latin typeface="Arial"/>
                <a:ea typeface="Arial"/>
                <a:cs typeface="Arial"/>
                <a:sym typeface="Arial"/>
              </a:rPr>
              <a:t>Stap</a:t>
            </a:r>
            <a:r>
              <a:rPr lang="en-US" sz="2000" b="1" i="0" u="none" strike="noStrike" cap="none" dirty="0">
                <a:solidFill>
                  <a:srgbClr val="595959"/>
                </a:solidFill>
                <a:latin typeface="Arial"/>
                <a:ea typeface="Arial"/>
                <a:cs typeface="Arial"/>
                <a:sym typeface="Arial"/>
              </a:rPr>
              <a:t> 1 </a:t>
            </a:r>
            <a:r>
              <a:rPr lang="en-US" sz="2000" i="0" u="none" strike="noStrike" cap="none" dirty="0" err="1">
                <a:solidFill>
                  <a:srgbClr val="595959"/>
                </a:solidFill>
                <a:latin typeface="Arial"/>
                <a:ea typeface="Arial"/>
                <a:cs typeface="Arial"/>
                <a:sym typeface="Arial"/>
              </a:rPr>
              <a:t>Luister</a:t>
            </a:r>
            <a:r>
              <a:rPr lang="en-US" sz="2000" i="0" u="none" strike="noStrike" cap="none" dirty="0">
                <a:solidFill>
                  <a:srgbClr val="595959"/>
                </a:solidFill>
                <a:latin typeface="Arial"/>
                <a:ea typeface="Arial"/>
                <a:cs typeface="Arial"/>
                <a:sym typeface="Arial"/>
              </a:rPr>
              <a:t> </a:t>
            </a:r>
            <a:r>
              <a:rPr lang="en-US" sz="2000" i="0" u="none" strike="noStrike" cap="none" dirty="0" err="1">
                <a:solidFill>
                  <a:srgbClr val="595959"/>
                </a:solidFill>
                <a:latin typeface="Arial"/>
                <a:ea typeface="Arial"/>
                <a:cs typeface="Arial"/>
                <a:sym typeface="Arial"/>
              </a:rPr>
              <a:t>naar</a:t>
            </a:r>
            <a:r>
              <a:rPr lang="en-US" sz="2000" i="0" u="none" strike="noStrike" cap="none" dirty="0">
                <a:solidFill>
                  <a:srgbClr val="595959"/>
                </a:solidFill>
                <a:latin typeface="Arial"/>
                <a:ea typeface="Arial"/>
                <a:cs typeface="Arial"/>
                <a:sym typeface="Arial"/>
              </a:rPr>
              <a:t> </a:t>
            </a:r>
            <a:r>
              <a:rPr lang="en-US" sz="2000" i="0" u="none" strike="noStrike" cap="none" dirty="0" err="1">
                <a:solidFill>
                  <a:srgbClr val="595959"/>
                </a:solidFill>
                <a:latin typeface="Arial"/>
                <a:ea typeface="Arial"/>
                <a:cs typeface="Arial"/>
                <a:sym typeface="Arial"/>
              </a:rPr>
              <a:t>een</a:t>
            </a:r>
            <a:r>
              <a:rPr lang="en-US" sz="2000" i="0" u="none" strike="noStrike" cap="none" dirty="0">
                <a:solidFill>
                  <a:srgbClr val="595959"/>
                </a:solidFill>
                <a:latin typeface="Arial"/>
                <a:ea typeface="Arial"/>
                <a:cs typeface="Arial"/>
                <a:sym typeface="Arial"/>
              </a:rPr>
              <a:t> </a:t>
            </a:r>
            <a:r>
              <a:rPr lang="en-US" sz="2000" i="0" u="none" strike="noStrike" cap="none" dirty="0" err="1">
                <a:solidFill>
                  <a:srgbClr val="595959"/>
                </a:solidFill>
                <a:latin typeface="Arial"/>
                <a:ea typeface="Arial"/>
                <a:cs typeface="Arial"/>
                <a:sym typeface="Arial"/>
              </a:rPr>
              <a:t>korte</a:t>
            </a:r>
            <a:r>
              <a:rPr lang="en-US" sz="2000" i="0" u="none" strike="noStrike" cap="none" dirty="0">
                <a:solidFill>
                  <a:srgbClr val="595959"/>
                </a:solidFill>
                <a:latin typeface="Arial"/>
                <a:ea typeface="Arial"/>
                <a:cs typeface="Arial"/>
                <a:sym typeface="Arial"/>
              </a:rPr>
              <a:t> </a:t>
            </a:r>
            <a:r>
              <a:rPr lang="en-US" sz="2000" i="0" u="none" strike="noStrike" cap="none" dirty="0" err="1">
                <a:solidFill>
                  <a:srgbClr val="595959"/>
                </a:solidFill>
                <a:latin typeface="Arial"/>
                <a:ea typeface="Arial"/>
                <a:cs typeface="Arial"/>
                <a:sym typeface="Arial"/>
              </a:rPr>
              <a:t>lezing</a:t>
            </a:r>
            <a:r>
              <a:rPr lang="en-US" sz="2000" i="0" u="none" strike="noStrike" cap="none" dirty="0">
                <a:solidFill>
                  <a:srgbClr val="595959"/>
                </a:solidFill>
                <a:latin typeface="Arial"/>
                <a:ea typeface="Arial"/>
                <a:cs typeface="Arial"/>
                <a:sym typeface="Arial"/>
              </a:rPr>
              <a:t> over </a:t>
            </a:r>
            <a:r>
              <a:rPr lang="en-US" sz="2000" i="0" u="none" strike="noStrike" cap="none" dirty="0" err="1">
                <a:solidFill>
                  <a:srgbClr val="595959"/>
                </a:solidFill>
                <a:latin typeface="Arial"/>
                <a:ea typeface="Arial"/>
                <a:cs typeface="Arial"/>
                <a:sym typeface="Arial"/>
              </a:rPr>
              <a:t>veelvoorkomende</a:t>
            </a:r>
            <a:r>
              <a:rPr lang="en-US" sz="2000" i="0" u="none" strike="noStrike" cap="none" dirty="0">
                <a:solidFill>
                  <a:srgbClr val="595959"/>
                </a:solidFill>
                <a:latin typeface="Arial"/>
                <a:ea typeface="Arial"/>
                <a:cs typeface="Arial"/>
                <a:sym typeface="Arial"/>
              </a:rPr>
              <a:t> </a:t>
            </a:r>
            <a:r>
              <a:rPr lang="en-US" sz="2000" i="0" u="none" strike="noStrike" cap="none" dirty="0" err="1">
                <a:solidFill>
                  <a:srgbClr val="595959"/>
                </a:solidFill>
                <a:latin typeface="Arial"/>
                <a:ea typeface="Arial"/>
                <a:cs typeface="Arial"/>
                <a:sym typeface="Arial"/>
              </a:rPr>
              <a:t>barrières</a:t>
            </a:r>
            <a:r>
              <a:rPr lang="en-US" sz="2000" i="0" u="none" strike="noStrike" cap="none" dirty="0">
                <a:solidFill>
                  <a:srgbClr val="595959"/>
                </a:solidFill>
                <a:latin typeface="Arial"/>
                <a:ea typeface="Arial"/>
                <a:cs typeface="Arial"/>
                <a:sym typeface="Arial"/>
              </a:rPr>
              <a:t> </a:t>
            </a:r>
            <a:r>
              <a:rPr lang="en-US" sz="2000" i="0" u="none" strike="noStrike" cap="none" dirty="0" err="1">
                <a:solidFill>
                  <a:srgbClr val="595959"/>
                </a:solidFill>
                <a:latin typeface="Arial"/>
                <a:ea typeface="Arial"/>
                <a:cs typeface="Arial"/>
                <a:sym typeface="Arial"/>
              </a:rPr>
              <a:t>voor</a:t>
            </a:r>
            <a:r>
              <a:rPr lang="en-US" sz="2000" i="0" u="none" strike="noStrike" cap="none" dirty="0">
                <a:solidFill>
                  <a:srgbClr val="595959"/>
                </a:solidFill>
                <a:latin typeface="Arial"/>
                <a:ea typeface="Arial"/>
                <a:cs typeface="Arial"/>
                <a:sym typeface="Arial"/>
              </a:rPr>
              <a:t> </a:t>
            </a:r>
            <a:r>
              <a:rPr lang="en-US" sz="2000" i="0" u="none" strike="noStrike" cap="none" dirty="0" err="1">
                <a:solidFill>
                  <a:srgbClr val="595959"/>
                </a:solidFill>
                <a:latin typeface="Arial"/>
                <a:ea typeface="Arial"/>
                <a:cs typeface="Arial"/>
                <a:sym typeface="Arial"/>
              </a:rPr>
              <a:t>actief</a:t>
            </a:r>
            <a:r>
              <a:rPr lang="en-US" sz="2000" i="0" u="none" strike="noStrike" cap="none" dirty="0">
                <a:solidFill>
                  <a:srgbClr val="595959"/>
                </a:solidFill>
                <a:latin typeface="Arial"/>
                <a:ea typeface="Arial"/>
                <a:cs typeface="Arial"/>
                <a:sym typeface="Arial"/>
              </a:rPr>
              <a:t> </a:t>
            </a:r>
            <a:r>
              <a:rPr lang="en-US" sz="2000" i="0" u="none" strike="noStrike" cap="none" dirty="0" err="1">
                <a:solidFill>
                  <a:srgbClr val="595959"/>
                </a:solidFill>
                <a:latin typeface="Arial"/>
                <a:ea typeface="Arial"/>
                <a:cs typeface="Arial"/>
                <a:sym typeface="Arial"/>
              </a:rPr>
              <a:t>luisteren</a:t>
            </a:r>
            <a:r>
              <a:rPr lang="en-US" sz="2000" i="0" u="none" strike="noStrike" cap="none" dirty="0">
                <a:solidFill>
                  <a:srgbClr val="595959"/>
                </a:solidFill>
                <a:latin typeface="Arial"/>
                <a:ea typeface="Arial"/>
                <a:cs typeface="Arial"/>
                <a:sym typeface="Arial"/>
              </a:rPr>
              <a:t>, </a:t>
            </a:r>
            <a:r>
              <a:rPr lang="en-US" sz="2000" i="0" u="none" strike="noStrike" cap="none" dirty="0" err="1">
                <a:solidFill>
                  <a:srgbClr val="595959"/>
                </a:solidFill>
                <a:latin typeface="Arial"/>
                <a:ea typeface="Arial"/>
                <a:cs typeface="Arial"/>
                <a:sym typeface="Arial"/>
              </a:rPr>
              <a:t>zoals</a:t>
            </a:r>
            <a:r>
              <a:rPr lang="en-US" sz="2000" i="0" u="none" strike="noStrike" cap="none" dirty="0">
                <a:solidFill>
                  <a:srgbClr val="595959"/>
                </a:solidFill>
                <a:latin typeface="Arial"/>
                <a:ea typeface="Arial"/>
                <a:cs typeface="Arial"/>
                <a:sym typeface="Arial"/>
              </a:rPr>
              <a:t> </a:t>
            </a:r>
            <a:r>
              <a:rPr lang="en-US" sz="2000" i="0" u="none" strike="noStrike" cap="none" dirty="0" err="1">
                <a:solidFill>
                  <a:srgbClr val="595959"/>
                </a:solidFill>
                <a:latin typeface="Arial"/>
                <a:ea typeface="Arial"/>
                <a:cs typeface="Arial"/>
                <a:sym typeface="Arial"/>
              </a:rPr>
              <a:t>afleidingen</a:t>
            </a:r>
            <a:r>
              <a:rPr lang="en-US" sz="2000" i="0" u="none" strike="noStrike" cap="none" dirty="0">
                <a:solidFill>
                  <a:srgbClr val="595959"/>
                </a:solidFill>
                <a:latin typeface="Arial"/>
                <a:ea typeface="Arial"/>
                <a:cs typeface="Arial"/>
                <a:sym typeface="Arial"/>
              </a:rPr>
              <a:t> </a:t>
            </a:r>
            <a:r>
              <a:rPr lang="en-US" sz="2000" i="0" u="none" strike="noStrike" cap="none" dirty="0" err="1">
                <a:solidFill>
                  <a:srgbClr val="595959"/>
                </a:solidFill>
                <a:latin typeface="Arial"/>
                <a:ea typeface="Arial"/>
                <a:cs typeface="Arial"/>
                <a:sym typeface="Arial"/>
              </a:rPr>
              <a:t>en</a:t>
            </a:r>
            <a:r>
              <a:rPr lang="en-US" sz="2000" i="0" u="none" strike="noStrike" cap="none" dirty="0">
                <a:solidFill>
                  <a:srgbClr val="595959"/>
                </a:solidFill>
                <a:latin typeface="Arial"/>
                <a:ea typeface="Arial"/>
                <a:cs typeface="Arial"/>
                <a:sym typeface="Arial"/>
              </a:rPr>
              <a:t> </a:t>
            </a:r>
            <a:r>
              <a:rPr lang="en-US" sz="2000" i="0" u="none" strike="noStrike" cap="none" dirty="0" err="1">
                <a:solidFill>
                  <a:srgbClr val="595959"/>
                </a:solidFill>
                <a:latin typeface="Arial"/>
                <a:ea typeface="Arial"/>
                <a:cs typeface="Arial"/>
                <a:sym typeface="Arial"/>
              </a:rPr>
              <a:t>vooroordelen</a:t>
            </a:r>
            <a:r>
              <a:rPr lang="en-US" sz="2000" i="0" u="none" strike="noStrike" cap="none" dirty="0">
                <a:solidFill>
                  <a:srgbClr val="595959"/>
                </a:solidFill>
                <a:latin typeface="Arial"/>
                <a:ea typeface="Arial"/>
                <a:cs typeface="Arial"/>
                <a:sym typeface="Arial"/>
              </a:rPr>
              <a:t>.</a:t>
            </a:r>
            <a:endParaRPr sz="1400" i="0" u="none" strike="noStrike" cap="none" dirty="0">
              <a:solidFill>
                <a:srgbClr val="000000"/>
              </a:solidFill>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r>
              <a:rPr lang="en-US" sz="2000" b="1" dirty="0" err="1">
                <a:solidFill>
                  <a:srgbClr val="595959"/>
                </a:solidFill>
              </a:rPr>
              <a:t>Stap</a:t>
            </a:r>
            <a:r>
              <a:rPr lang="en-US" sz="2000" b="1" dirty="0">
                <a:solidFill>
                  <a:srgbClr val="595959"/>
                </a:solidFill>
              </a:rPr>
              <a:t> 2 </a:t>
            </a:r>
            <a:r>
              <a:rPr lang="en-US" sz="2000" dirty="0">
                <a:solidFill>
                  <a:srgbClr val="595959"/>
                </a:solidFill>
              </a:rPr>
              <a:t>Doe mee </a:t>
            </a:r>
            <a:r>
              <a:rPr lang="en-US" sz="2000" dirty="0" err="1">
                <a:solidFill>
                  <a:srgbClr val="595959"/>
                </a:solidFill>
              </a:rPr>
              <a:t>aan</a:t>
            </a:r>
            <a:r>
              <a:rPr lang="en-US" sz="2000" dirty="0">
                <a:solidFill>
                  <a:srgbClr val="595959"/>
                </a:solidFill>
              </a:rPr>
              <a:t> </a:t>
            </a:r>
            <a:r>
              <a:rPr lang="en-US" sz="2000" dirty="0" err="1">
                <a:solidFill>
                  <a:srgbClr val="595959"/>
                </a:solidFill>
              </a:rPr>
              <a:t>een</a:t>
            </a:r>
            <a:r>
              <a:rPr lang="en-US" sz="2000" dirty="0">
                <a:solidFill>
                  <a:srgbClr val="595959"/>
                </a:solidFill>
              </a:rPr>
              <a:t> </a:t>
            </a:r>
            <a:r>
              <a:rPr lang="en-US" sz="2000" dirty="0" err="1">
                <a:solidFill>
                  <a:srgbClr val="595959"/>
                </a:solidFill>
              </a:rPr>
              <a:t>brainstormsessie</a:t>
            </a:r>
            <a:r>
              <a:rPr lang="en-US" sz="2000" dirty="0">
                <a:solidFill>
                  <a:srgbClr val="595959"/>
                </a:solidFill>
              </a:rPr>
              <a:t>.</a:t>
            </a:r>
          </a:p>
          <a:p>
            <a:pPr marL="0" lvl="0" indent="0" rtl="0">
              <a:lnSpc>
                <a:spcPct val="150000"/>
              </a:lnSpc>
              <a:spcBef>
                <a:spcPts val="0"/>
              </a:spcBef>
              <a:spcAft>
                <a:spcPts val="0"/>
              </a:spcAft>
              <a:buClr>
                <a:schemeClr val="dk1"/>
              </a:buClr>
              <a:buSzPts val="1100"/>
              <a:buFont typeface="Arial"/>
              <a:buNone/>
            </a:pPr>
            <a:r>
              <a:rPr lang="en-US" sz="2000" b="1" dirty="0" err="1">
                <a:solidFill>
                  <a:srgbClr val="595959"/>
                </a:solidFill>
              </a:rPr>
              <a:t>Stap</a:t>
            </a:r>
            <a:r>
              <a:rPr lang="en-US" sz="2000" b="1" dirty="0">
                <a:solidFill>
                  <a:srgbClr val="595959"/>
                </a:solidFill>
              </a:rPr>
              <a:t> 3 </a:t>
            </a:r>
            <a:r>
              <a:rPr lang="en-US" sz="2000" dirty="0" err="1">
                <a:solidFill>
                  <a:srgbClr val="595959"/>
                </a:solidFill>
              </a:rPr>
              <a:t>Geef</a:t>
            </a:r>
            <a:r>
              <a:rPr lang="en-US" sz="2000" dirty="0">
                <a:solidFill>
                  <a:srgbClr val="595959"/>
                </a:solidFill>
              </a:rPr>
              <a:t> </a:t>
            </a:r>
            <a:r>
              <a:rPr lang="en-US" sz="2000" dirty="0" err="1">
                <a:solidFill>
                  <a:srgbClr val="595959"/>
                </a:solidFill>
              </a:rPr>
              <a:t>en</a:t>
            </a:r>
            <a:r>
              <a:rPr lang="en-US" sz="2000" dirty="0">
                <a:solidFill>
                  <a:srgbClr val="595959"/>
                </a:solidFill>
              </a:rPr>
              <a:t> </a:t>
            </a:r>
            <a:r>
              <a:rPr lang="en-US" sz="2000" dirty="0" err="1">
                <a:solidFill>
                  <a:srgbClr val="595959"/>
                </a:solidFill>
              </a:rPr>
              <a:t>ontvang</a:t>
            </a:r>
            <a:r>
              <a:rPr lang="en-US" sz="2000" dirty="0">
                <a:solidFill>
                  <a:srgbClr val="595959"/>
                </a:solidFill>
              </a:rPr>
              <a:t> feedback op de </a:t>
            </a:r>
            <a:r>
              <a:rPr lang="en-US" sz="2000" dirty="0" err="1">
                <a:solidFill>
                  <a:srgbClr val="595959"/>
                </a:solidFill>
              </a:rPr>
              <a:t>oefening</a:t>
            </a:r>
            <a:r>
              <a:rPr lang="en-US" sz="2000" dirty="0">
                <a:solidFill>
                  <a:srgbClr val="595959"/>
                </a:solidFill>
              </a:rPr>
              <a:t>.</a:t>
            </a:r>
            <a:endParaRPr sz="2000" dirty="0">
              <a:solidFill>
                <a:srgbClr val="595959"/>
              </a:solidFill>
            </a:endParaRPr>
          </a:p>
          <a:p>
            <a:pPr marL="0" marR="0" lvl="0" indent="0" rtl="0">
              <a:lnSpc>
                <a:spcPct val="150000"/>
              </a:lnSpc>
              <a:spcBef>
                <a:spcPts val="0"/>
              </a:spcBef>
              <a:spcAft>
                <a:spcPts val="0"/>
              </a:spcAft>
              <a:buClr>
                <a:srgbClr val="000000"/>
              </a:buClr>
              <a:buSzPts val="2000"/>
              <a:buFont typeface="Arial"/>
              <a:buNone/>
            </a:pPr>
            <a:r>
              <a:rPr lang="en-US" sz="2000" b="0" i="0" u="none" strike="noStrike" cap="none" dirty="0">
                <a:solidFill>
                  <a:srgbClr val="7F7F7F"/>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27"/>
          <p:cNvPicPr preferRelativeResize="0"/>
          <p:nvPr/>
        </p:nvPicPr>
        <p:blipFill rotWithShape="1">
          <a:blip r:embed="rId3">
            <a:alphaModFix/>
          </a:blip>
          <a:srcRect/>
          <a:stretch/>
        </p:blipFill>
        <p:spPr>
          <a:xfrm>
            <a:off x="748044" y="1303173"/>
            <a:ext cx="4296566" cy="4296124"/>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289" name="Google Shape;289;p27"/>
          <p:cNvSpPr/>
          <p:nvPr/>
        </p:nvSpPr>
        <p:spPr>
          <a:xfrm rot="2678075" flipH="1">
            <a:off x="1179644" y="3760301"/>
            <a:ext cx="865076" cy="852537"/>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0" name="Google Shape;290;p27"/>
          <p:cNvSpPr txBox="1"/>
          <p:nvPr/>
        </p:nvSpPr>
        <p:spPr>
          <a:xfrm>
            <a:off x="5691883" y="1129042"/>
            <a:ext cx="6400799"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err="1">
                <a:solidFill>
                  <a:srgbClr val="3F3F3F"/>
                </a:solidFill>
                <a:latin typeface="Arial"/>
                <a:ea typeface="Arial"/>
                <a:cs typeface="Arial"/>
                <a:sym typeface="Arial"/>
              </a:rPr>
              <a:t>Activiteit</a:t>
            </a:r>
            <a:r>
              <a:rPr lang="en-US" sz="4400" b="1" i="0" u="none" strike="noStrike" cap="none" dirty="0">
                <a:solidFill>
                  <a:srgbClr val="3F3F3F"/>
                </a:solidFill>
                <a:latin typeface="Arial"/>
                <a:ea typeface="Arial"/>
                <a:cs typeface="Arial"/>
                <a:sym typeface="Arial"/>
              </a:rPr>
              <a:t> 8 </a:t>
            </a:r>
            <a:r>
              <a:rPr lang="en-US" sz="4400" b="1" i="0" u="none" strike="noStrike" cap="none" dirty="0" err="1">
                <a:solidFill>
                  <a:srgbClr val="EF9152"/>
                </a:solidFill>
                <a:latin typeface="Arial"/>
                <a:ea typeface="Arial"/>
                <a:cs typeface="Arial"/>
                <a:sym typeface="Arial"/>
              </a:rPr>
              <a:t>Instructies</a:t>
            </a:r>
            <a:endParaRPr sz="4400" b="1" i="0" u="none" strike="noStrike" cap="none" dirty="0">
              <a:solidFill>
                <a:srgbClr val="EF9152"/>
              </a:solidFill>
              <a:latin typeface="Arial"/>
              <a:ea typeface="Arial"/>
              <a:cs typeface="Arial"/>
              <a:sym typeface="Arial"/>
            </a:endParaRPr>
          </a:p>
        </p:txBody>
      </p:sp>
      <p:cxnSp>
        <p:nvCxnSpPr>
          <p:cNvPr id="291" name="Google Shape;291;p27"/>
          <p:cNvCxnSpPr/>
          <p:nvPr/>
        </p:nvCxnSpPr>
        <p:spPr>
          <a:xfrm>
            <a:off x="6212622" y="2133898"/>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292" name="Google Shape;292;p27" descr="Text&#10;&#10;Description automatically generated"/>
          <p:cNvPicPr preferRelativeResize="0"/>
          <p:nvPr/>
        </p:nvPicPr>
        <p:blipFill rotWithShape="1">
          <a:blip r:embed="rId4">
            <a:alphaModFix/>
          </a:blip>
          <a:srcRect/>
          <a:stretch/>
        </p:blipFill>
        <p:spPr>
          <a:xfrm>
            <a:off x="399791" y="6228842"/>
            <a:ext cx="1562100" cy="327721"/>
          </a:xfrm>
          <a:prstGeom prst="rect">
            <a:avLst/>
          </a:prstGeom>
          <a:noFill/>
          <a:ln>
            <a:noFill/>
          </a:ln>
        </p:spPr>
      </p:pic>
      <p:pic>
        <p:nvPicPr>
          <p:cNvPr id="293" name="Google Shape;293;p27" descr="Logo&#10;&#10;Description automatically generated"/>
          <p:cNvPicPr preferRelativeResize="0"/>
          <p:nvPr/>
        </p:nvPicPr>
        <p:blipFill rotWithShape="1">
          <a:blip r:embed="rId5">
            <a:alphaModFix/>
          </a:blip>
          <a:srcRect/>
          <a:stretch/>
        </p:blipFill>
        <p:spPr>
          <a:xfrm>
            <a:off x="10561841" y="37876"/>
            <a:ext cx="1250519" cy="1250519"/>
          </a:xfrm>
          <a:prstGeom prst="rect">
            <a:avLst/>
          </a:prstGeom>
          <a:noFill/>
          <a:ln>
            <a:noFill/>
          </a:ln>
        </p:spPr>
      </p:pic>
      <p:sp>
        <p:nvSpPr>
          <p:cNvPr id="294" name="Google Shape;294;p27"/>
          <p:cNvSpPr txBox="1"/>
          <p:nvPr/>
        </p:nvSpPr>
        <p:spPr>
          <a:xfrm>
            <a:off x="5691883" y="2379561"/>
            <a:ext cx="5845361" cy="3885772"/>
          </a:xfrm>
          <a:prstGeom prst="rect">
            <a:avLst/>
          </a:prstGeom>
          <a:noFill/>
          <a:ln>
            <a:noFill/>
          </a:ln>
        </p:spPr>
        <p:txBody>
          <a:bodyPr spcFirstLastPara="1" wrap="square" lIns="91425" tIns="45700" rIns="91425" bIns="45700" anchor="t" anchorCtr="0">
            <a:noAutofit/>
          </a:bodyPr>
          <a:lstStyle/>
          <a:p>
            <a:pPr marL="0" marR="0" lvl="0" indent="0" rtl="0">
              <a:lnSpc>
                <a:spcPct val="150000"/>
              </a:lnSpc>
              <a:spcBef>
                <a:spcPts val="0"/>
              </a:spcBef>
              <a:spcAft>
                <a:spcPts val="0"/>
              </a:spcAft>
              <a:buClr>
                <a:srgbClr val="000000"/>
              </a:buClr>
              <a:buSzPts val="2000"/>
              <a:buFont typeface="Arial"/>
              <a:buNone/>
            </a:pPr>
            <a:r>
              <a:rPr lang="en-US" sz="2000" b="1" i="0" u="none" strike="noStrike" cap="none" dirty="0" err="1">
                <a:solidFill>
                  <a:srgbClr val="595959"/>
                </a:solidFill>
                <a:latin typeface="Arial"/>
                <a:ea typeface="Arial"/>
                <a:cs typeface="Arial"/>
                <a:sym typeface="Arial"/>
              </a:rPr>
              <a:t>Stap</a:t>
            </a:r>
            <a:r>
              <a:rPr lang="en-US" sz="2000" b="1" i="0" u="none" strike="noStrike" cap="none" dirty="0">
                <a:solidFill>
                  <a:srgbClr val="595959"/>
                </a:solidFill>
                <a:latin typeface="Arial"/>
                <a:ea typeface="Arial"/>
                <a:cs typeface="Arial"/>
                <a:sym typeface="Arial"/>
              </a:rPr>
              <a:t> 1 </a:t>
            </a:r>
            <a:r>
              <a:rPr lang="en-US" sz="2000" b="0" i="0" u="none" strike="noStrike" cap="none" dirty="0" err="1">
                <a:solidFill>
                  <a:srgbClr val="7F7F7F"/>
                </a:solidFill>
                <a:latin typeface="Arial"/>
                <a:ea typeface="Arial"/>
                <a:cs typeface="Arial"/>
                <a:sym typeface="Arial"/>
              </a:rPr>
              <a:t>Deel</a:t>
            </a:r>
            <a:r>
              <a:rPr lang="en-US" sz="2000" b="0" i="0" u="none" strike="noStrike" cap="none" dirty="0">
                <a:solidFill>
                  <a:srgbClr val="7F7F7F"/>
                </a:solidFill>
                <a:latin typeface="Arial"/>
                <a:ea typeface="Arial"/>
                <a:cs typeface="Arial"/>
                <a:sym typeface="Arial"/>
              </a:rPr>
              <a:t> je </a:t>
            </a:r>
            <a:r>
              <a:rPr lang="en-US" sz="2000" b="0" i="0" u="none" strike="noStrike" cap="none" dirty="0" err="1">
                <a:solidFill>
                  <a:srgbClr val="7F7F7F"/>
                </a:solidFill>
                <a:latin typeface="Arial"/>
                <a:ea typeface="Arial"/>
                <a:cs typeface="Arial"/>
                <a:sym typeface="Arial"/>
              </a:rPr>
              <a:t>persoonlijke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strategieën</a:t>
            </a:r>
            <a:r>
              <a:rPr lang="en-US" sz="2000" b="0" i="0" u="none" strike="noStrike" cap="none" dirty="0">
                <a:solidFill>
                  <a:srgbClr val="7F7F7F"/>
                </a:solidFill>
                <a:latin typeface="Arial"/>
                <a:ea typeface="Arial"/>
                <a:cs typeface="Arial"/>
                <a:sym typeface="Arial"/>
              </a:rPr>
              <a:t> om </a:t>
            </a:r>
            <a:r>
              <a:rPr lang="en-US" sz="2000" b="0" i="0" u="none" strike="noStrike" cap="none" dirty="0" err="1">
                <a:solidFill>
                  <a:srgbClr val="7F7F7F"/>
                </a:solidFill>
                <a:latin typeface="Arial"/>
                <a:ea typeface="Arial"/>
                <a:cs typeface="Arial"/>
                <a:sym typeface="Arial"/>
              </a:rPr>
              <a:t>barrières</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voor</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actief</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luisteren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te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overwinnen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bespreek</a:t>
            </a:r>
            <a:r>
              <a:rPr lang="en-US" sz="2000" b="0" i="0" u="none" strike="noStrike" cap="none" dirty="0">
                <a:solidFill>
                  <a:srgbClr val="7F7F7F"/>
                </a:solidFill>
                <a:latin typeface="Arial"/>
                <a:ea typeface="Arial"/>
                <a:cs typeface="Arial"/>
                <a:sym typeface="Arial"/>
              </a:rPr>
              <a:t> ze met de </a:t>
            </a:r>
            <a:r>
              <a:rPr lang="en-US" sz="2000" b="0" i="0" u="none" strike="noStrike" cap="none" dirty="0" err="1">
                <a:solidFill>
                  <a:srgbClr val="7F7F7F"/>
                </a:solidFill>
                <a:latin typeface="Arial"/>
                <a:ea typeface="Arial"/>
                <a:cs typeface="Arial"/>
                <a:sym typeface="Arial"/>
              </a:rPr>
              <a:t>groep</a:t>
            </a:r>
            <a:r>
              <a:rPr lang="en-US" sz="2000" b="0" i="0" u="none" strike="noStrike" cap="none" dirty="0">
                <a:solidFill>
                  <a:srgbClr val="7F7F7F"/>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rtl="0">
              <a:lnSpc>
                <a:spcPct val="150000"/>
              </a:lnSpc>
              <a:spcBef>
                <a:spcPts val="0"/>
              </a:spcBef>
              <a:spcAft>
                <a:spcPts val="0"/>
              </a:spcAft>
              <a:buClr>
                <a:srgbClr val="000000"/>
              </a:buClr>
              <a:buSzPts val="2000"/>
              <a:buFont typeface="Arial"/>
              <a:buNone/>
            </a:pPr>
            <a:r>
              <a:rPr lang="en-US" sz="2000" b="1" i="0" u="none" strike="noStrike" cap="none" dirty="0" err="1">
                <a:solidFill>
                  <a:srgbClr val="595959"/>
                </a:solidFill>
                <a:latin typeface="Arial"/>
                <a:ea typeface="Arial"/>
                <a:cs typeface="Arial"/>
                <a:sym typeface="Arial"/>
              </a:rPr>
              <a:t>Stap</a:t>
            </a:r>
            <a:r>
              <a:rPr lang="en-US" sz="2000" b="1" i="0" u="none" strike="noStrike" cap="none" dirty="0">
                <a:solidFill>
                  <a:srgbClr val="595959"/>
                </a:solidFill>
                <a:latin typeface="Arial"/>
                <a:ea typeface="Arial"/>
                <a:cs typeface="Arial"/>
                <a:sym typeface="Arial"/>
              </a:rPr>
              <a:t> 2</a:t>
            </a:r>
            <a:r>
              <a:rPr lang="en-US" sz="2000" b="1" i="0" u="none" strike="noStrike" cap="none" dirty="0">
                <a:solidFill>
                  <a:srgbClr val="000000"/>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Ontvang</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aanvullende</a:t>
            </a:r>
            <a:r>
              <a:rPr lang="en-US" sz="2000" b="0" i="0" u="none" strike="noStrike" cap="none" dirty="0">
                <a:solidFill>
                  <a:srgbClr val="7F7F7F"/>
                </a:solidFill>
                <a:latin typeface="Arial"/>
                <a:ea typeface="Arial"/>
                <a:cs typeface="Arial"/>
                <a:sym typeface="Arial"/>
              </a:rPr>
              <a:t> tips om </a:t>
            </a:r>
            <a:r>
              <a:rPr lang="en-US" sz="2000" b="0" i="0" u="none" strike="noStrike" cap="none" dirty="0" err="1">
                <a:solidFill>
                  <a:srgbClr val="7F7F7F"/>
                </a:solidFill>
                <a:latin typeface="Arial"/>
                <a:ea typeface="Arial"/>
                <a:cs typeface="Arial"/>
                <a:sym typeface="Arial"/>
              </a:rPr>
              <a:t>barrières</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te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overwinnen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deel</a:t>
            </a:r>
            <a:r>
              <a:rPr lang="en-US" sz="2000" b="0" i="0" u="none" strike="noStrike" cap="none" dirty="0">
                <a:solidFill>
                  <a:srgbClr val="7F7F7F"/>
                </a:solidFill>
                <a:latin typeface="Arial"/>
                <a:ea typeface="Arial"/>
                <a:cs typeface="Arial"/>
                <a:sym typeface="Arial"/>
              </a:rPr>
              <a:t> je eigen tips.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2"/>
          <p:cNvSpPr/>
          <p:nvPr/>
        </p:nvSpPr>
        <p:spPr>
          <a:xfrm>
            <a:off x="0" y="0"/>
            <a:ext cx="12192000" cy="6858000"/>
          </a:xfrm>
          <a:prstGeom prst="rect">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0" name="Google Shape;300;p12" descr="Text&#10;&#10;Description automatically generated"/>
          <p:cNvPicPr preferRelativeResize="0"/>
          <p:nvPr/>
        </p:nvPicPr>
        <p:blipFill rotWithShape="1">
          <a:blip r:embed="rId3">
            <a:alphaModFix/>
          </a:blip>
          <a:srcRect/>
          <a:stretch/>
        </p:blipFill>
        <p:spPr>
          <a:xfrm>
            <a:off x="600075" y="6076743"/>
            <a:ext cx="1562100" cy="327721"/>
          </a:xfrm>
          <a:prstGeom prst="rect">
            <a:avLst/>
          </a:prstGeom>
          <a:noFill/>
          <a:ln>
            <a:noFill/>
          </a:ln>
        </p:spPr>
      </p:pic>
      <p:pic>
        <p:nvPicPr>
          <p:cNvPr id="301" name="Google Shape;301;p12" descr="Logo&#10;&#10;Description automatically generated with medium confidence"/>
          <p:cNvPicPr preferRelativeResize="0"/>
          <p:nvPr/>
        </p:nvPicPr>
        <p:blipFill rotWithShape="1">
          <a:blip r:embed="rId4">
            <a:alphaModFix/>
          </a:blip>
          <a:srcRect/>
          <a:stretch/>
        </p:blipFill>
        <p:spPr>
          <a:xfrm>
            <a:off x="10572751" y="57568"/>
            <a:ext cx="1247774" cy="1247774"/>
          </a:xfrm>
          <a:prstGeom prst="rect">
            <a:avLst/>
          </a:prstGeom>
          <a:noFill/>
          <a:ln>
            <a:noFill/>
          </a:ln>
        </p:spPr>
      </p:pic>
      <p:sp>
        <p:nvSpPr>
          <p:cNvPr id="302" name="Google Shape;302;p12"/>
          <p:cNvSpPr txBox="1"/>
          <p:nvPr/>
        </p:nvSpPr>
        <p:spPr>
          <a:xfrm>
            <a:off x="838200" y="1305342"/>
            <a:ext cx="7543800"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03.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REFLECTIE</a:t>
            </a:r>
            <a:endParaRPr sz="6600" b="1" i="0" u="none" strike="noStrike" cap="none" dirty="0">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15"/>
          <p:cNvPicPr preferRelativeResize="0"/>
          <p:nvPr/>
        </p:nvPicPr>
        <p:blipFill rotWithShape="1">
          <a:blip r:embed="rId3">
            <a:alphaModFix/>
          </a:blip>
          <a:srcRect/>
          <a:stretch/>
        </p:blipFill>
        <p:spPr>
          <a:xfrm>
            <a:off x="7702" y="1"/>
            <a:ext cx="5678124" cy="5734195"/>
          </a:xfrm>
          <a:custGeom>
            <a:avLst/>
            <a:gdLst/>
            <a:ahLst/>
            <a:cxnLst/>
            <a:rect l="l" t="t" r="r" b="b"/>
            <a:pathLst>
              <a:path w="5678124" h="5734195" extrusionOk="0">
                <a:moveTo>
                  <a:pt x="1" y="0"/>
                </a:moveTo>
                <a:lnTo>
                  <a:pt x="4133909" y="0"/>
                </a:lnTo>
                <a:lnTo>
                  <a:pt x="4250543" y="40510"/>
                </a:lnTo>
                <a:cubicBezTo>
                  <a:pt x="6107642" y="747047"/>
                  <a:pt x="5709275" y="2485431"/>
                  <a:pt x="5464733" y="3376998"/>
                </a:cubicBezTo>
                <a:cubicBezTo>
                  <a:pt x="5203889" y="4328003"/>
                  <a:pt x="4596377" y="6217523"/>
                  <a:pt x="2283271" y="5619542"/>
                </a:cubicBezTo>
                <a:lnTo>
                  <a:pt x="0" y="5036728"/>
                </a:lnTo>
                <a:close/>
              </a:path>
            </a:pathLst>
          </a:custGeom>
          <a:noFill/>
          <a:ln>
            <a:noFill/>
          </a:ln>
        </p:spPr>
      </p:pic>
      <p:grpSp>
        <p:nvGrpSpPr>
          <p:cNvPr id="308" name="Google Shape;308;p15"/>
          <p:cNvGrpSpPr/>
          <p:nvPr/>
        </p:nvGrpSpPr>
        <p:grpSpPr>
          <a:xfrm>
            <a:off x="1252508" y="439584"/>
            <a:ext cx="4440563" cy="5835155"/>
            <a:chOff x="1187184" y="493776"/>
            <a:chExt cx="4440563" cy="5835155"/>
          </a:xfrm>
        </p:grpSpPr>
        <p:sp>
          <p:nvSpPr>
            <p:cNvPr id="309" name="Google Shape;309;p15"/>
            <p:cNvSpPr/>
            <p:nvPr/>
          </p:nvSpPr>
          <p:spPr>
            <a:xfrm flipH="1">
              <a:off x="1187184" y="4738499"/>
              <a:ext cx="1613824" cy="1590432"/>
            </a:xfrm>
            <a:prstGeom prst="ellipse">
              <a:avLst/>
            </a:prstGeom>
            <a:solidFill>
              <a:srgbClr val="54A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0" name="Google Shape;310;p15"/>
            <p:cNvSpPr/>
            <p:nvPr/>
          </p:nvSpPr>
          <p:spPr>
            <a:xfrm flipH="1">
              <a:off x="4739239" y="493776"/>
              <a:ext cx="888508" cy="875629"/>
            </a:xfrm>
            <a:prstGeom prst="ellipse">
              <a:avLst/>
            </a:prstGeom>
            <a:solidFill>
              <a:srgbClr val="54A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311" name="Google Shape;311;p15"/>
          <p:cNvSpPr txBox="1"/>
          <p:nvPr/>
        </p:nvSpPr>
        <p:spPr>
          <a:xfrm>
            <a:off x="6028358" y="889945"/>
            <a:ext cx="6163642"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4400" b="1" i="0" u="none" strike="noStrike" cap="none" dirty="0">
                <a:solidFill>
                  <a:srgbClr val="3F3F3F"/>
                </a:solidFill>
                <a:latin typeface="Arial"/>
                <a:ea typeface="Arial"/>
                <a:cs typeface="Arial"/>
                <a:sym typeface="Arial"/>
              </a:rPr>
              <a:t>Wat </a:t>
            </a:r>
            <a:r>
              <a:rPr lang="en-US" sz="4400" b="1" i="0" u="none" strike="noStrike" cap="none" dirty="0" err="1">
                <a:solidFill>
                  <a:srgbClr val="3F3F3F"/>
                </a:solidFill>
                <a:latin typeface="Arial"/>
                <a:ea typeface="Arial"/>
                <a:cs typeface="Arial"/>
                <a:sym typeface="Arial"/>
              </a:rPr>
              <a:t>hebben</a:t>
            </a:r>
            <a:r>
              <a:rPr lang="en-US" sz="4400" b="1" i="0" u="none" strike="noStrike" cap="none" dirty="0">
                <a:solidFill>
                  <a:srgbClr val="3F3F3F"/>
                </a:solidFill>
                <a:latin typeface="Arial"/>
                <a:ea typeface="Arial"/>
                <a:cs typeface="Arial"/>
                <a:sym typeface="Arial"/>
              </a:rPr>
              <a:t> we </a:t>
            </a:r>
            <a:r>
              <a:rPr lang="en-US" sz="4400" b="1" i="0" u="none" strike="noStrike" cap="none" dirty="0" err="1">
                <a:solidFill>
                  <a:srgbClr val="92C340"/>
                </a:solidFill>
                <a:latin typeface="Arial"/>
                <a:ea typeface="Arial"/>
                <a:cs typeface="Arial"/>
                <a:sym typeface="Arial"/>
              </a:rPr>
              <a:t>geleerd</a:t>
            </a:r>
            <a:r>
              <a:rPr lang="en-US" sz="4400" b="1" i="0" u="none" strike="noStrike" cap="none" dirty="0">
                <a:solidFill>
                  <a:srgbClr val="92C340"/>
                </a:solidFill>
                <a:latin typeface="Arial"/>
                <a:ea typeface="Arial"/>
                <a:cs typeface="Arial"/>
                <a:sym typeface="Arial"/>
              </a:rPr>
              <a:t>?</a:t>
            </a:r>
            <a:endParaRPr sz="4400" b="1" i="0" u="none" strike="noStrike" cap="none" dirty="0">
              <a:solidFill>
                <a:srgbClr val="92C340"/>
              </a:solidFill>
              <a:latin typeface="Arial"/>
              <a:ea typeface="Arial"/>
              <a:cs typeface="Arial"/>
              <a:sym typeface="Arial"/>
            </a:endParaRPr>
          </a:p>
        </p:txBody>
      </p:sp>
      <p:cxnSp>
        <p:nvCxnSpPr>
          <p:cNvPr id="312" name="Google Shape;312;p15"/>
          <p:cNvCxnSpPr/>
          <p:nvPr/>
        </p:nvCxnSpPr>
        <p:spPr>
          <a:xfrm>
            <a:off x="6248475" y="2167216"/>
            <a:ext cx="1181427" cy="0"/>
          </a:xfrm>
          <a:prstGeom prst="straightConnector1">
            <a:avLst/>
          </a:prstGeom>
          <a:noFill/>
          <a:ln w="28575" cap="flat" cmpd="sng">
            <a:solidFill>
              <a:srgbClr val="54AE93"/>
            </a:solidFill>
            <a:prstDash val="solid"/>
            <a:miter lim="800000"/>
            <a:headEnd type="none" w="sm" len="sm"/>
            <a:tailEnd type="none" w="sm" len="sm"/>
          </a:ln>
        </p:spPr>
      </p:cxnSp>
      <p:sp>
        <p:nvSpPr>
          <p:cNvPr id="313" name="Google Shape;313;p15"/>
          <p:cNvSpPr txBox="1"/>
          <p:nvPr/>
        </p:nvSpPr>
        <p:spPr>
          <a:xfrm>
            <a:off x="6355487" y="2401850"/>
            <a:ext cx="5333681" cy="408213"/>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1300"/>
              <a:buFont typeface="Arial"/>
              <a:buNone/>
            </a:pPr>
            <a:r>
              <a:rPr lang="en-US" sz="2000" b="1" i="0" u="none" strike="noStrike" cap="none" dirty="0">
                <a:solidFill>
                  <a:srgbClr val="595959"/>
                </a:solidFill>
                <a:latin typeface="Arial"/>
                <a:ea typeface="Arial"/>
                <a:cs typeface="Arial"/>
                <a:sym typeface="Arial"/>
              </a:rPr>
              <a:t>Wat </a:t>
            </a:r>
            <a:r>
              <a:rPr lang="en-US" sz="2000" b="1" i="0" u="none" strike="noStrike" cap="none" dirty="0" err="1">
                <a:solidFill>
                  <a:srgbClr val="595959"/>
                </a:solidFill>
                <a:latin typeface="Arial"/>
                <a:ea typeface="Arial"/>
                <a:cs typeface="Arial"/>
                <a:sym typeface="Arial"/>
              </a:rPr>
              <a:t>heb</a:t>
            </a:r>
            <a:r>
              <a:rPr lang="en-US" sz="2000" b="1" i="0" u="none" strike="noStrike" cap="none" dirty="0">
                <a:solidFill>
                  <a:srgbClr val="595959"/>
                </a:solidFill>
                <a:latin typeface="Arial"/>
                <a:ea typeface="Arial"/>
                <a:cs typeface="Arial"/>
                <a:sym typeface="Arial"/>
              </a:rPr>
              <a:t> je het </a:t>
            </a:r>
            <a:r>
              <a:rPr lang="en-US" sz="2000" b="1" i="0" u="none" strike="noStrike" cap="none" dirty="0" err="1">
                <a:solidFill>
                  <a:srgbClr val="595959"/>
                </a:solidFill>
                <a:latin typeface="Arial"/>
                <a:ea typeface="Arial"/>
                <a:cs typeface="Arial"/>
                <a:sym typeface="Arial"/>
              </a:rPr>
              <a:t>meeste</a:t>
            </a:r>
            <a:r>
              <a:rPr lang="en-US" sz="2000" b="1" i="0" u="none" strike="noStrike" cap="none" dirty="0">
                <a:solidFill>
                  <a:srgbClr val="595959"/>
                </a:solidFill>
                <a:latin typeface="Arial"/>
                <a:ea typeface="Arial"/>
                <a:cs typeface="Arial"/>
                <a:sym typeface="Arial"/>
              </a:rPr>
              <a:t> </a:t>
            </a:r>
            <a:r>
              <a:rPr lang="en-US" sz="2000" b="1" i="0" u="none" strike="noStrike" cap="none" dirty="0" err="1">
                <a:solidFill>
                  <a:srgbClr val="595959"/>
                </a:solidFill>
                <a:latin typeface="Arial"/>
                <a:ea typeface="Arial"/>
                <a:cs typeface="Arial"/>
                <a:sym typeface="Arial"/>
              </a:rPr>
              <a:t>geleerd</a:t>
            </a:r>
            <a:r>
              <a:rPr lang="en-US" sz="2000" b="1" i="0" u="none" strike="noStrike" cap="none" dirty="0">
                <a:solidFill>
                  <a:srgbClr val="595959"/>
                </a:solidFill>
                <a:latin typeface="Arial"/>
                <a:ea typeface="Arial"/>
                <a:cs typeface="Arial"/>
                <a:sym typeface="Arial"/>
              </a:rPr>
              <a:t> van </a:t>
            </a:r>
            <a:r>
              <a:rPr lang="en-US" sz="2000" b="1" i="0" u="none" strike="noStrike" cap="none" dirty="0" err="1">
                <a:solidFill>
                  <a:srgbClr val="595959"/>
                </a:solidFill>
                <a:latin typeface="Arial"/>
                <a:ea typeface="Arial"/>
                <a:cs typeface="Arial"/>
                <a:sym typeface="Arial"/>
              </a:rPr>
              <a:t>deze</a:t>
            </a:r>
            <a:r>
              <a:rPr lang="en-US" sz="2000" b="1" i="0" u="none" strike="noStrike" cap="none" dirty="0">
                <a:solidFill>
                  <a:srgbClr val="595959"/>
                </a:solidFill>
                <a:latin typeface="Arial"/>
                <a:ea typeface="Arial"/>
                <a:cs typeface="Arial"/>
                <a:sym typeface="Arial"/>
              </a:rPr>
              <a:t> workshop </a:t>
            </a:r>
            <a:r>
              <a:rPr lang="en-US" sz="2000" b="1" i="0" u="none" strike="noStrike" cap="none" dirty="0" err="1">
                <a:solidFill>
                  <a:srgbClr val="595959"/>
                </a:solidFill>
                <a:latin typeface="Arial"/>
                <a:ea typeface="Arial"/>
                <a:cs typeface="Arial"/>
                <a:sym typeface="Arial"/>
              </a:rPr>
              <a:t>en</a:t>
            </a:r>
            <a:r>
              <a:rPr lang="en-US" sz="2000" b="1" i="0" u="none" strike="noStrike" cap="none" dirty="0">
                <a:solidFill>
                  <a:srgbClr val="595959"/>
                </a:solidFill>
                <a:latin typeface="Arial"/>
                <a:ea typeface="Arial"/>
                <a:cs typeface="Arial"/>
                <a:sym typeface="Arial"/>
              </a:rPr>
              <a:t> hoe ben je van plan </a:t>
            </a:r>
            <a:r>
              <a:rPr lang="en-US" sz="2000" b="1" i="0" u="none" strike="noStrike" cap="none" dirty="0" err="1">
                <a:solidFill>
                  <a:srgbClr val="595959"/>
                </a:solidFill>
                <a:latin typeface="Arial"/>
                <a:ea typeface="Arial"/>
                <a:cs typeface="Arial"/>
                <a:sym typeface="Arial"/>
              </a:rPr>
              <a:t>dit</a:t>
            </a:r>
            <a:r>
              <a:rPr lang="en-US" sz="2000" b="1" i="0" u="none" strike="noStrike" cap="none" dirty="0">
                <a:solidFill>
                  <a:srgbClr val="595959"/>
                </a:solidFill>
                <a:latin typeface="Arial"/>
                <a:ea typeface="Arial"/>
                <a:cs typeface="Arial"/>
                <a:sym typeface="Arial"/>
              </a:rPr>
              <a:t> toe </a:t>
            </a:r>
            <a:r>
              <a:rPr lang="en-US" sz="2000" b="1" i="0" u="none" strike="noStrike" cap="none" dirty="0" err="1">
                <a:solidFill>
                  <a:srgbClr val="595959"/>
                </a:solidFill>
                <a:latin typeface="Arial"/>
                <a:ea typeface="Arial"/>
                <a:cs typeface="Arial"/>
                <a:sym typeface="Arial"/>
              </a:rPr>
              <a:t>te</a:t>
            </a:r>
            <a:r>
              <a:rPr lang="en-US" sz="2000" b="1" i="0" u="none" strike="noStrike" cap="none" dirty="0">
                <a:solidFill>
                  <a:srgbClr val="595959"/>
                </a:solidFill>
                <a:latin typeface="Arial"/>
                <a:ea typeface="Arial"/>
                <a:cs typeface="Arial"/>
                <a:sym typeface="Arial"/>
              </a:rPr>
              <a:t> </a:t>
            </a:r>
            <a:r>
              <a:rPr lang="en-US" sz="2000" b="1" i="0" u="none" strike="noStrike" cap="none" dirty="0" err="1">
                <a:solidFill>
                  <a:srgbClr val="595959"/>
                </a:solidFill>
                <a:latin typeface="Arial"/>
                <a:ea typeface="Arial"/>
                <a:cs typeface="Arial"/>
                <a:sym typeface="Arial"/>
              </a:rPr>
              <a:t>passen</a:t>
            </a:r>
            <a:r>
              <a:rPr lang="en-US" sz="2000" b="1" i="0" u="none" strike="noStrike" cap="none" dirty="0">
                <a:solidFill>
                  <a:srgbClr val="595959"/>
                </a:solidFill>
                <a:latin typeface="Arial"/>
                <a:ea typeface="Arial"/>
                <a:cs typeface="Arial"/>
                <a:sym typeface="Arial"/>
              </a:rPr>
              <a:t> op je </a:t>
            </a:r>
            <a:r>
              <a:rPr lang="en-US" sz="2000" b="1" i="0" u="none" strike="noStrike" cap="none" dirty="0" err="1">
                <a:solidFill>
                  <a:srgbClr val="595959"/>
                </a:solidFill>
                <a:latin typeface="Arial"/>
                <a:ea typeface="Arial"/>
                <a:cs typeface="Arial"/>
                <a:sym typeface="Arial"/>
              </a:rPr>
              <a:t>werkplek</a:t>
            </a:r>
            <a:r>
              <a:rPr lang="en-US" sz="2000" b="1" i="0" u="none" strike="noStrike" cap="none" dirty="0">
                <a:solidFill>
                  <a:srgbClr val="595959"/>
                </a:solidFill>
                <a:latin typeface="Arial"/>
                <a:ea typeface="Arial"/>
                <a:cs typeface="Arial"/>
                <a:sym typeface="Arial"/>
              </a:rPr>
              <a:t>?</a:t>
            </a:r>
            <a:endParaRPr sz="2000" b="1" i="0" u="none" strike="noStrike" cap="none" dirty="0">
              <a:solidFill>
                <a:srgbClr val="000000"/>
              </a:solidFill>
              <a:latin typeface="Arial"/>
              <a:ea typeface="Arial"/>
              <a:cs typeface="Arial"/>
              <a:sym typeface="Arial"/>
            </a:endParaRPr>
          </a:p>
        </p:txBody>
      </p:sp>
      <p:sp>
        <p:nvSpPr>
          <p:cNvPr id="314" name="Google Shape;314;p15"/>
          <p:cNvSpPr txBox="1"/>
          <p:nvPr/>
        </p:nvSpPr>
        <p:spPr>
          <a:xfrm>
            <a:off x="6355487" y="3639726"/>
            <a:ext cx="5301614" cy="408212"/>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1400"/>
              <a:buFont typeface="Arial"/>
              <a:buNone/>
            </a:pPr>
            <a:r>
              <a:rPr lang="en-IE" sz="2000" b="1" i="0" u="none" strike="noStrike" cap="none" dirty="0" err="1">
                <a:solidFill>
                  <a:srgbClr val="595959"/>
                </a:solidFill>
                <a:latin typeface="Arial"/>
                <a:ea typeface="Arial"/>
                <a:cs typeface="Arial"/>
                <a:sym typeface="Arial"/>
              </a:rPr>
              <a:t>Welke</a:t>
            </a:r>
            <a:r>
              <a:rPr lang="en-IE" sz="2000" b="1" i="0" u="none" strike="noStrike" cap="none" dirty="0">
                <a:solidFill>
                  <a:srgbClr val="595959"/>
                </a:solidFill>
                <a:latin typeface="Arial"/>
                <a:ea typeface="Arial"/>
                <a:cs typeface="Arial"/>
                <a:sym typeface="Arial"/>
              </a:rPr>
              <a:t> </a:t>
            </a:r>
            <a:r>
              <a:rPr lang="en-IE" sz="2000" b="1" i="0" u="none" strike="noStrike" cap="none" dirty="0" err="1">
                <a:solidFill>
                  <a:srgbClr val="595959"/>
                </a:solidFill>
                <a:latin typeface="Arial"/>
                <a:ea typeface="Arial"/>
                <a:cs typeface="Arial"/>
                <a:sym typeface="Arial"/>
              </a:rPr>
              <a:t>strategieën</a:t>
            </a:r>
            <a:r>
              <a:rPr lang="en-IE" sz="2000" b="1" i="0" u="none" strike="noStrike" cap="none" dirty="0">
                <a:solidFill>
                  <a:srgbClr val="595959"/>
                </a:solidFill>
                <a:latin typeface="Arial"/>
                <a:ea typeface="Arial"/>
                <a:cs typeface="Arial"/>
                <a:sym typeface="Arial"/>
              </a:rPr>
              <a:t> ga je </a:t>
            </a:r>
            <a:r>
              <a:rPr lang="en-IE" sz="2000" b="1" i="0" u="none" strike="noStrike" cap="none" dirty="0" err="1">
                <a:solidFill>
                  <a:srgbClr val="595959"/>
                </a:solidFill>
                <a:latin typeface="Arial"/>
                <a:ea typeface="Arial"/>
                <a:cs typeface="Arial"/>
                <a:sym typeface="Arial"/>
              </a:rPr>
              <a:t>gebruiken</a:t>
            </a:r>
            <a:r>
              <a:rPr lang="en-IE" sz="2000" b="1" i="0" u="none" strike="noStrike" cap="none" dirty="0">
                <a:solidFill>
                  <a:srgbClr val="595959"/>
                </a:solidFill>
                <a:latin typeface="Arial"/>
                <a:ea typeface="Arial"/>
                <a:cs typeface="Arial"/>
                <a:sym typeface="Arial"/>
              </a:rPr>
              <a:t> om micro-</a:t>
            </a:r>
            <a:r>
              <a:rPr lang="en-IE" sz="2000" b="1" i="0" u="none" strike="noStrike" cap="none" dirty="0" err="1">
                <a:solidFill>
                  <a:srgbClr val="595959"/>
                </a:solidFill>
                <a:latin typeface="Arial"/>
                <a:ea typeface="Arial"/>
                <a:cs typeface="Arial"/>
                <a:sym typeface="Arial"/>
              </a:rPr>
              <a:t>agressies</a:t>
            </a:r>
            <a:r>
              <a:rPr lang="en-IE" sz="2000" b="1" i="0" u="none" strike="noStrike" cap="none" dirty="0">
                <a:solidFill>
                  <a:srgbClr val="595959"/>
                </a:solidFill>
                <a:latin typeface="Arial"/>
                <a:ea typeface="Arial"/>
                <a:cs typeface="Arial"/>
                <a:sym typeface="Arial"/>
              </a:rPr>
              <a:t> </a:t>
            </a:r>
            <a:r>
              <a:rPr lang="en-IE" sz="2000" b="1" i="0" u="none" strike="noStrike" cap="none" dirty="0" err="1">
                <a:solidFill>
                  <a:srgbClr val="595959"/>
                </a:solidFill>
                <a:latin typeface="Arial"/>
                <a:ea typeface="Arial"/>
                <a:cs typeface="Arial"/>
                <a:sym typeface="Arial"/>
              </a:rPr>
              <a:t>te</a:t>
            </a:r>
            <a:r>
              <a:rPr lang="en-IE" sz="2000" b="1" i="0" u="none" strike="noStrike" cap="none" dirty="0">
                <a:solidFill>
                  <a:srgbClr val="595959"/>
                </a:solidFill>
                <a:latin typeface="Arial"/>
                <a:ea typeface="Arial"/>
                <a:cs typeface="Arial"/>
                <a:sym typeface="Arial"/>
              </a:rPr>
              <a:t> </a:t>
            </a:r>
            <a:r>
              <a:rPr lang="en-IE" sz="2000" b="1" i="0" u="none" strike="noStrike" cap="none" dirty="0" err="1">
                <a:solidFill>
                  <a:srgbClr val="595959"/>
                </a:solidFill>
                <a:latin typeface="Arial"/>
                <a:ea typeface="Arial"/>
                <a:cs typeface="Arial"/>
                <a:sym typeface="Arial"/>
              </a:rPr>
              <a:t>herkennen</a:t>
            </a:r>
            <a:r>
              <a:rPr lang="en-IE" sz="2000" b="1" i="0" u="none" strike="noStrike" cap="none" dirty="0">
                <a:solidFill>
                  <a:srgbClr val="595959"/>
                </a:solidFill>
                <a:latin typeface="Arial"/>
                <a:ea typeface="Arial"/>
                <a:cs typeface="Arial"/>
                <a:sym typeface="Arial"/>
              </a:rPr>
              <a:t> </a:t>
            </a:r>
            <a:r>
              <a:rPr lang="en-IE" sz="2000" b="1" i="0" u="none" strike="noStrike" cap="none" dirty="0" err="1">
                <a:solidFill>
                  <a:srgbClr val="595959"/>
                </a:solidFill>
                <a:latin typeface="Arial"/>
                <a:ea typeface="Arial"/>
                <a:cs typeface="Arial"/>
                <a:sym typeface="Arial"/>
              </a:rPr>
              <a:t>en</a:t>
            </a:r>
            <a:r>
              <a:rPr lang="en-IE" sz="2000" b="1" i="0" u="none" strike="noStrike" cap="none" dirty="0">
                <a:solidFill>
                  <a:srgbClr val="595959"/>
                </a:solidFill>
                <a:latin typeface="Arial"/>
                <a:ea typeface="Arial"/>
                <a:cs typeface="Arial"/>
                <a:sym typeface="Arial"/>
              </a:rPr>
              <a:t> </a:t>
            </a:r>
            <a:r>
              <a:rPr lang="en-IE" sz="2000" b="1" i="0" u="none" strike="noStrike" cap="none" dirty="0" err="1">
                <a:solidFill>
                  <a:srgbClr val="595959"/>
                </a:solidFill>
                <a:latin typeface="Arial"/>
                <a:ea typeface="Arial"/>
                <a:cs typeface="Arial"/>
                <a:sym typeface="Arial"/>
              </a:rPr>
              <a:t>erop</a:t>
            </a:r>
            <a:r>
              <a:rPr lang="en-IE" sz="2000" b="1" i="0" u="none" strike="noStrike" cap="none" dirty="0">
                <a:solidFill>
                  <a:srgbClr val="595959"/>
                </a:solidFill>
                <a:latin typeface="Arial"/>
                <a:ea typeface="Arial"/>
                <a:cs typeface="Arial"/>
                <a:sym typeface="Arial"/>
              </a:rPr>
              <a:t> </a:t>
            </a:r>
            <a:r>
              <a:rPr lang="en-IE" sz="2000" b="1" i="0" u="none" strike="noStrike" cap="none" dirty="0" err="1">
                <a:solidFill>
                  <a:srgbClr val="595959"/>
                </a:solidFill>
                <a:latin typeface="Arial"/>
                <a:ea typeface="Arial"/>
                <a:cs typeface="Arial"/>
                <a:sym typeface="Arial"/>
              </a:rPr>
              <a:t>te</a:t>
            </a:r>
            <a:r>
              <a:rPr lang="en-IE" sz="2000" b="1" i="0" u="none" strike="noStrike" cap="none" dirty="0">
                <a:solidFill>
                  <a:srgbClr val="595959"/>
                </a:solidFill>
                <a:latin typeface="Arial"/>
                <a:ea typeface="Arial"/>
                <a:cs typeface="Arial"/>
                <a:sym typeface="Arial"/>
              </a:rPr>
              <a:t> </a:t>
            </a:r>
            <a:r>
              <a:rPr lang="en-IE" sz="2000" b="1" i="0" u="none" strike="noStrike" cap="none" dirty="0" err="1">
                <a:solidFill>
                  <a:srgbClr val="595959"/>
                </a:solidFill>
                <a:latin typeface="Arial"/>
                <a:ea typeface="Arial"/>
                <a:cs typeface="Arial"/>
                <a:sym typeface="Arial"/>
              </a:rPr>
              <a:t>reageren</a:t>
            </a:r>
            <a:r>
              <a:rPr lang="en-IE" sz="2000" b="1" i="0" u="none" strike="noStrike" cap="none" dirty="0">
                <a:solidFill>
                  <a:srgbClr val="595959"/>
                </a:solidFill>
                <a:latin typeface="Arial"/>
                <a:ea typeface="Arial"/>
                <a:cs typeface="Arial"/>
                <a:sym typeface="Arial"/>
              </a:rPr>
              <a:t>, </a:t>
            </a:r>
            <a:r>
              <a:rPr lang="en-IE" sz="2000" b="1" i="0" u="none" strike="noStrike" cap="none" dirty="0" err="1">
                <a:solidFill>
                  <a:srgbClr val="595959"/>
                </a:solidFill>
                <a:latin typeface="Arial"/>
                <a:ea typeface="Arial"/>
                <a:cs typeface="Arial"/>
                <a:sym typeface="Arial"/>
              </a:rPr>
              <a:t>en</a:t>
            </a:r>
            <a:r>
              <a:rPr lang="en-IE" sz="2000" b="1" i="0" u="none" strike="noStrike" cap="none" dirty="0">
                <a:solidFill>
                  <a:srgbClr val="595959"/>
                </a:solidFill>
                <a:latin typeface="Arial"/>
                <a:ea typeface="Arial"/>
                <a:cs typeface="Arial"/>
                <a:sym typeface="Arial"/>
              </a:rPr>
              <a:t> om micro-</a:t>
            </a:r>
            <a:r>
              <a:rPr lang="en-IE" sz="2000" b="1" i="0" u="none" strike="noStrike" cap="none" dirty="0" err="1">
                <a:solidFill>
                  <a:srgbClr val="595959"/>
                </a:solidFill>
                <a:latin typeface="Arial"/>
                <a:ea typeface="Arial"/>
                <a:cs typeface="Arial"/>
                <a:sym typeface="Arial"/>
              </a:rPr>
              <a:t>affirmaties</a:t>
            </a:r>
            <a:r>
              <a:rPr lang="en-IE" sz="2000" b="1" i="0" u="none" strike="noStrike" cap="none" dirty="0">
                <a:solidFill>
                  <a:srgbClr val="595959"/>
                </a:solidFill>
                <a:latin typeface="Arial"/>
                <a:ea typeface="Arial"/>
                <a:cs typeface="Arial"/>
                <a:sym typeface="Arial"/>
              </a:rPr>
              <a:t> op je </a:t>
            </a:r>
            <a:r>
              <a:rPr lang="en-IE" sz="2000" b="1" i="0" u="none" strike="noStrike" cap="none" dirty="0" err="1">
                <a:solidFill>
                  <a:srgbClr val="595959"/>
                </a:solidFill>
                <a:latin typeface="Arial"/>
                <a:ea typeface="Arial"/>
                <a:cs typeface="Arial"/>
                <a:sym typeface="Arial"/>
              </a:rPr>
              <a:t>werkplek</a:t>
            </a:r>
            <a:r>
              <a:rPr lang="en-IE" sz="2000" b="1" i="0" u="none" strike="noStrike" cap="none" dirty="0">
                <a:solidFill>
                  <a:srgbClr val="595959"/>
                </a:solidFill>
                <a:latin typeface="Arial"/>
                <a:ea typeface="Arial"/>
                <a:cs typeface="Arial"/>
                <a:sym typeface="Arial"/>
              </a:rPr>
              <a:t> </a:t>
            </a:r>
            <a:r>
              <a:rPr lang="en-IE" sz="2000" b="1" i="0" u="none" strike="noStrike" cap="none" dirty="0" err="1">
                <a:solidFill>
                  <a:srgbClr val="595959"/>
                </a:solidFill>
                <a:latin typeface="Arial"/>
                <a:ea typeface="Arial"/>
                <a:cs typeface="Arial"/>
                <a:sym typeface="Arial"/>
              </a:rPr>
              <a:t>te</a:t>
            </a:r>
            <a:r>
              <a:rPr lang="en-IE" sz="2000" b="1" i="0" u="none" strike="noStrike" cap="none" dirty="0">
                <a:solidFill>
                  <a:srgbClr val="595959"/>
                </a:solidFill>
                <a:latin typeface="Arial"/>
                <a:ea typeface="Arial"/>
                <a:cs typeface="Arial"/>
                <a:sym typeface="Arial"/>
              </a:rPr>
              <a:t> </a:t>
            </a:r>
            <a:r>
              <a:rPr lang="en-IE" sz="2000" b="1" i="0" u="none" strike="noStrike" cap="none" dirty="0" err="1">
                <a:solidFill>
                  <a:srgbClr val="595959"/>
                </a:solidFill>
                <a:latin typeface="Arial"/>
                <a:ea typeface="Arial"/>
                <a:cs typeface="Arial"/>
                <a:sym typeface="Arial"/>
              </a:rPr>
              <a:t>bevorderen</a:t>
            </a:r>
            <a:r>
              <a:rPr lang="en-IE" sz="2000" b="1" i="0" u="none" strike="noStrike" cap="none" dirty="0">
                <a:solidFill>
                  <a:srgbClr val="595959"/>
                </a:solidFill>
                <a:latin typeface="Arial"/>
                <a:ea typeface="Arial"/>
                <a:cs typeface="Arial"/>
                <a:sym typeface="Arial"/>
              </a:rPr>
              <a:t>?</a:t>
            </a:r>
            <a:endParaRPr lang="en-IE" sz="2000" b="1" i="0" u="none" strike="noStrike" cap="none" dirty="0">
              <a:solidFill>
                <a:srgbClr val="000000"/>
              </a:solidFill>
              <a:latin typeface="Arial"/>
              <a:ea typeface="Arial"/>
              <a:cs typeface="Arial"/>
              <a:sym typeface="Arial"/>
            </a:endParaRPr>
          </a:p>
        </p:txBody>
      </p:sp>
      <p:sp>
        <p:nvSpPr>
          <p:cNvPr id="315" name="Google Shape;315;p15"/>
          <p:cNvSpPr/>
          <p:nvPr/>
        </p:nvSpPr>
        <p:spPr>
          <a:xfrm flipH="1">
            <a:off x="5836514" y="2543302"/>
            <a:ext cx="437425" cy="408213"/>
          </a:xfrm>
          <a:prstGeom prst="ellipse">
            <a:avLst/>
          </a:prstGeom>
          <a:solidFill>
            <a:srgbClr val="54A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6" name="Google Shape;316;p15"/>
          <p:cNvSpPr/>
          <p:nvPr/>
        </p:nvSpPr>
        <p:spPr>
          <a:xfrm flipH="1">
            <a:off x="5830811" y="3686945"/>
            <a:ext cx="443128" cy="408213"/>
          </a:xfrm>
          <a:prstGeom prst="ellipse">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7" name="Google Shape;317;p15" descr="Text&#10;&#10;Description automatically generated"/>
          <p:cNvPicPr preferRelativeResize="0"/>
          <p:nvPr/>
        </p:nvPicPr>
        <p:blipFill rotWithShape="1">
          <a:blip r:embed="rId4">
            <a:alphaModFix/>
          </a:blip>
          <a:srcRect/>
          <a:stretch/>
        </p:blipFill>
        <p:spPr>
          <a:xfrm>
            <a:off x="10282858" y="6184670"/>
            <a:ext cx="1562100" cy="327721"/>
          </a:xfrm>
          <a:prstGeom prst="rect">
            <a:avLst/>
          </a:prstGeom>
          <a:noFill/>
          <a:ln>
            <a:noFill/>
          </a:ln>
        </p:spPr>
      </p:pic>
      <p:pic>
        <p:nvPicPr>
          <p:cNvPr id="318" name="Google Shape;318;p15" descr="Logo&#10;&#10;Description automatically generated"/>
          <p:cNvPicPr preferRelativeResize="0"/>
          <p:nvPr/>
        </p:nvPicPr>
        <p:blipFill rotWithShape="1">
          <a:blip r:embed="rId5">
            <a:alphaModFix/>
          </a:blip>
          <a:srcRect/>
          <a:stretch/>
        </p:blipFill>
        <p:spPr>
          <a:xfrm>
            <a:off x="10438649" y="79892"/>
            <a:ext cx="1250519" cy="1250519"/>
          </a:xfrm>
          <a:prstGeom prst="rect">
            <a:avLst/>
          </a:prstGeom>
          <a:noFill/>
          <a:ln>
            <a:noFill/>
          </a:ln>
        </p:spPr>
      </p:pic>
      <p:sp>
        <p:nvSpPr>
          <p:cNvPr id="319" name="Google Shape;319;p15"/>
          <p:cNvSpPr/>
          <p:nvPr/>
        </p:nvSpPr>
        <p:spPr>
          <a:xfrm flipH="1">
            <a:off x="5859691" y="5245286"/>
            <a:ext cx="443128" cy="408213"/>
          </a:xfrm>
          <a:prstGeom prst="ellipse">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0" name="Google Shape;320;p15"/>
          <p:cNvSpPr txBox="1"/>
          <p:nvPr/>
        </p:nvSpPr>
        <p:spPr>
          <a:xfrm>
            <a:off x="6355487" y="5169007"/>
            <a:ext cx="5557304" cy="1015663"/>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400"/>
              <a:buFont typeface="Arial"/>
              <a:buNone/>
            </a:pPr>
            <a:r>
              <a:rPr lang="en-US" sz="2000" b="1" i="0" u="none" strike="noStrike" cap="none" dirty="0">
                <a:solidFill>
                  <a:srgbClr val="595959"/>
                </a:solidFill>
                <a:latin typeface="Arial"/>
                <a:ea typeface="Arial"/>
                <a:cs typeface="Arial"/>
                <a:sym typeface="Arial"/>
              </a:rPr>
              <a:t>Wat </a:t>
            </a:r>
            <a:r>
              <a:rPr lang="en-US" sz="2000" b="1" i="0" u="none" strike="noStrike" cap="none" dirty="0" err="1">
                <a:solidFill>
                  <a:srgbClr val="595959"/>
                </a:solidFill>
                <a:latin typeface="Arial"/>
                <a:ea typeface="Arial"/>
                <a:cs typeface="Arial"/>
                <a:sym typeface="Arial"/>
              </a:rPr>
              <a:t>heb</a:t>
            </a:r>
            <a:r>
              <a:rPr lang="en-US" sz="2000" b="1" i="0" u="none" strike="noStrike" cap="none" dirty="0">
                <a:solidFill>
                  <a:srgbClr val="595959"/>
                </a:solidFill>
                <a:latin typeface="Arial"/>
                <a:ea typeface="Arial"/>
                <a:cs typeface="Arial"/>
                <a:sym typeface="Arial"/>
              </a:rPr>
              <a:t> je </a:t>
            </a:r>
            <a:r>
              <a:rPr lang="en-US" sz="2000" b="1" i="0" u="none" strike="noStrike" cap="none" dirty="0" err="1">
                <a:solidFill>
                  <a:srgbClr val="595959"/>
                </a:solidFill>
                <a:latin typeface="Arial"/>
                <a:ea typeface="Arial"/>
                <a:cs typeface="Arial"/>
                <a:sym typeface="Arial"/>
              </a:rPr>
              <a:t>geleerd</a:t>
            </a:r>
            <a:r>
              <a:rPr lang="en-US" sz="2000" b="1" i="0" u="none" strike="noStrike" cap="none" dirty="0">
                <a:solidFill>
                  <a:srgbClr val="595959"/>
                </a:solidFill>
                <a:latin typeface="Arial"/>
                <a:ea typeface="Arial"/>
                <a:cs typeface="Arial"/>
                <a:sym typeface="Arial"/>
              </a:rPr>
              <a:t> over </a:t>
            </a:r>
            <a:r>
              <a:rPr lang="en-US" sz="2000" b="1" i="0" u="none" strike="noStrike" cap="none" dirty="0" err="1">
                <a:solidFill>
                  <a:srgbClr val="595959"/>
                </a:solidFill>
                <a:latin typeface="Arial"/>
                <a:ea typeface="Arial"/>
                <a:cs typeface="Arial"/>
                <a:sym typeface="Arial"/>
              </a:rPr>
              <a:t>actief</a:t>
            </a:r>
            <a:r>
              <a:rPr lang="en-US" sz="2000" b="1" i="0" u="none" strike="noStrike" cap="none" dirty="0">
                <a:solidFill>
                  <a:srgbClr val="595959"/>
                </a:solidFill>
                <a:latin typeface="Arial"/>
                <a:ea typeface="Arial"/>
                <a:cs typeface="Arial"/>
                <a:sym typeface="Arial"/>
              </a:rPr>
              <a:t> </a:t>
            </a:r>
            <a:r>
              <a:rPr lang="en-US" sz="2000" b="1" i="0" u="none" strike="noStrike" cap="none" dirty="0" err="1">
                <a:solidFill>
                  <a:srgbClr val="595959"/>
                </a:solidFill>
                <a:latin typeface="Arial"/>
                <a:ea typeface="Arial"/>
                <a:cs typeface="Arial"/>
                <a:sym typeface="Arial"/>
              </a:rPr>
              <a:t>luisteren</a:t>
            </a:r>
            <a:r>
              <a:rPr lang="en-US" sz="2000" b="1" i="0" u="none" strike="noStrike" cap="none" dirty="0">
                <a:solidFill>
                  <a:srgbClr val="595959"/>
                </a:solidFill>
                <a:latin typeface="Arial"/>
                <a:ea typeface="Arial"/>
                <a:cs typeface="Arial"/>
                <a:sym typeface="Arial"/>
              </a:rPr>
              <a:t> </a:t>
            </a:r>
            <a:r>
              <a:rPr lang="en-US" sz="2000" b="1" i="0" u="none" strike="noStrike" cap="none" dirty="0" err="1">
                <a:solidFill>
                  <a:srgbClr val="595959"/>
                </a:solidFill>
                <a:latin typeface="Arial"/>
                <a:ea typeface="Arial"/>
                <a:cs typeface="Arial"/>
                <a:sym typeface="Arial"/>
              </a:rPr>
              <a:t>en</a:t>
            </a:r>
            <a:r>
              <a:rPr lang="en-US" sz="2000" b="1" i="0" u="none" strike="noStrike" cap="none" dirty="0">
                <a:solidFill>
                  <a:srgbClr val="595959"/>
                </a:solidFill>
                <a:latin typeface="Arial"/>
                <a:ea typeface="Arial"/>
                <a:cs typeface="Arial"/>
                <a:sym typeface="Arial"/>
              </a:rPr>
              <a:t> de </a:t>
            </a:r>
            <a:r>
              <a:rPr lang="en-US" sz="2000" b="1" i="0" u="none" strike="noStrike" cap="none" dirty="0" err="1">
                <a:solidFill>
                  <a:srgbClr val="595959"/>
                </a:solidFill>
                <a:latin typeface="Arial"/>
                <a:ea typeface="Arial"/>
                <a:cs typeface="Arial"/>
                <a:sym typeface="Arial"/>
              </a:rPr>
              <a:t>rol</a:t>
            </a:r>
            <a:r>
              <a:rPr lang="en-US" sz="2000" b="1" i="0" u="none" strike="noStrike" cap="none" dirty="0">
                <a:solidFill>
                  <a:srgbClr val="595959"/>
                </a:solidFill>
                <a:latin typeface="Arial"/>
                <a:ea typeface="Arial"/>
                <a:cs typeface="Arial"/>
                <a:sym typeface="Arial"/>
              </a:rPr>
              <a:t> </a:t>
            </a:r>
            <a:r>
              <a:rPr lang="en-US" sz="2000" b="1" i="0" u="none" strike="noStrike" cap="none" dirty="0" err="1">
                <a:solidFill>
                  <a:srgbClr val="595959"/>
                </a:solidFill>
                <a:latin typeface="Arial"/>
                <a:ea typeface="Arial"/>
                <a:cs typeface="Arial"/>
                <a:sym typeface="Arial"/>
              </a:rPr>
              <a:t>ervan</a:t>
            </a:r>
            <a:r>
              <a:rPr lang="en-US" sz="2000" b="1" i="0" u="none" strike="noStrike" cap="none" dirty="0">
                <a:solidFill>
                  <a:srgbClr val="595959"/>
                </a:solidFill>
                <a:latin typeface="Arial"/>
                <a:ea typeface="Arial"/>
                <a:cs typeface="Arial"/>
                <a:sym typeface="Arial"/>
              </a:rPr>
              <a:t> </a:t>
            </a:r>
            <a:r>
              <a:rPr lang="en-US" sz="2000" b="1" i="0" u="none" strike="noStrike" cap="none" dirty="0" err="1">
                <a:solidFill>
                  <a:srgbClr val="595959"/>
                </a:solidFill>
                <a:latin typeface="Arial"/>
                <a:ea typeface="Arial"/>
                <a:cs typeface="Arial"/>
                <a:sym typeface="Arial"/>
              </a:rPr>
              <a:t>bij</a:t>
            </a:r>
            <a:r>
              <a:rPr lang="en-US" sz="2000" b="1" i="0" u="none" strike="noStrike" cap="none" dirty="0">
                <a:solidFill>
                  <a:srgbClr val="595959"/>
                </a:solidFill>
                <a:latin typeface="Arial"/>
                <a:ea typeface="Arial"/>
                <a:cs typeface="Arial"/>
                <a:sym typeface="Arial"/>
              </a:rPr>
              <a:t> het </a:t>
            </a:r>
            <a:r>
              <a:rPr lang="en-US" sz="2000" b="1" i="0" u="none" strike="noStrike" cap="none" dirty="0" err="1">
                <a:solidFill>
                  <a:srgbClr val="595959"/>
                </a:solidFill>
                <a:latin typeface="Arial"/>
                <a:ea typeface="Arial"/>
                <a:cs typeface="Arial"/>
                <a:sym typeface="Arial"/>
              </a:rPr>
              <a:t>bevorderen</a:t>
            </a:r>
            <a:r>
              <a:rPr lang="en-US" sz="2000" b="1" i="0" u="none" strike="noStrike" cap="none" dirty="0">
                <a:solidFill>
                  <a:srgbClr val="595959"/>
                </a:solidFill>
                <a:latin typeface="Arial"/>
                <a:ea typeface="Arial"/>
                <a:cs typeface="Arial"/>
                <a:sym typeface="Arial"/>
              </a:rPr>
              <a:t> van </a:t>
            </a:r>
            <a:r>
              <a:rPr lang="en-US" sz="2000" b="1" i="0" u="none" strike="noStrike" cap="none" dirty="0" err="1">
                <a:solidFill>
                  <a:srgbClr val="595959"/>
                </a:solidFill>
                <a:latin typeface="Arial"/>
                <a:ea typeface="Arial"/>
                <a:cs typeface="Arial"/>
                <a:sym typeface="Arial"/>
              </a:rPr>
              <a:t>inclusieve</a:t>
            </a:r>
            <a:r>
              <a:rPr lang="en-US" sz="2000" b="1" i="0" u="none" strike="noStrike" cap="none" dirty="0">
                <a:solidFill>
                  <a:srgbClr val="595959"/>
                </a:solidFill>
                <a:latin typeface="Arial"/>
                <a:ea typeface="Arial"/>
                <a:cs typeface="Arial"/>
                <a:sym typeface="Arial"/>
              </a:rPr>
              <a:t> </a:t>
            </a:r>
            <a:r>
              <a:rPr lang="en-US" sz="2000" b="1" i="0" u="none" strike="noStrike" cap="none" dirty="0" err="1">
                <a:solidFill>
                  <a:srgbClr val="595959"/>
                </a:solidFill>
                <a:latin typeface="Arial"/>
                <a:ea typeface="Arial"/>
                <a:cs typeface="Arial"/>
                <a:sym typeface="Arial"/>
              </a:rPr>
              <a:t>communicatie</a:t>
            </a:r>
            <a:r>
              <a:rPr lang="en-US" sz="2000" b="1" i="0" u="none" strike="noStrike" cap="none" dirty="0">
                <a:solidFill>
                  <a:srgbClr val="595959"/>
                </a:solidFill>
                <a:latin typeface="Arial"/>
                <a:ea typeface="Arial"/>
                <a:cs typeface="Arial"/>
                <a:sym typeface="Arial"/>
              </a:rPr>
              <a:t> op de </a:t>
            </a:r>
            <a:r>
              <a:rPr lang="en-US" sz="2000" b="1" i="0" u="none" strike="noStrike" cap="none" dirty="0" err="1">
                <a:solidFill>
                  <a:srgbClr val="595959"/>
                </a:solidFill>
                <a:latin typeface="Arial"/>
                <a:ea typeface="Arial"/>
                <a:cs typeface="Arial"/>
                <a:sym typeface="Arial"/>
              </a:rPr>
              <a:t>werkplek</a:t>
            </a:r>
            <a:r>
              <a:rPr lang="en-US" sz="2000" b="1" i="0" u="none" strike="noStrike" cap="none" dirty="0">
                <a:solidFill>
                  <a:srgbClr val="595959"/>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8"/>
          <p:cNvSpPr/>
          <p:nvPr/>
        </p:nvSpPr>
        <p:spPr>
          <a:xfrm>
            <a:off x="0" y="0"/>
            <a:ext cx="12192000" cy="6858000"/>
          </a:xfrm>
          <a:prstGeom prst="rect">
            <a:avLst/>
          </a:prstGeom>
          <a:solidFill>
            <a:srgbClr val="54A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26" name="Google Shape;326;p18" descr="Text&#10;&#10;Description automatically generated"/>
          <p:cNvPicPr preferRelativeResize="0"/>
          <p:nvPr/>
        </p:nvPicPr>
        <p:blipFill rotWithShape="1">
          <a:blip r:embed="rId3">
            <a:alphaModFix/>
          </a:blip>
          <a:srcRect/>
          <a:stretch/>
        </p:blipFill>
        <p:spPr>
          <a:xfrm>
            <a:off x="600075" y="6076743"/>
            <a:ext cx="1562100" cy="327721"/>
          </a:xfrm>
          <a:prstGeom prst="rect">
            <a:avLst/>
          </a:prstGeom>
          <a:noFill/>
          <a:ln>
            <a:noFill/>
          </a:ln>
        </p:spPr>
      </p:pic>
      <p:pic>
        <p:nvPicPr>
          <p:cNvPr id="327" name="Google Shape;327;p18" descr="Logo&#10;&#10;Description automatically generated with medium confidence"/>
          <p:cNvPicPr preferRelativeResize="0"/>
          <p:nvPr/>
        </p:nvPicPr>
        <p:blipFill rotWithShape="1">
          <a:blip r:embed="rId4">
            <a:alphaModFix/>
          </a:blip>
          <a:srcRect/>
          <a:stretch/>
        </p:blipFill>
        <p:spPr>
          <a:xfrm>
            <a:off x="10572751" y="57568"/>
            <a:ext cx="1247774" cy="1247774"/>
          </a:xfrm>
          <a:prstGeom prst="rect">
            <a:avLst/>
          </a:prstGeom>
          <a:noFill/>
          <a:ln>
            <a:noFill/>
          </a:ln>
        </p:spPr>
      </p:pic>
      <p:sp>
        <p:nvSpPr>
          <p:cNvPr id="328" name="Google Shape;328;p18"/>
          <p:cNvSpPr txBox="1"/>
          <p:nvPr/>
        </p:nvSpPr>
        <p:spPr>
          <a:xfrm>
            <a:off x="838200" y="1305342"/>
            <a:ext cx="7543800"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04.</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SAMENVATTING</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3"/>
          <p:cNvSpPr/>
          <p:nvPr/>
        </p:nvSpPr>
        <p:spPr>
          <a:xfrm>
            <a:off x="0" y="0"/>
            <a:ext cx="12192000" cy="6858000"/>
          </a:xfrm>
          <a:prstGeom prst="rect">
            <a:avLst/>
          </a:prstGeom>
          <a:solidFill>
            <a:srgbClr val="8FC7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7" name="Google Shape;57;p3" descr="Text&#10;&#10;Description automatically generated"/>
          <p:cNvPicPr preferRelativeResize="0"/>
          <p:nvPr/>
        </p:nvPicPr>
        <p:blipFill rotWithShape="1">
          <a:blip r:embed="rId3">
            <a:alphaModFix/>
          </a:blip>
          <a:srcRect/>
          <a:stretch/>
        </p:blipFill>
        <p:spPr>
          <a:xfrm>
            <a:off x="600075" y="6076743"/>
            <a:ext cx="1562100" cy="327721"/>
          </a:xfrm>
          <a:prstGeom prst="rect">
            <a:avLst/>
          </a:prstGeom>
          <a:noFill/>
          <a:ln>
            <a:noFill/>
          </a:ln>
        </p:spPr>
      </p:pic>
      <p:pic>
        <p:nvPicPr>
          <p:cNvPr id="58" name="Google Shape;58;p3" descr="Logo&#10;&#10;Description automatically generated with medium confidence"/>
          <p:cNvPicPr preferRelativeResize="0"/>
          <p:nvPr/>
        </p:nvPicPr>
        <p:blipFill rotWithShape="1">
          <a:blip r:embed="rId4">
            <a:alphaModFix/>
          </a:blip>
          <a:srcRect/>
          <a:stretch/>
        </p:blipFill>
        <p:spPr>
          <a:xfrm>
            <a:off x="10572751" y="57568"/>
            <a:ext cx="1247774" cy="1247774"/>
          </a:xfrm>
          <a:prstGeom prst="rect">
            <a:avLst/>
          </a:prstGeom>
          <a:noFill/>
          <a:ln>
            <a:noFill/>
          </a:ln>
        </p:spPr>
      </p:pic>
      <p:sp>
        <p:nvSpPr>
          <p:cNvPr id="59" name="Google Shape;59;p3"/>
          <p:cNvSpPr txBox="1"/>
          <p:nvPr/>
        </p:nvSpPr>
        <p:spPr>
          <a:xfrm>
            <a:off x="838200" y="1305342"/>
            <a:ext cx="75438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01. INLEIDING</a:t>
            </a:r>
            <a:endParaRPr sz="6600" b="1" i="0" u="none" strike="noStrike" cap="none" dirty="0">
              <a:solidFill>
                <a:schemeClr val="lt1"/>
              </a:solidFill>
              <a:latin typeface="Arial"/>
              <a:ea typeface="Arial"/>
              <a:cs typeface="Arial"/>
              <a:sym typeface="Arial"/>
            </a:endParaRPr>
          </a:p>
        </p:txBody>
      </p:sp>
      <p:sp>
        <p:nvSpPr>
          <p:cNvPr id="60" name="Google Shape;60;p3"/>
          <p:cNvSpPr txBox="1"/>
          <p:nvPr/>
        </p:nvSpPr>
        <p:spPr>
          <a:xfrm>
            <a:off x="971550" y="3759621"/>
            <a:ext cx="7946672" cy="55395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dirty="0" err="1">
                <a:solidFill>
                  <a:schemeClr val="lt1"/>
                </a:solidFill>
                <a:latin typeface="Arial"/>
                <a:ea typeface="Arial"/>
                <a:cs typeface="Arial"/>
                <a:sym typeface="Arial"/>
              </a:rPr>
              <a:t>Inclusieve</a:t>
            </a:r>
            <a:r>
              <a:rPr lang="en-US" sz="2000" b="0" i="0" u="none" strike="noStrike" cap="none" dirty="0">
                <a:solidFill>
                  <a:schemeClr val="lt1"/>
                </a:solidFill>
                <a:latin typeface="Arial"/>
                <a:ea typeface="Arial"/>
                <a:cs typeface="Arial"/>
                <a:sym typeface="Arial"/>
              </a:rPr>
              <a:t> </a:t>
            </a:r>
            <a:r>
              <a:rPr lang="en-US" sz="2000" b="0" i="0" u="none" strike="noStrike" cap="none" dirty="0" err="1">
                <a:solidFill>
                  <a:schemeClr val="lt1"/>
                </a:solidFill>
                <a:latin typeface="Arial"/>
                <a:ea typeface="Arial"/>
                <a:cs typeface="Arial"/>
                <a:sym typeface="Arial"/>
              </a:rPr>
              <a:t>communicatie</a:t>
            </a:r>
            <a:r>
              <a:rPr lang="en-US" sz="2000" b="0" i="0" u="none" strike="noStrike" cap="none" dirty="0">
                <a:solidFill>
                  <a:schemeClr val="lt1"/>
                </a:solidFill>
                <a:latin typeface="Arial"/>
                <a:ea typeface="Arial"/>
                <a:cs typeface="Arial"/>
                <a:sym typeface="Arial"/>
              </a:rPr>
              <a:t>: </a:t>
            </a:r>
            <a:r>
              <a:rPr lang="en-US" sz="2000" b="0" i="0" u="none" strike="noStrike" cap="none" dirty="0" err="1">
                <a:solidFill>
                  <a:schemeClr val="lt1"/>
                </a:solidFill>
                <a:latin typeface="Arial"/>
                <a:ea typeface="Arial"/>
                <a:cs typeface="Arial"/>
                <a:sym typeface="Arial"/>
              </a:rPr>
              <a:t>Bouwen</a:t>
            </a:r>
            <a:r>
              <a:rPr lang="en-US" sz="2000" b="0" i="0" u="none" strike="noStrike" cap="none" dirty="0">
                <a:solidFill>
                  <a:schemeClr val="lt1"/>
                </a:solidFill>
                <a:latin typeface="Arial"/>
                <a:ea typeface="Arial"/>
                <a:cs typeface="Arial"/>
                <a:sym typeface="Arial"/>
              </a:rPr>
              <a:t> </a:t>
            </a:r>
            <a:r>
              <a:rPr lang="en-US" sz="2000" b="0" i="0" u="none" strike="noStrike" cap="none" dirty="0" err="1">
                <a:solidFill>
                  <a:schemeClr val="lt1"/>
                </a:solidFill>
                <a:latin typeface="Arial"/>
                <a:ea typeface="Arial"/>
                <a:cs typeface="Arial"/>
                <a:sym typeface="Arial"/>
              </a:rPr>
              <a:t>aan</a:t>
            </a:r>
            <a:r>
              <a:rPr lang="en-US" sz="2000" b="0" i="0" u="none" strike="noStrike" cap="none" dirty="0">
                <a:solidFill>
                  <a:schemeClr val="lt1"/>
                </a:solidFill>
                <a:latin typeface="Arial"/>
                <a:ea typeface="Arial"/>
                <a:cs typeface="Arial"/>
                <a:sym typeface="Arial"/>
              </a:rPr>
              <a:t> </a:t>
            </a:r>
            <a:r>
              <a:rPr lang="en-US" sz="2000" b="0" i="0" u="none" strike="noStrike" cap="none" dirty="0" err="1">
                <a:solidFill>
                  <a:schemeClr val="lt1"/>
                </a:solidFill>
                <a:latin typeface="Arial"/>
                <a:ea typeface="Arial"/>
                <a:cs typeface="Arial"/>
                <a:sym typeface="Arial"/>
              </a:rPr>
              <a:t>een</a:t>
            </a:r>
            <a:r>
              <a:rPr lang="en-US" sz="2000" b="0" i="0" u="none" strike="noStrike" cap="none" dirty="0">
                <a:solidFill>
                  <a:schemeClr val="lt1"/>
                </a:solidFill>
                <a:latin typeface="Arial"/>
                <a:ea typeface="Arial"/>
                <a:cs typeface="Arial"/>
                <a:sym typeface="Arial"/>
              </a:rPr>
              <a:t> </a:t>
            </a:r>
            <a:r>
              <a:rPr lang="en-US" sz="2000" b="0" i="0" u="none" strike="noStrike" cap="none" dirty="0" err="1">
                <a:solidFill>
                  <a:schemeClr val="lt1"/>
                </a:solidFill>
                <a:latin typeface="Arial"/>
                <a:ea typeface="Arial"/>
                <a:cs typeface="Arial"/>
                <a:sym typeface="Arial"/>
              </a:rPr>
              <a:t>inclusieve</a:t>
            </a:r>
            <a:r>
              <a:rPr lang="en-US" sz="2000" b="0" i="0" u="none" strike="noStrike" cap="none" dirty="0">
                <a:solidFill>
                  <a:schemeClr val="lt1"/>
                </a:solidFill>
                <a:latin typeface="Arial"/>
                <a:ea typeface="Arial"/>
                <a:cs typeface="Arial"/>
                <a:sym typeface="Arial"/>
              </a:rPr>
              <a:t> </a:t>
            </a:r>
            <a:r>
              <a:rPr lang="en-US" sz="2000" b="0" i="0" u="none" strike="noStrike" cap="none" dirty="0" err="1">
                <a:solidFill>
                  <a:schemeClr val="lt1"/>
                </a:solidFill>
                <a:latin typeface="Arial"/>
                <a:ea typeface="Arial"/>
                <a:cs typeface="Arial"/>
                <a:sym typeface="Arial"/>
              </a:rPr>
              <a:t>werkcultuur</a:t>
            </a:r>
            <a:r>
              <a:rPr lang="en-US" sz="2000" b="0" i="0" u="none" strike="noStrike" cap="none" dirty="0">
                <a:solidFill>
                  <a:schemeClr val="lt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9"/>
          <p:cNvSpPr txBox="1"/>
          <p:nvPr/>
        </p:nvSpPr>
        <p:spPr>
          <a:xfrm>
            <a:off x="4997151" y="804298"/>
            <a:ext cx="6580475"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000" b="1" i="0" u="none" strike="noStrike" cap="none" dirty="0">
                <a:solidFill>
                  <a:srgbClr val="3F3F3F"/>
                </a:solidFill>
                <a:latin typeface="Arial"/>
                <a:ea typeface="Arial"/>
                <a:cs typeface="Arial"/>
                <a:sym typeface="Arial"/>
              </a:rPr>
              <a:t>Wat </a:t>
            </a:r>
            <a:r>
              <a:rPr lang="en-US" sz="4000" b="1" i="0" u="none" strike="noStrike" cap="none" dirty="0" err="1">
                <a:solidFill>
                  <a:srgbClr val="3F3F3F"/>
                </a:solidFill>
                <a:latin typeface="Arial"/>
                <a:ea typeface="Arial"/>
                <a:cs typeface="Arial"/>
                <a:sym typeface="Arial"/>
              </a:rPr>
              <a:t>weet</a:t>
            </a:r>
            <a:r>
              <a:rPr lang="en-US" sz="4000" b="1" i="0" u="none" strike="noStrike" cap="none" dirty="0">
                <a:solidFill>
                  <a:srgbClr val="3F3F3F"/>
                </a:solidFill>
                <a:latin typeface="Arial"/>
                <a:ea typeface="Arial"/>
                <a:cs typeface="Arial"/>
                <a:sym typeface="Arial"/>
              </a:rPr>
              <a:t> je nu?</a:t>
            </a:r>
            <a:endParaRPr sz="4000" b="1" i="0" u="none" strike="noStrike" cap="none" dirty="0">
              <a:solidFill>
                <a:srgbClr val="000000"/>
              </a:solidFill>
              <a:latin typeface="Arial"/>
              <a:ea typeface="Arial"/>
              <a:cs typeface="Arial"/>
              <a:sym typeface="Arial"/>
            </a:endParaRPr>
          </a:p>
        </p:txBody>
      </p:sp>
      <p:sp>
        <p:nvSpPr>
          <p:cNvPr id="334" name="Google Shape;334;p49"/>
          <p:cNvSpPr txBox="1"/>
          <p:nvPr/>
        </p:nvSpPr>
        <p:spPr>
          <a:xfrm>
            <a:off x="4886325" y="1999286"/>
            <a:ext cx="6937215" cy="1074590"/>
          </a:xfrm>
          <a:prstGeom prst="rect">
            <a:avLst/>
          </a:prstGeom>
          <a:noFill/>
          <a:ln>
            <a:noFill/>
          </a:ln>
        </p:spPr>
        <p:txBody>
          <a:bodyPr spcFirstLastPara="1" wrap="square" lIns="91425" tIns="45700" rIns="91425" bIns="45700" anchor="t" anchorCtr="0">
            <a:noAutofit/>
          </a:bodyPr>
          <a:lstStyle/>
          <a:p>
            <a:pPr marL="0" marR="0" lvl="0" indent="0" rtl="0">
              <a:lnSpc>
                <a:spcPct val="125000"/>
              </a:lnSpc>
              <a:spcBef>
                <a:spcPts val="0"/>
              </a:spcBef>
              <a:spcAft>
                <a:spcPts val="0"/>
              </a:spcAft>
              <a:buClr>
                <a:srgbClr val="000000"/>
              </a:buClr>
              <a:buSzPts val="1100"/>
              <a:buFont typeface="Arial"/>
              <a:buNone/>
            </a:pPr>
            <a:r>
              <a:rPr lang="en-IE" sz="1800" b="0" i="0" u="none" strike="noStrike" cap="none" dirty="0" err="1">
                <a:solidFill>
                  <a:srgbClr val="7F7F7F"/>
                </a:solidFill>
                <a:latin typeface="Arial"/>
                <a:ea typeface="Arial"/>
                <a:cs typeface="Arial"/>
                <a:sym typeface="Arial"/>
              </a:rPr>
              <a:t>Aan</a:t>
            </a:r>
            <a:r>
              <a:rPr lang="en-IE" sz="1800" b="0" i="0" u="none" strike="noStrike" cap="none" dirty="0">
                <a:solidFill>
                  <a:srgbClr val="7F7F7F"/>
                </a:solidFill>
                <a:latin typeface="Arial"/>
                <a:ea typeface="Arial"/>
                <a:cs typeface="Arial"/>
                <a:sym typeface="Arial"/>
              </a:rPr>
              <a:t> het </a:t>
            </a:r>
            <a:r>
              <a:rPr lang="en-IE" sz="1800" b="0" i="0" u="none" strike="noStrike" cap="none" dirty="0" err="1">
                <a:solidFill>
                  <a:srgbClr val="7F7F7F"/>
                </a:solidFill>
                <a:latin typeface="Arial"/>
                <a:ea typeface="Arial"/>
                <a:cs typeface="Arial"/>
                <a:sym typeface="Arial"/>
              </a:rPr>
              <a:t>einde</a:t>
            </a:r>
            <a:r>
              <a:rPr lang="en-IE" sz="1800" b="0" i="0" u="none" strike="noStrike" cap="none" dirty="0">
                <a:solidFill>
                  <a:srgbClr val="7F7F7F"/>
                </a:solidFill>
                <a:latin typeface="Arial"/>
                <a:ea typeface="Arial"/>
                <a:cs typeface="Arial"/>
                <a:sym typeface="Arial"/>
              </a:rPr>
              <a:t> van </a:t>
            </a:r>
            <a:r>
              <a:rPr lang="en-IE" sz="1800" b="0" i="0" u="none" strike="noStrike" cap="none" dirty="0" err="1">
                <a:solidFill>
                  <a:srgbClr val="7F7F7F"/>
                </a:solidFill>
                <a:latin typeface="Arial"/>
                <a:ea typeface="Arial"/>
                <a:cs typeface="Arial"/>
                <a:sym typeface="Arial"/>
              </a:rPr>
              <a:t>deze</a:t>
            </a:r>
            <a:r>
              <a:rPr lang="en-IE" sz="1800" b="0" i="0" u="none" strike="noStrike" cap="none" dirty="0">
                <a:solidFill>
                  <a:srgbClr val="7F7F7F"/>
                </a:solidFill>
                <a:latin typeface="Arial"/>
                <a:ea typeface="Arial"/>
                <a:cs typeface="Arial"/>
                <a:sym typeface="Arial"/>
              </a:rPr>
              <a:t> workshop </a:t>
            </a:r>
            <a:r>
              <a:rPr lang="en-IE" sz="1800" b="0" i="0" u="none" strike="noStrike" cap="none" dirty="0" err="1">
                <a:solidFill>
                  <a:srgbClr val="7F7F7F"/>
                </a:solidFill>
                <a:latin typeface="Arial"/>
                <a:ea typeface="Arial"/>
                <a:cs typeface="Arial"/>
                <a:sym typeface="Arial"/>
              </a:rPr>
              <a:t>zou</a:t>
            </a:r>
            <a:r>
              <a:rPr lang="en-IE" sz="1800" b="0" i="0" u="none" strike="noStrike" cap="none" dirty="0">
                <a:solidFill>
                  <a:srgbClr val="7F7F7F"/>
                </a:solidFill>
                <a:latin typeface="Arial"/>
                <a:ea typeface="Arial"/>
                <a:cs typeface="Arial"/>
                <a:sym typeface="Arial"/>
              </a:rPr>
              <a:t> je </a:t>
            </a:r>
            <a:r>
              <a:rPr lang="en-IE" sz="1800" b="0" i="0" u="none" strike="noStrike" cap="none" dirty="0" err="1">
                <a:solidFill>
                  <a:srgbClr val="7F7F7F"/>
                </a:solidFill>
                <a:latin typeface="Arial"/>
                <a:ea typeface="Arial"/>
                <a:cs typeface="Arial"/>
                <a:sym typeface="Arial"/>
              </a:rPr>
              <a:t>een</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beter</a:t>
            </a:r>
            <a:r>
              <a:rPr lang="en-IE" sz="1800" b="0" i="0" u="none" strike="noStrike" cap="none" dirty="0">
                <a:solidFill>
                  <a:srgbClr val="7F7F7F"/>
                </a:solidFill>
                <a:latin typeface="Arial"/>
                <a:ea typeface="Arial"/>
                <a:cs typeface="Arial"/>
                <a:sym typeface="Arial"/>
              </a:rPr>
              <a:t> begrip </a:t>
            </a:r>
            <a:r>
              <a:rPr lang="en-IE" sz="1800" b="0" i="0" u="none" strike="noStrike" cap="none" dirty="0" err="1">
                <a:solidFill>
                  <a:srgbClr val="7F7F7F"/>
                </a:solidFill>
                <a:latin typeface="Arial"/>
                <a:ea typeface="Arial"/>
                <a:cs typeface="Arial"/>
                <a:sym typeface="Arial"/>
              </a:rPr>
              <a:t>moeten</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hebben</a:t>
            </a:r>
            <a:r>
              <a:rPr lang="en-IE" sz="1800" b="0" i="0" u="none" strike="noStrike" cap="none" dirty="0">
                <a:solidFill>
                  <a:srgbClr val="7F7F7F"/>
                </a:solidFill>
                <a:latin typeface="Arial"/>
                <a:ea typeface="Arial"/>
                <a:cs typeface="Arial"/>
                <a:sym typeface="Arial"/>
              </a:rPr>
              <a:t> van de </a:t>
            </a:r>
            <a:r>
              <a:rPr lang="en-IE" sz="1800" b="0" i="0" u="none" strike="noStrike" cap="none" dirty="0" err="1">
                <a:solidFill>
                  <a:srgbClr val="7F7F7F"/>
                </a:solidFill>
                <a:latin typeface="Arial"/>
                <a:ea typeface="Arial"/>
                <a:cs typeface="Arial"/>
                <a:sym typeface="Arial"/>
              </a:rPr>
              <a:t>belangrijkste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concepten</a:t>
            </a:r>
            <a:r>
              <a:rPr lang="en-IE" sz="1800" b="0" i="0" u="none" strike="noStrike" cap="none" dirty="0">
                <a:solidFill>
                  <a:srgbClr val="7F7F7F"/>
                </a:solidFill>
                <a:latin typeface="Arial"/>
                <a:ea typeface="Arial"/>
                <a:cs typeface="Arial"/>
                <a:sym typeface="Arial"/>
              </a:rPr>
              <a:t> met </a:t>
            </a:r>
            <a:r>
              <a:rPr lang="en-IE" sz="1800" b="0" i="0" u="none" strike="noStrike" cap="none" dirty="0" err="1">
                <a:solidFill>
                  <a:srgbClr val="7F7F7F"/>
                </a:solidFill>
                <a:latin typeface="Arial"/>
                <a:ea typeface="Arial"/>
                <a:cs typeface="Arial"/>
                <a:sym typeface="Arial"/>
              </a:rPr>
              <a:t>betrekking</a:t>
            </a:r>
            <a:r>
              <a:rPr lang="en-IE" sz="1800" b="0" i="0" u="none" strike="noStrike" cap="none" dirty="0">
                <a:solidFill>
                  <a:srgbClr val="7F7F7F"/>
                </a:solidFill>
                <a:latin typeface="Arial"/>
                <a:ea typeface="Arial"/>
                <a:cs typeface="Arial"/>
                <a:sym typeface="Arial"/>
              </a:rPr>
              <a:t> tot </a:t>
            </a:r>
            <a:r>
              <a:rPr lang="en-IE" sz="1800" b="0" i="0" u="none" strike="noStrike" cap="none" dirty="0" err="1">
                <a:solidFill>
                  <a:srgbClr val="7F7F7F"/>
                </a:solidFill>
                <a:latin typeface="Arial"/>
                <a:ea typeface="Arial"/>
                <a:cs typeface="Arial"/>
                <a:sym typeface="Arial"/>
              </a:rPr>
              <a:t>inclusieve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communicatie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waaronder</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culturele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competentie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actief</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luisteren</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empathie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en</a:t>
            </a:r>
            <a:r>
              <a:rPr lang="en-IE" sz="1800" b="0" i="0" u="none" strike="noStrike" cap="none" dirty="0">
                <a:solidFill>
                  <a:srgbClr val="7F7F7F"/>
                </a:solidFill>
                <a:latin typeface="Arial"/>
                <a:ea typeface="Arial"/>
                <a:cs typeface="Arial"/>
                <a:sym typeface="Arial"/>
              </a:rPr>
              <a:t> non-verbale </a:t>
            </a:r>
            <a:r>
              <a:rPr lang="en-IE" sz="1800" b="0" i="0" u="none" strike="noStrike" cap="none" dirty="0" err="1">
                <a:solidFill>
                  <a:srgbClr val="7F7F7F"/>
                </a:solidFill>
                <a:latin typeface="Arial"/>
                <a:ea typeface="Arial"/>
                <a:cs typeface="Arial"/>
                <a:sym typeface="Arial"/>
              </a:rPr>
              <a:t>communicatie</a:t>
            </a:r>
            <a:r>
              <a:rPr lang="en-IE" sz="1800" b="0" i="0" u="none" strike="noStrike" cap="none" dirty="0">
                <a:solidFill>
                  <a:srgbClr val="7F7F7F"/>
                </a:solidFill>
                <a:latin typeface="Arial"/>
                <a:ea typeface="Arial"/>
                <a:cs typeface="Arial"/>
                <a:sym typeface="Arial"/>
              </a:rPr>
              <a:t>. Je bent in </a:t>
            </a:r>
            <a:r>
              <a:rPr lang="en-IE" sz="1800" b="0" i="0" u="none" strike="noStrike" cap="none" dirty="0" err="1">
                <a:solidFill>
                  <a:srgbClr val="7F7F7F"/>
                </a:solidFill>
                <a:latin typeface="Arial"/>
                <a:ea typeface="Arial"/>
                <a:cs typeface="Arial"/>
                <a:sym typeface="Arial"/>
              </a:rPr>
              <a:t>staat</a:t>
            </a:r>
            <a:r>
              <a:rPr lang="en-IE" sz="1800" b="0" i="0" u="none" strike="noStrike" cap="none" dirty="0">
                <a:solidFill>
                  <a:srgbClr val="7F7F7F"/>
                </a:solidFill>
                <a:latin typeface="Arial"/>
                <a:ea typeface="Arial"/>
                <a:cs typeface="Arial"/>
                <a:sym typeface="Arial"/>
              </a:rPr>
              <a:t> micro-</a:t>
            </a:r>
            <a:r>
              <a:rPr lang="en-IE" sz="1800" b="0" i="0" u="none" strike="noStrike" cap="none" dirty="0" err="1">
                <a:solidFill>
                  <a:srgbClr val="7F7F7F"/>
                </a:solidFill>
                <a:latin typeface="Arial"/>
                <a:ea typeface="Arial"/>
                <a:cs typeface="Arial"/>
                <a:sym typeface="Arial"/>
              </a:rPr>
              <a:t>agressies</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en</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microbevestigingen</a:t>
            </a:r>
            <a:r>
              <a:rPr lang="en-IE" sz="1800" b="0" i="0" u="none" strike="noStrike" cap="none" dirty="0">
                <a:solidFill>
                  <a:srgbClr val="7F7F7F"/>
                </a:solidFill>
                <a:latin typeface="Arial"/>
                <a:ea typeface="Arial"/>
                <a:cs typeface="Arial"/>
                <a:sym typeface="Arial"/>
              </a:rPr>
              <a:t> op de </a:t>
            </a:r>
            <a:r>
              <a:rPr lang="en-IE" sz="1800" b="0" i="0" u="none" strike="noStrike" cap="none" dirty="0" err="1">
                <a:solidFill>
                  <a:srgbClr val="7F7F7F"/>
                </a:solidFill>
                <a:latin typeface="Arial"/>
                <a:ea typeface="Arial"/>
                <a:cs typeface="Arial"/>
                <a:sym typeface="Arial"/>
              </a:rPr>
              <a:t>werkplek</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te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herkennen</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en</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beschikt</a:t>
            </a:r>
            <a:r>
              <a:rPr lang="en-IE" sz="1800" b="0" i="0" u="none" strike="noStrike" cap="none" dirty="0">
                <a:solidFill>
                  <a:srgbClr val="7F7F7F"/>
                </a:solidFill>
                <a:latin typeface="Arial"/>
                <a:ea typeface="Arial"/>
                <a:cs typeface="Arial"/>
                <a:sym typeface="Arial"/>
              </a:rPr>
              <a:t> over </a:t>
            </a:r>
            <a:r>
              <a:rPr lang="en-IE" sz="1800" b="0" i="0" u="none" strike="noStrike" cap="none" dirty="0" err="1">
                <a:solidFill>
                  <a:srgbClr val="7F7F7F"/>
                </a:solidFill>
                <a:latin typeface="Arial"/>
                <a:ea typeface="Arial"/>
                <a:cs typeface="Arial"/>
                <a:sym typeface="Arial"/>
              </a:rPr>
              <a:t>strategieën</a:t>
            </a:r>
            <a:r>
              <a:rPr lang="en-IE" sz="1800" b="0" i="0" u="none" strike="noStrike" cap="none" dirty="0">
                <a:solidFill>
                  <a:srgbClr val="7F7F7F"/>
                </a:solidFill>
                <a:latin typeface="Arial"/>
                <a:ea typeface="Arial"/>
                <a:cs typeface="Arial"/>
                <a:sym typeface="Arial"/>
              </a:rPr>
              <a:t> om </a:t>
            </a:r>
            <a:r>
              <a:rPr lang="en-IE" sz="1800" b="0" i="0" u="none" strike="noStrike" cap="none" dirty="0" err="1">
                <a:solidFill>
                  <a:srgbClr val="7F7F7F"/>
                </a:solidFill>
                <a:latin typeface="Arial"/>
                <a:ea typeface="Arial"/>
                <a:cs typeface="Arial"/>
                <a:sym typeface="Arial"/>
              </a:rPr>
              <a:t>hierop</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te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reageren</a:t>
            </a:r>
            <a:r>
              <a:rPr lang="en-IE" sz="1800" b="0" i="0" u="none" strike="noStrike" cap="none" dirty="0">
                <a:solidFill>
                  <a:srgbClr val="7F7F7F"/>
                </a:solidFill>
                <a:latin typeface="Arial"/>
                <a:ea typeface="Arial"/>
                <a:cs typeface="Arial"/>
                <a:sym typeface="Arial"/>
              </a:rPr>
              <a:t>. Je </a:t>
            </a:r>
            <a:r>
              <a:rPr lang="en-IE" sz="1800" b="0" i="0" u="none" strike="noStrike" cap="none" dirty="0" err="1">
                <a:solidFill>
                  <a:srgbClr val="7F7F7F"/>
                </a:solidFill>
                <a:latin typeface="Arial"/>
                <a:ea typeface="Arial"/>
                <a:cs typeface="Arial"/>
                <a:sym typeface="Arial"/>
              </a:rPr>
              <a:t>zou</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innstaat</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moeten</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zijn</a:t>
            </a:r>
            <a:r>
              <a:rPr lang="en-IE" sz="1800" b="0" i="0" u="none" strike="noStrike" cap="none" dirty="0">
                <a:solidFill>
                  <a:srgbClr val="7F7F7F"/>
                </a:solidFill>
                <a:latin typeface="Arial"/>
                <a:ea typeface="Arial"/>
                <a:cs typeface="Arial"/>
                <a:sym typeface="Arial"/>
              </a:rPr>
              <a:t> om je </a:t>
            </a:r>
            <a:r>
              <a:rPr lang="en-IE" sz="1800" b="0" i="0" u="none" strike="noStrike" cap="none" dirty="0" err="1">
                <a:solidFill>
                  <a:srgbClr val="7F7F7F"/>
                </a:solidFill>
                <a:latin typeface="Arial"/>
                <a:ea typeface="Arial"/>
                <a:cs typeface="Arial"/>
                <a:sym typeface="Arial"/>
              </a:rPr>
              <a:t>communicatie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aan</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te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passen</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aan</a:t>
            </a:r>
            <a:r>
              <a:rPr lang="en-IE" sz="1800" b="0" i="0" u="none" strike="noStrike" cap="none" dirty="0">
                <a:solidFill>
                  <a:srgbClr val="7F7F7F"/>
                </a:solidFill>
                <a:latin typeface="Arial"/>
                <a:ea typeface="Arial"/>
                <a:cs typeface="Arial"/>
                <a:sym typeface="Arial"/>
              </a:rPr>
              <a:t> de </a:t>
            </a:r>
            <a:r>
              <a:rPr lang="en-IE" sz="1800" b="0" i="0" u="none" strike="noStrike" cap="none" dirty="0" err="1">
                <a:solidFill>
                  <a:srgbClr val="7F7F7F"/>
                </a:solidFill>
                <a:latin typeface="Arial"/>
                <a:ea typeface="Arial"/>
                <a:cs typeface="Arial"/>
                <a:sym typeface="Arial"/>
              </a:rPr>
              <a:t>behoeften</a:t>
            </a:r>
            <a:r>
              <a:rPr lang="en-IE" sz="1800" b="0" i="0" u="none" strike="noStrike" cap="none" dirty="0">
                <a:solidFill>
                  <a:srgbClr val="7F7F7F"/>
                </a:solidFill>
                <a:latin typeface="Arial"/>
                <a:ea typeface="Arial"/>
                <a:cs typeface="Arial"/>
                <a:sym typeface="Arial"/>
              </a:rPr>
              <a:t> van </a:t>
            </a:r>
            <a:r>
              <a:rPr lang="en-IE" sz="1800" b="0" i="0" u="none" strike="noStrike" cap="none" dirty="0" err="1">
                <a:solidFill>
                  <a:srgbClr val="7F7F7F"/>
                </a:solidFill>
                <a:latin typeface="Arial"/>
                <a:ea typeface="Arial"/>
                <a:cs typeface="Arial"/>
                <a:sym typeface="Arial"/>
              </a:rPr>
              <a:t>anderen</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en</a:t>
            </a:r>
            <a:r>
              <a:rPr lang="en-IE" sz="1800" b="0" i="0" u="none" strike="noStrike" cap="none" dirty="0">
                <a:solidFill>
                  <a:srgbClr val="7F7F7F"/>
                </a:solidFill>
                <a:latin typeface="Arial"/>
                <a:ea typeface="Arial"/>
                <a:cs typeface="Arial"/>
                <a:sym typeface="Arial"/>
              </a:rPr>
              <a:t> om </a:t>
            </a:r>
            <a:r>
              <a:rPr lang="en-IE" sz="1800" b="0" i="0" u="none" strike="noStrike" cap="none" dirty="0" err="1">
                <a:solidFill>
                  <a:srgbClr val="7F7F7F"/>
                </a:solidFill>
                <a:latin typeface="Arial"/>
                <a:ea typeface="Arial"/>
                <a:cs typeface="Arial"/>
                <a:sym typeface="Arial"/>
              </a:rPr>
              <a:t>intrapersoonlijke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communicatie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te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managen</a:t>
            </a:r>
            <a:r>
              <a:rPr lang="en-IE" sz="1800" b="0" i="0" u="none" strike="noStrike" cap="none" dirty="0">
                <a:solidFill>
                  <a:srgbClr val="7F7F7F"/>
                </a:solidFill>
                <a:latin typeface="Arial"/>
                <a:ea typeface="Arial"/>
                <a:cs typeface="Arial"/>
                <a:sym typeface="Arial"/>
              </a:rPr>
              <a:t> om </a:t>
            </a:r>
            <a:r>
              <a:rPr lang="en-IE" sz="1800" b="0" i="0" u="none" strike="noStrike" cap="none" dirty="0" err="1">
                <a:solidFill>
                  <a:srgbClr val="7F7F7F"/>
                </a:solidFill>
                <a:latin typeface="Arial"/>
                <a:ea typeface="Arial"/>
                <a:cs typeface="Arial"/>
                <a:sym typeface="Arial"/>
              </a:rPr>
              <a:t>een</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inclusieve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werkcultuur</a:t>
            </a:r>
            <a:r>
              <a:rPr lang="en-IE" sz="1800" b="0" i="0" u="none" strike="noStrike" cap="none" dirty="0">
                <a:solidFill>
                  <a:srgbClr val="7F7F7F"/>
                </a:solidFill>
                <a:latin typeface="Arial"/>
                <a:ea typeface="Arial"/>
                <a:cs typeface="Arial"/>
                <a:sym typeface="Arial"/>
              </a:rPr>
              <a:t> op </a:t>
            </a:r>
            <a:r>
              <a:rPr lang="en-IE" sz="1800" b="0" i="0" u="none" strike="noStrike" cap="none" dirty="0" err="1">
                <a:solidFill>
                  <a:srgbClr val="7F7F7F"/>
                </a:solidFill>
                <a:latin typeface="Arial"/>
                <a:ea typeface="Arial"/>
                <a:cs typeface="Arial"/>
                <a:sym typeface="Arial"/>
              </a:rPr>
              <a:t>te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bouwen</a:t>
            </a:r>
            <a:r>
              <a:rPr lang="en-IE" sz="1800" b="0" i="0" u="none" strike="noStrike" cap="none" dirty="0">
                <a:solidFill>
                  <a:srgbClr val="7F7F7F"/>
                </a:solidFill>
                <a:latin typeface="Arial"/>
                <a:ea typeface="Arial"/>
                <a:cs typeface="Arial"/>
                <a:sym typeface="Arial"/>
              </a:rPr>
              <a:t>. Je </a:t>
            </a:r>
            <a:r>
              <a:rPr lang="en-IE" sz="1800" b="0" i="0" u="none" strike="noStrike" cap="none" dirty="0" err="1">
                <a:solidFill>
                  <a:srgbClr val="7F7F7F"/>
                </a:solidFill>
                <a:latin typeface="Arial"/>
                <a:ea typeface="Arial"/>
                <a:cs typeface="Arial"/>
                <a:sym typeface="Arial"/>
              </a:rPr>
              <a:t>moet</a:t>
            </a:r>
            <a:r>
              <a:rPr lang="en-IE" sz="1800" b="0" i="0" u="none" strike="noStrike" cap="none" dirty="0">
                <a:solidFill>
                  <a:srgbClr val="7F7F7F"/>
                </a:solidFill>
                <a:latin typeface="Arial"/>
                <a:ea typeface="Arial"/>
                <a:cs typeface="Arial"/>
                <a:sym typeface="Arial"/>
              </a:rPr>
              <a:t> nu in </a:t>
            </a:r>
            <a:r>
              <a:rPr lang="en-IE" sz="1800" b="0" i="0" u="none" strike="noStrike" cap="none" dirty="0" err="1">
                <a:solidFill>
                  <a:srgbClr val="7F7F7F"/>
                </a:solidFill>
                <a:latin typeface="Arial"/>
                <a:ea typeface="Arial"/>
                <a:cs typeface="Arial"/>
                <a:sym typeface="Arial"/>
              </a:rPr>
              <a:t>staat</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kunnen</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zijn</a:t>
            </a:r>
            <a:r>
              <a:rPr lang="en-IE" sz="1800" b="0" i="0" u="none" strike="noStrike" cap="none" dirty="0">
                <a:solidFill>
                  <a:srgbClr val="7F7F7F"/>
                </a:solidFill>
                <a:latin typeface="Arial"/>
                <a:ea typeface="Arial"/>
                <a:cs typeface="Arial"/>
                <a:sym typeface="Arial"/>
              </a:rPr>
              <a:t> om </a:t>
            </a:r>
            <a:r>
              <a:rPr lang="en-IE" sz="1800" b="0" i="0" u="none" strike="noStrike" cap="none" dirty="0" err="1">
                <a:solidFill>
                  <a:srgbClr val="7F7F7F"/>
                </a:solidFill>
                <a:latin typeface="Arial"/>
                <a:ea typeface="Arial"/>
                <a:cs typeface="Arial"/>
                <a:sym typeface="Arial"/>
              </a:rPr>
              <a:t>communicatiebarrières</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te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identificeren</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actieve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luistervaardigheden</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te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tonen</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en</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strategieën</a:t>
            </a:r>
            <a:r>
              <a:rPr lang="en-IE" sz="1800" b="0" i="0" u="none" strike="noStrike" cap="none" dirty="0">
                <a:solidFill>
                  <a:srgbClr val="7F7F7F"/>
                </a:solidFill>
                <a:latin typeface="Arial"/>
                <a:ea typeface="Arial"/>
                <a:cs typeface="Arial"/>
                <a:sym typeface="Arial"/>
              </a:rPr>
              <a:t> toe </a:t>
            </a:r>
            <a:r>
              <a:rPr lang="en-IE" sz="1800" b="0" i="0" u="none" strike="noStrike" cap="none" dirty="0" err="1">
                <a:solidFill>
                  <a:srgbClr val="7F7F7F"/>
                </a:solidFill>
                <a:latin typeface="Arial"/>
                <a:ea typeface="Arial"/>
                <a:cs typeface="Arial"/>
                <a:sym typeface="Arial"/>
              </a:rPr>
              <a:t>te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passen</a:t>
            </a:r>
            <a:r>
              <a:rPr lang="en-IE" sz="1800" b="0" i="0" u="none" strike="noStrike" cap="none" dirty="0">
                <a:solidFill>
                  <a:srgbClr val="7F7F7F"/>
                </a:solidFill>
                <a:latin typeface="Arial"/>
                <a:ea typeface="Arial"/>
                <a:cs typeface="Arial"/>
                <a:sym typeface="Arial"/>
              </a:rPr>
              <a:t> om </a:t>
            </a:r>
            <a:r>
              <a:rPr lang="en-IE" sz="1800" b="0" i="0" u="none" strike="noStrike" cap="none" dirty="0" err="1">
                <a:solidFill>
                  <a:srgbClr val="7F7F7F"/>
                </a:solidFill>
                <a:latin typeface="Arial"/>
                <a:ea typeface="Arial"/>
                <a:cs typeface="Arial"/>
                <a:sym typeface="Arial"/>
              </a:rPr>
              <a:t>deze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barrières</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te</a:t>
            </a:r>
            <a:r>
              <a:rPr lang="en-IE" sz="1800" b="0" i="0" u="none" strike="noStrike" cap="none" dirty="0">
                <a:solidFill>
                  <a:srgbClr val="7F7F7F"/>
                </a:solidFill>
                <a:latin typeface="Arial"/>
                <a:ea typeface="Arial"/>
                <a:cs typeface="Arial"/>
                <a:sym typeface="Arial"/>
              </a:rPr>
              <a:t> </a:t>
            </a:r>
            <a:r>
              <a:rPr lang="en-IE" sz="1800" b="0" i="0" u="none" strike="noStrike" cap="none" dirty="0" err="1">
                <a:solidFill>
                  <a:srgbClr val="7F7F7F"/>
                </a:solidFill>
                <a:latin typeface="Arial"/>
                <a:ea typeface="Arial"/>
                <a:cs typeface="Arial"/>
                <a:sym typeface="Arial"/>
              </a:rPr>
              <a:t>overwinnen</a:t>
            </a:r>
            <a:r>
              <a:rPr lang="en-IE" sz="1800" b="0" i="0" u="none" strike="noStrike" cap="none" dirty="0">
                <a:solidFill>
                  <a:srgbClr val="7F7F7F"/>
                </a:solidFill>
                <a:latin typeface="Arial"/>
                <a:ea typeface="Arial"/>
                <a:cs typeface="Arial"/>
                <a:sym typeface="Arial"/>
              </a:rPr>
              <a:t>.</a:t>
            </a:r>
            <a:endParaRPr lang="en-IE" sz="1800" b="0" i="0" u="none" strike="noStrike" cap="none" dirty="0">
              <a:solidFill>
                <a:srgbClr val="000000"/>
              </a:solidFill>
              <a:latin typeface="Arial"/>
              <a:ea typeface="Arial"/>
              <a:cs typeface="Arial"/>
              <a:sym typeface="Arial"/>
            </a:endParaRPr>
          </a:p>
        </p:txBody>
      </p:sp>
      <p:cxnSp>
        <p:nvCxnSpPr>
          <p:cNvPr id="335" name="Google Shape;335;p49"/>
          <p:cNvCxnSpPr/>
          <p:nvPr/>
        </p:nvCxnSpPr>
        <p:spPr>
          <a:xfrm>
            <a:off x="5165725" y="1700122"/>
            <a:ext cx="1181427" cy="0"/>
          </a:xfrm>
          <a:prstGeom prst="straightConnector1">
            <a:avLst/>
          </a:prstGeom>
          <a:noFill/>
          <a:ln w="28575" cap="flat" cmpd="sng">
            <a:solidFill>
              <a:srgbClr val="FFC000"/>
            </a:solidFill>
            <a:prstDash val="solid"/>
            <a:miter lim="800000"/>
            <a:headEnd type="none" w="sm" len="sm"/>
            <a:tailEnd type="none" w="sm" len="sm"/>
          </a:ln>
        </p:spPr>
      </p:cxnSp>
      <p:pic>
        <p:nvPicPr>
          <p:cNvPr id="336" name="Google Shape;336;p49"/>
          <p:cNvPicPr preferRelativeResize="0"/>
          <p:nvPr/>
        </p:nvPicPr>
        <p:blipFill rotWithShape="1">
          <a:blip r:embed="rId3">
            <a:alphaModFix/>
          </a:blip>
          <a:srcRect/>
          <a:stretch/>
        </p:blipFill>
        <p:spPr>
          <a:xfrm>
            <a:off x="614374" y="2143126"/>
            <a:ext cx="3957626" cy="3384158"/>
          </a:xfrm>
          <a:prstGeom prst="roundRect">
            <a:avLst>
              <a:gd name="adj" fmla="val 16667"/>
            </a:avLst>
          </a:prstGeom>
          <a:noFill/>
          <a:ln w="38100" cap="flat" cmpd="sng">
            <a:solidFill>
              <a:schemeClr val="lt1"/>
            </a:solidFill>
            <a:prstDash val="solid"/>
            <a:round/>
            <a:headEnd type="none" w="sm" len="sm"/>
            <a:tailEnd type="none" w="sm" len="sm"/>
          </a:ln>
        </p:spPr>
      </p:pic>
      <p:pic>
        <p:nvPicPr>
          <p:cNvPr id="337" name="Google Shape;337;p49" descr="Text&#10;&#10;Description automatically generated"/>
          <p:cNvPicPr preferRelativeResize="0"/>
          <p:nvPr/>
        </p:nvPicPr>
        <p:blipFill rotWithShape="1">
          <a:blip r:embed="rId4">
            <a:alphaModFix/>
          </a:blip>
          <a:srcRect/>
          <a:stretch/>
        </p:blipFill>
        <p:spPr>
          <a:xfrm>
            <a:off x="335094" y="6320782"/>
            <a:ext cx="1562100" cy="327721"/>
          </a:xfrm>
          <a:prstGeom prst="rect">
            <a:avLst/>
          </a:prstGeom>
          <a:noFill/>
          <a:ln>
            <a:noFill/>
          </a:ln>
        </p:spPr>
      </p:pic>
      <p:pic>
        <p:nvPicPr>
          <p:cNvPr id="338" name="Google Shape;338;p49" descr="Logo&#10;&#10;Description automatically generated"/>
          <p:cNvPicPr preferRelativeResize="0"/>
          <p:nvPr/>
        </p:nvPicPr>
        <p:blipFill rotWithShape="1">
          <a:blip r:embed="rId5">
            <a:alphaModFix/>
          </a:blip>
          <a:srcRect/>
          <a:stretch/>
        </p:blipFill>
        <p:spPr>
          <a:xfrm>
            <a:off x="10573021" y="30485"/>
            <a:ext cx="1250519" cy="125051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22"/>
          <p:cNvPicPr preferRelativeResize="0"/>
          <p:nvPr/>
        </p:nvPicPr>
        <p:blipFill rotWithShape="1">
          <a:blip r:embed="rId3">
            <a:alphaModFix/>
          </a:blip>
          <a:srcRect/>
          <a:stretch/>
        </p:blipFill>
        <p:spPr>
          <a:xfrm>
            <a:off x="0" y="1"/>
            <a:ext cx="12192000" cy="6858000"/>
          </a:xfrm>
          <a:prstGeom prst="rect">
            <a:avLst/>
          </a:prstGeom>
          <a:noFill/>
          <a:ln>
            <a:noFill/>
          </a:ln>
        </p:spPr>
      </p:pic>
      <p:sp>
        <p:nvSpPr>
          <p:cNvPr id="344" name="Google Shape;344;p22"/>
          <p:cNvSpPr txBox="1"/>
          <p:nvPr/>
        </p:nvSpPr>
        <p:spPr>
          <a:xfrm>
            <a:off x="3131887" y="2658992"/>
            <a:ext cx="5928226" cy="116955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000"/>
              <a:buFont typeface="Arial"/>
              <a:buNone/>
            </a:pPr>
            <a:r>
              <a:rPr lang="en-US" sz="7000" b="1" i="0" u="none" strike="noStrike" cap="none">
                <a:solidFill>
                  <a:schemeClr val="dk1"/>
                </a:solidFill>
                <a:latin typeface="Arial"/>
                <a:ea typeface="Arial"/>
                <a:cs typeface="Arial"/>
                <a:sym typeface="Arial"/>
              </a:rPr>
              <a:t>DANK</a:t>
            </a:r>
            <a:r>
              <a:rPr lang="en-US" sz="7000" b="1" i="0" u="none" strike="noStrike" cap="none">
                <a:solidFill>
                  <a:schemeClr val="lt1"/>
                </a:solidFill>
                <a:latin typeface="Arial"/>
                <a:ea typeface="Arial"/>
                <a:cs typeface="Arial"/>
                <a:sym typeface="Arial"/>
              </a:rPr>
              <a:t> </a:t>
            </a:r>
            <a:r>
              <a:rPr lang="en-US" sz="7000" b="1" i="0" u="none" strike="noStrike" cap="none">
                <a:solidFill>
                  <a:srgbClr val="54AE93"/>
                </a:solidFill>
                <a:latin typeface="Arial"/>
                <a:ea typeface="Arial"/>
                <a:cs typeface="Arial"/>
                <a:sym typeface="Arial"/>
              </a:rPr>
              <a:t>JE</a:t>
            </a:r>
            <a:endParaRPr sz="1400" b="1" i="0" u="none" strike="noStrike" cap="none" dirty="0">
              <a:solidFill>
                <a:srgbClr val="54AE93"/>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23" descr="Logo&#10;&#10;Description automatically generated"/>
          <p:cNvPicPr preferRelativeResize="0"/>
          <p:nvPr/>
        </p:nvPicPr>
        <p:blipFill rotWithShape="1">
          <a:blip r:embed="rId3">
            <a:alphaModFix/>
          </a:blip>
          <a:srcRect/>
          <a:stretch/>
        </p:blipFill>
        <p:spPr>
          <a:xfrm>
            <a:off x="3439132" y="-585881"/>
            <a:ext cx="5029200" cy="5029200"/>
          </a:xfrm>
          <a:prstGeom prst="rect">
            <a:avLst/>
          </a:prstGeom>
          <a:noFill/>
          <a:ln>
            <a:noFill/>
          </a:ln>
        </p:spPr>
      </p:pic>
      <p:pic>
        <p:nvPicPr>
          <p:cNvPr id="350" name="Google Shape;350;p23" descr="Text&#10;&#10;Description automatically generated"/>
          <p:cNvPicPr preferRelativeResize="0"/>
          <p:nvPr/>
        </p:nvPicPr>
        <p:blipFill rotWithShape="1">
          <a:blip r:embed="rId4">
            <a:alphaModFix/>
          </a:blip>
          <a:srcRect/>
          <a:stretch/>
        </p:blipFill>
        <p:spPr>
          <a:xfrm>
            <a:off x="628650" y="6048169"/>
            <a:ext cx="2038350" cy="427636"/>
          </a:xfrm>
          <a:prstGeom prst="rect">
            <a:avLst/>
          </a:prstGeom>
          <a:noFill/>
          <a:ln>
            <a:noFill/>
          </a:ln>
        </p:spPr>
      </p:pic>
      <p:sp>
        <p:nvSpPr>
          <p:cNvPr id="351" name="Google Shape;351;p23"/>
          <p:cNvSpPr txBox="1"/>
          <p:nvPr/>
        </p:nvSpPr>
        <p:spPr>
          <a:xfrm>
            <a:off x="5048250" y="6048168"/>
            <a:ext cx="6096000" cy="41549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2022-1-BG01-KA220-VET-000089293</a:t>
            </a:r>
            <a:endParaRPr sz="1400" b="0" i="0" u="none" strike="noStrike" cap="none">
              <a:solidFill>
                <a:srgbClr val="000000"/>
              </a:solidFill>
              <a:latin typeface="Arial"/>
              <a:ea typeface="Arial"/>
              <a:cs typeface="Arial"/>
              <a:sym typeface="Arial"/>
            </a:endParaRPr>
          </a:p>
        </p:txBody>
      </p:sp>
      <p:pic>
        <p:nvPicPr>
          <p:cNvPr id="352" name="Google Shape;352;p23" descr="Logo&#10;&#10;Description automatically generated with low confidence"/>
          <p:cNvPicPr preferRelativeResize="0"/>
          <p:nvPr/>
        </p:nvPicPr>
        <p:blipFill rotWithShape="1">
          <a:blip r:embed="rId5">
            <a:alphaModFix/>
          </a:blip>
          <a:srcRect/>
          <a:stretch/>
        </p:blipFill>
        <p:spPr>
          <a:xfrm>
            <a:off x="2979489" y="4887314"/>
            <a:ext cx="1944975" cy="353632"/>
          </a:xfrm>
          <a:prstGeom prst="rect">
            <a:avLst/>
          </a:prstGeom>
          <a:noFill/>
          <a:ln>
            <a:noFill/>
          </a:ln>
        </p:spPr>
      </p:pic>
      <p:pic>
        <p:nvPicPr>
          <p:cNvPr id="353" name="Google Shape;353;p23" descr="Logo&#10;&#10;Description automatically generated"/>
          <p:cNvPicPr preferRelativeResize="0"/>
          <p:nvPr/>
        </p:nvPicPr>
        <p:blipFill rotWithShape="1">
          <a:blip r:embed="rId6">
            <a:alphaModFix/>
          </a:blip>
          <a:srcRect/>
          <a:stretch/>
        </p:blipFill>
        <p:spPr>
          <a:xfrm>
            <a:off x="4563231" y="4034033"/>
            <a:ext cx="649488" cy="433192"/>
          </a:xfrm>
          <a:prstGeom prst="rect">
            <a:avLst/>
          </a:prstGeom>
          <a:noFill/>
          <a:ln>
            <a:noFill/>
          </a:ln>
        </p:spPr>
      </p:pic>
      <p:pic>
        <p:nvPicPr>
          <p:cNvPr id="354" name="Google Shape;354;p23" descr="Logo&#10;&#10;Description automatically generated"/>
          <p:cNvPicPr preferRelativeResize="0"/>
          <p:nvPr/>
        </p:nvPicPr>
        <p:blipFill rotWithShape="1">
          <a:blip r:embed="rId7">
            <a:alphaModFix/>
          </a:blip>
          <a:srcRect/>
          <a:stretch/>
        </p:blipFill>
        <p:spPr>
          <a:xfrm>
            <a:off x="5727628" y="4069846"/>
            <a:ext cx="872637" cy="397379"/>
          </a:xfrm>
          <a:prstGeom prst="rect">
            <a:avLst/>
          </a:prstGeom>
          <a:noFill/>
          <a:ln>
            <a:noFill/>
          </a:ln>
        </p:spPr>
      </p:pic>
      <p:pic>
        <p:nvPicPr>
          <p:cNvPr id="355" name="Google Shape;355;p23" descr="Text&#10;&#10;Description automatically generated"/>
          <p:cNvPicPr preferRelativeResize="0"/>
          <p:nvPr/>
        </p:nvPicPr>
        <p:blipFill rotWithShape="1">
          <a:blip r:embed="rId8">
            <a:alphaModFix/>
          </a:blip>
          <a:srcRect/>
          <a:stretch/>
        </p:blipFill>
        <p:spPr>
          <a:xfrm>
            <a:off x="7053439" y="4069846"/>
            <a:ext cx="1099961" cy="392579"/>
          </a:xfrm>
          <a:prstGeom prst="rect">
            <a:avLst/>
          </a:prstGeom>
          <a:noFill/>
          <a:ln>
            <a:noFill/>
          </a:ln>
        </p:spPr>
      </p:pic>
      <p:pic>
        <p:nvPicPr>
          <p:cNvPr id="356" name="Google Shape;356;p23" descr="Shape&#10;&#10;Description automatically generated"/>
          <p:cNvPicPr preferRelativeResize="0"/>
          <p:nvPr/>
        </p:nvPicPr>
        <p:blipFill rotWithShape="1">
          <a:blip r:embed="rId9">
            <a:alphaModFix/>
          </a:blip>
          <a:srcRect/>
          <a:stretch/>
        </p:blipFill>
        <p:spPr>
          <a:xfrm>
            <a:off x="8606574" y="3958298"/>
            <a:ext cx="366535" cy="504127"/>
          </a:xfrm>
          <a:prstGeom prst="rect">
            <a:avLst/>
          </a:prstGeom>
          <a:noFill/>
          <a:ln>
            <a:noFill/>
          </a:ln>
        </p:spPr>
      </p:pic>
      <p:pic>
        <p:nvPicPr>
          <p:cNvPr id="357" name="Google Shape;357;p23" descr="Graphical user interface, application&#10;&#10;Description automatically generated"/>
          <p:cNvPicPr preferRelativeResize="0"/>
          <p:nvPr/>
        </p:nvPicPr>
        <p:blipFill rotWithShape="1">
          <a:blip r:embed="rId10">
            <a:alphaModFix/>
          </a:blip>
          <a:srcRect/>
          <a:stretch/>
        </p:blipFill>
        <p:spPr>
          <a:xfrm>
            <a:off x="4428866" y="3804155"/>
            <a:ext cx="3901224" cy="2439180"/>
          </a:xfrm>
          <a:prstGeom prst="rect">
            <a:avLst/>
          </a:prstGeom>
          <a:noFill/>
          <a:ln>
            <a:noFill/>
          </a:ln>
        </p:spPr>
      </p:pic>
      <p:pic>
        <p:nvPicPr>
          <p:cNvPr id="358" name="Google Shape;358;p23" descr="Icon&#10;&#10;Description automatically generated"/>
          <p:cNvPicPr preferRelativeResize="0"/>
          <p:nvPr/>
        </p:nvPicPr>
        <p:blipFill rotWithShape="1">
          <a:blip r:embed="rId11">
            <a:alphaModFix/>
          </a:blip>
          <a:srcRect/>
          <a:stretch/>
        </p:blipFill>
        <p:spPr>
          <a:xfrm>
            <a:off x="7834491" y="4887314"/>
            <a:ext cx="1813360" cy="272863"/>
          </a:xfrm>
          <a:prstGeom prst="rect">
            <a:avLst/>
          </a:prstGeom>
          <a:noFill/>
          <a:ln>
            <a:noFill/>
          </a:ln>
        </p:spPr>
      </p:pic>
      <p:pic>
        <p:nvPicPr>
          <p:cNvPr id="359" name="Google Shape;359;p23" descr="Graphical user interface, text&#10;&#10;Description automatically generated with medium confidence"/>
          <p:cNvPicPr preferRelativeResize="0"/>
          <p:nvPr/>
        </p:nvPicPr>
        <p:blipFill rotWithShape="1">
          <a:blip r:embed="rId12">
            <a:alphaModFix/>
          </a:blip>
          <a:srcRect/>
          <a:stretch/>
        </p:blipFill>
        <p:spPr>
          <a:xfrm>
            <a:off x="3338466" y="3900082"/>
            <a:ext cx="935964" cy="7811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4"/>
          <p:cNvSpPr txBox="1"/>
          <p:nvPr/>
        </p:nvSpPr>
        <p:spPr>
          <a:xfrm>
            <a:off x="5975737" y="964406"/>
            <a:ext cx="5362381"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000" b="1" i="0" u="none" strike="noStrike" cap="none" dirty="0" err="1">
                <a:solidFill>
                  <a:srgbClr val="3F3F3F"/>
                </a:solidFill>
                <a:latin typeface="Arial"/>
                <a:ea typeface="Arial"/>
                <a:cs typeface="Arial"/>
                <a:sym typeface="Arial"/>
              </a:rPr>
              <a:t>Leerresultaat</a:t>
            </a:r>
            <a:endParaRPr sz="4000" b="1" i="0" u="none" strike="noStrike" cap="none" dirty="0">
              <a:solidFill>
                <a:srgbClr val="000000"/>
              </a:solidFill>
              <a:latin typeface="Arial"/>
              <a:ea typeface="Arial"/>
              <a:cs typeface="Arial"/>
              <a:sym typeface="Arial"/>
            </a:endParaRPr>
          </a:p>
        </p:txBody>
      </p:sp>
      <p:sp>
        <p:nvSpPr>
          <p:cNvPr id="66" name="Google Shape;66;p4"/>
          <p:cNvSpPr txBox="1"/>
          <p:nvPr/>
        </p:nvSpPr>
        <p:spPr>
          <a:xfrm>
            <a:off x="6096001" y="2102456"/>
            <a:ext cx="5727540" cy="107459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1100"/>
              <a:buFont typeface="Arial"/>
              <a:buNone/>
            </a:pPr>
            <a:r>
              <a:rPr lang="en-US" sz="1800" b="1" i="0" u="none" strike="noStrike" cap="none" dirty="0">
                <a:solidFill>
                  <a:srgbClr val="7F7F7F"/>
                </a:solidFill>
                <a:latin typeface="Arial"/>
                <a:ea typeface="Arial"/>
                <a:cs typeface="Arial"/>
                <a:sym typeface="Arial"/>
              </a:rPr>
              <a:t>Wat leer je </a:t>
            </a:r>
            <a:r>
              <a:rPr lang="en-US" sz="1800" b="1" i="0" u="none" strike="noStrike" cap="none" dirty="0" err="1">
                <a:solidFill>
                  <a:srgbClr val="7F7F7F"/>
                </a:solidFill>
                <a:latin typeface="Arial"/>
                <a:ea typeface="Arial"/>
                <a:cs typeface="Arial"/>
                <a:sym typeface="Arial"/>
              </a:rPr>
              <a:t>vandaag</a:t>
            </a:r>
            <a:r>
              <a:rPr lang="en-US" sz="1800" b="1" i="0" u="none" strike="noStrike" cap="none" dirty="0">
                <a:solidFill>
                  <a:srgbClr val="7F7F7F"/>
                </a:solidFill>
                <a:latin typeface="Arial"/>
                <a:ea typeface="Arial"/>
                <a:cs typeface="Arial"/>
                <a:sym typeface="Arial"/>
              </a:rPr>
              <a:t>? </a:t>
            </a:r>
          </a:p>
          <a:p>
            <a:pPr marL="0" marR="0" lvl="0" indent="0" rtl="0">
              <a:lnSpc>
                <a:spcPct val="150000"/>
              </a:lnSpc>
              <a:spcBef>
                <a:spcPts val="0"/>
              </a:spcBef>
              <a:spcAft>
                <a:spcPts val="0"/>
              </a:spcAft>
              <a:buClr>
                <a:srgbClr val="000000"/>
              </a:buClr>
              <a:buSzPts val="1100"/>
              <a:buFont typeface="Arial"/>
              <a:buNone/>
            </a:pPr>
            <a:r>
              <a:rPr lang="en-US" sz="1800" i="0" u="none" strike="noStrike" cap="none" dirty="0" err="1">
                <a:solidFill>
                  <a:srgbClr val="7F7F7F"/>
                </a:solidFill>
                <a:latin typeface="Arial"/>
                <a:ea typeface="Arial"/>
                <a:cs typeface="Arial"/>
                <a:sym typeface="Arial"/>
              </a:rPr>
              <a:t>Deze</a:t>
            </a:r>
            <a:r>
              <a:rPr lang="en-US" sz="1800" i="0" u="none" strike="noStrike" cap="none" dirty="0">
                <a:solidFill>
                  <a:srgbClr val="7F7F7F"/>
                </a:solidFill>
                <a:latin typeface="Arial"/>
                <a:ea typeface="Arial"/>
                <a:cs typeface="Arial"/>
                <a:sym typeface="Arial"/>
              </a:rPr>
              <a:t> les </a:t>
            </a:r>
            <a:r>
              <a:rPr lang="en-US" sz="1800" i="0" u="none" strike="noStrike" cap="none" dirty="0" err="1">
                <a:solidFill>
                  <a:srgbClr val="7F7F7F"/>
                </a:solidFill>
                <a:latin typeface="Arial"/>
                <a:ea typeface="Arial"/>
                <a:cs typeface="Arial"/>
                <a:sym typeface="Arial"/>
              </a:rPr>
              <a:t>helpt</a:t>
            </a:r>
            <a:r>
              <a:rPr lang="en-US" sz="1800" i="0" u="none" strike="noStrike" cap="none" dirty="0">
                <a:solidFill>
                  <a:srgbClr val="7F7F7F"/>
                </a:solidFill>
                <a:latin typeface="Arial"/>
                <a:ea typeface="Arial"/>
                <a:cs typeface="Arial"/>
                <a:sym typeface="Arial"/>
              </a:rPr>
              <a:t> je om de </a:t>
            </a:r>
            <a:r>
              <a:rPr lang="en-US" sz="1800" i="0" u="none" strike="noStrike" cap="none" dirty="0" err="1">
                <a:solidFill>
                  <a:srgbClr val="7F7F7F"/>
                </a:solidFill>
                <a:latin typeface="Arial"/>
                <a:ea typeface="Arial"/>
                <a:cs typeface="Arial"/>
                <a:sym typeface="Arial"/>
              </a:rPr>
              <a:t>belangrijkste</a:t>
            </a:r>
            <a:r>
              <a:rPr lang="en-US" sz="1800" i="0" u="none" strike="noStrike" cap="none" dirty="0">
                <a:solidFill>
                  <a:srgbClr val="7F7F7F"/>
                </a:solidFill>
                <a:latin typeface="Arial"/>
                <a:ea typeface="Arial"/>
                <a:cs typeface="Arial"/>
                <a:sym typeface="Arial"/>
              </a:rPr>
              <a:t> termen met </a:t>
            </a:r>
            <a:r>
              <a:rPr lang="en-US" sz="1800" i="0" u="none" strike="noStrike" cap="none" dirty="0" err="1">
                <a:solidFill>
                  <a:srgbClr val="7F7F7F"/>
                </a:solidFill>
                <a:latin typeface="Arial"/>
                <a:ea typeface="Arial"/>
                <a:cs typeface="Arial"/>
                <a:sym typeface="Arial"/>
              </a:rPr>
              <a:t>betrekking</a:t>
            </a:r>
            <a:r>
              <a:rPr lang="en-US" sz="1800" i="0" u="none" strike="noStrike" cap="none" dirty="0">
                <a:solidFill>
                  <a:srgbClr val="7F7F7F"/>
                </a:solidFill>
                <a:latin typeface="Arial"/>
                <a:ea typeface="Arial"/>
                <a:cs typeface="Arial"/>
                <a:sym typeface="Arial"/>
              </a:rPr>
              <a:t> tot </a:t>
            </a:r>
            <a:r>
              <a:rPr lang="en-US" sz="1800" i="0" u="none" strike="noStrike" cap="none" dirty="0" err="1">
                <a:solidFill>
                  <a:srgbClr val="7F7F7F"/>
                </a:solidFill>
                <a:latin typeface="Arial"/>
                <a:ea typeface="Arial"/>
                <a:cs typeface="Arial"/>
                <a:sym typeface="Arial"/>
              </a:rPr>
              <a:t>inclusieve</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communicatie</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te</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definiëren</a:t>
            </a:r>
            <a:r>
              <a:rPr lang="en-US" sz="1800" i="0" u="none" strike="noStrike" cap="none" dirty="0">
                <a:solidFill>
                  <a:srgbClr val="7F7F7F"/>
                </a:solidFill>
                <a:latin typeface="Arial"/>
                <a:ea typeface="Arial"/>
                <a:cs typeface="Arial"/>
                <a:sym typeface="Arial"/>
              </a:rPr>
              <a:t>, de </a:t>
            </a:r>
            <a:r>
              <a:rPr lang="en-US" sz="1800" i="0" u="none" strike="noStrike" cap="none" dirty="0" err="1">
                <a:solidFill>
                  <a:srgbClr val="7F7F7F"/>
                </a:solidFill>
                <a:latin typeface="Arial"/>
                <a:ea typeface="Arial"/>
                <a:cs typeface="Arial"/>
                <a:sym typeface="Arial"/>
              </a:rPr>
              <a:t>invloed</a:t>
            </a:r>
            <a:r>
              <a:rPr lang="en-US" sz="1800" i="0" u="none" strike="noStrike" cap="none" dirty="0">
                <a:solidFill>
                  <a:srgbClr val="7F7F7F"/>
                </a:solidFill>
                <a:latin typeface="Arial"/>
                <a:ea typeface="Arial"/>
                <a:cs typeface="Arial"/>
                <a:sym typeface="Arial"/>
              </a:rPr>
              <a:t> van taal </a:t>
            </a:r>
            <a:r>
              <a:rPr lang="en-US" sz="1800" i="0" u="none" strike="noStrike" cap="none" dirty="0" err="1">
                <a:solidFill>
                  <a:srgbClr val="7F7F7F"/>
                </a:solidFill>
                <a:latin typeface="Arial"/>
                <a:ea typeface="Arial"/>
                <a:cs typeface="Arial"/>
                <a:sym typeface="Arial"/>
              </a:rPr>
              <a:t>en</a:t>
            </a:r>
            <a:r>
              <a:rPr lang="en-US" sz="1800" i="0" u="none" strike="noStrike" cap="none" dirty="0">
                <a:solidFill>
                  <a:srgbClr val="7F7F7F"/>
                </a:solidFill>
                <a:latin typeface="Arial"/>
                <a:ea typeface="Arial"/>
                <a:cs typeface="Arial"/>
                <a:sym typeface="Arial"/>
              </a:rPr>
              <a:t> toon op de </a:t>
            </a:r>
            <a:r>
              <a:rPr lang="en-US" sz="1800" i="0" u="none" strike="noStrike" cap="none" dirty="0" err="1">
                <a:solidFill>
                  <a:srgbClr val="7F7F7F"/>
                </a:solidFill>
                <a:latin typeface="Arial"/>
                <a:ea typeface="Arial"/>
                <a:cs typeface="Arial"/>
                <a:sym typeface="Arial"/>
              </a:rPr>
              <a:t>werkplek</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te</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begrijpen</a:t>
            </a:r>
            <a:r>
              <a:rPr lang="en-US" sz="1800" i="0" u="none" strike="noStrike" cap="none" dirty="0">
                <a:solidFill>
                  <a:srgbClr val="7F7F7F"/>
                </a:solidFill>
                <a:latin typeface="Arial"/>
                <a:ea typeface="Arial"/>
                <a:cs typeface="Arial"/>
                <a:sym typeface="Arial"/>
              </a:rPr>
              <a:t>, micro-</a:t>
            </a:r>
            <a:r>
              <a:rPr lang="en-US" sz="1800" i="0" u="none" strike="noStrike" cap="none" dirty="0" err="1">
                <a:solidFill>
                  <a:srgbClr val="7F7F7F"/>
                </a:solidFill>
                <a:latin typeface="Arial"/>
                <a:ea typeface="Arial"/>
                <a:cs typeface="Arial"/>
                <a:sym typeface="Arial"/>
              </a:rPr>
              <a:t>agressies</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te</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herkennen</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en</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te</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vermijden</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middelen</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voor</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intrapersonele</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communicatie</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te</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identificeren</a:t>
            </a:r>
            <a:r>
              <a:rPr lang="en-US" sz="1800" i="0" u="none" strike="noStrike" cap="none" dirty="0">
                <a:solidFill>
                  <a:srgbClr val="7F7F7F"/>
                </a:solidFill>
                <a:latin typeface="Arial"/>
                <a:ea typeface="Arial"/>
                <a:cs typeface="Arial"/>
                <a:sym typeface="Arial"/>
              </a:rPr>
              <a:t> die </a:t>
            </a:r>
            <a:r>
              <a:rPr lang="en-US" sz="1800" i="0" u="none" strike="noStrike" cap="none" dirty="0" err="1">
                <a:solidFill>
                  <a:srgbClr val="7F7F7F"/>
                </a:solidFill>
                <a:latin typeface="Arial"/>
                <a:ea typeface="Arial"/>
                <a:cs typeface="Arial"/>
                <a:sym typeface="Arial"/>
              </a:rPr>
              <a:t>kunnen</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helpen</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bij</a:t>
            </a:r>
            <a:r>
              <a:rPr lang="en-US" sz="1800" i="0" u="none" strike="noStrike" cap="none" dirty="0">
                <a:solidFill>
                  <a:srgbClr val="7F7F7F"/>
                </a:solidFill>
                <a:latin typeface="Arial"/>
                <a:ea typeface="Arial"/>
                <a:cs typeface="Arial"/>
                <a:sym typeface="Arial"/>
              </a:rPr>
              <a:t> het </a:t>
            </a:r>
            <a:r>
              <a:rPr lang="en-US" sz="1800" i="0" u="none" strike="noStrike" cap="none" dirty="0" err="1">
                <a:solidFill>
                  <a:srgbClr val="7F7F7F"/>
                </a:solidFill>
                <a:latin typeface="Arial"/>
                <a:ea typeface="Arial"/>
                <a:cs typeface="Arial"/>
                <a:sym typeface="Arial"/>
              </a:rPr>
              <a:t>opbouwen</a:t>
            </a:r>
            <a:r>
              <a:rPr lang="en-US" sz="1800" i="0" u="none" strike="noStrike" cap="none" dirty="0">
                <a:solidFill>
                  <a:srgbClr val="7F7F7F"/>
                </a:solidFill>
                <a:latin typeface="Arial"/>
                <a:ea typeface="Arial"/>
                <a:cs typeface="Arial"/>
                <a:sym typeface="Arial"/>
              </a:rPr>
              <a:t> van </a:t>
            </a:r>
            <a:r>
              <a:rPr lang="en-US" sz="1800" i="0" u="none" strike="noStrike" cap="none" dirty="0" err="1">
                <a:solidFill>
                  <a:srgbClr val="7F7F7F"/>
                </a:solidFill>
                <a:latin typeface="Arial"/>
                <a:ea typeface="Arial"/>
                <a:cs typeface="Arial"/>
                <a:sym typeface="Arial"/>
              </a:rPr>
              <a:t>een</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inclusieve</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werkcultuur</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en</a:t>
            </a:r>
            <a:r>
              <a:rPr lang="en-US" sz="1800" i="0" u="none" strike="noStrike" cap="none" dirty="0">
                <a:solidFill>
                  <a:srgbClr val="7F7F7F"/>
                </a:solidFill>
                <a:latin typeface="Arial"/>
                <a:ea typeface="Arial"/>
                <a:cs typeface="Arial"/>
                <a:sym typeface="Arial"/>
              </a:rPr>
              <a:t> het </a:t>
            </a:r>
            <a:r>
              <a:rPr lang="en-US" sz="1800" i="0" u="none" strike="noStrike" cap="none" dirty="0" err="1">
                <a:solidFill>
                  <a:srgbClr val="7F7F7F"/>
                </a:solidFill>
                <a:latin typeface="Arial"/>
                <a:ea typeface="Arial"/>
                <a:cs typeface="Arial"/>
                <a:sym typeface="Arial"/>
              </a:rPr>
              <a:t>belang</a:t>
            </a:r>
            <a:r>
              <a:rPr lang="en-US" sz="1800" i="0" u="none" strike="noStrike" cap="none" dirty="0">
                <a:solidFill>
                  <a:srgbClr val="7F7F7F"/>
                </a:solidFill>
                <a:latin typeface="Arial"/>
                <a:ea typeface="Arial"/>
                <a:cs typeface="Arial"/>
                <a:sym typeface="Arial"/>
              </a:rPr>
              <a:t> van non-verbale </a:t>
            </a:r>
            <a:r>
              <a:rPr lang="en-US" sz="1800" i="0" u="none" strike="noStrike" cap="none" dirty="0" err="1">
                <a:solidFill>
                  <a:srgbClr val="7F7F7F"/>
                </a:solidFill>
                <a:latin typeface="Arial"/>
                <a:ea typeface="Arial"/>
                <a:cs typeface="Arial"/>
                <a:sym typeface="Arial"/>
              </a:rPr>
              <a:t>communicatie</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te</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begrijpen</a:t>
            </a:r>
            <a:r>
              <a:rPr lang="en-US" sz="1800" i="0" u="none" strike="noStrike" cap="none" dirty="0">
                <a:solidFill>
                  <a:srgbClr val="7F7F7F"/>
                </a:solidFill>
                <a:latin typeface="Arial"/>
                <a:ea typeface="Arial"/>
                <a:cs typeface="Arial"/>
                <a:sym typeface="Arial"/>
              </a:rPr>
              <a:t> om </a:t>
            </a:r>
            <a:r>
              <a:rPr lang="en-US" sz="1800" i="0" u="none" strike="noStrike" cap="none" dirty="0" err="1">
                <a:solidFill>
                  <a:srgbClr val="7F7F7F"/>
                </a:solidFill>
                <a:latin typeface="Arial"/>
                <a:ea typeface="Arial"/>
                <a:cs typeface="Arial"/>
                <a:sym typeface="Arial"/>
              </a:rPr>
              <a:t>inclusieve</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communicatie</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te</a:t>
            </a:r>
            <a:r>
              <a:rPr lang="en-US" sz="1800" i="0" u="none" strike="noStrike" cap="none" dirty="0">
                <a:solidFill>
                  <a:srgbClr val="7F7F7F"/>
                </a:solidFill>
                <a:latin typeface="Arial"/>
                <a:ea typeface="Arial"/>
                <a:cs typeface="Arial"/>
                <a:sym typeface="Arial"/>
              </a:rPr>
              <a:t> </a:t>
            </a:r>
            <a:r>
              <a:rPr lang="en-US" sz="1800" i="0" u="none" strike="noStrike" cap="none" dirty="0" err="1">
                <a:solidFill>
                  <a:srgbClr val="7F7F7F"/>
                </a:solidFill>
                <a:latin typeface="Arial"/>
                <a:ea typeface="Arial"/>
                <a:cs typeface="Arial"/>
                <a:sym typeface="Arial"/>
              </a:rPr>
              <a:t>bevorderen</a:t>
            </a:r>
            <a:r>
              <a:rPr lang="en-US" sz="1800" i="0" u="none" strike="noStrike" cap="none" dirty="0">
                <a:solidFill>
                  <a:srgbClr val="7F7F7F"/>
                </a:solidFill>
                <a:latin typeface="Arial"/>
                <a:ea typeface="Arial"/>
                <a:cs typeface="Arial"/>
                <a:sym typeface="Arial"/>
              </a:rPr>
              <a:t>.</a:t>
            </a:r>
            <a:endParaRPr sz="1400" i="0" u="none" strike="noStrike" cap="none" dirty="0">
              <a:solidFill>
                <a:srgbClr val="000000"/>
              </a:solidFill>
              <a:latin typeface="Arial"/>
              <a:ea typeface="Arial"/>
              <a:cs typeface="Arial"/>
              <a:sym typeface="Arial"/>
            </a:endParaRPr>
          </a:p>
        </p:txBody>
      </p:sp>
      <p:cxnSp>
        <p:nvCxnSpPr>
          <p:cNvPr id="67" name="Google Shape;67;p4"/>
          <p:cNvCxnSpPr/>
          <p:nvPr/>
        </p:nvCxnSpPr>
        <p:spPr>
          <a:xfrm>
            <a:off x="6333654" y="1802078"/>
            <a:ext cx="1181427" cy="0"/>
          </a:xfrm>
          <a:prstGeom prst="straightConnector1">
            <a:avLst/>
          </a:prstGeom>
          <a:noFill/>
          <a:ln w="28575" cap="flat" cmpd="sng">
            <a:solidFill>
              <a:srgbClr val="FFC000"/>
            </a:solidFill>
            <a:prstDash val="solid"/>
            <a:miter lim="800000"/>
            <a:headEnd type="none" w="sm" len="sm"/>
            <a:tailEnd type="none" w="sm" len="sm"/>
          </a:ln>
        </p:spPr>
      </p:cxnSp>
      <p:pic>
        <p:nvPicPr>
          <p:cNvPr id="68" name="Google Shape;68;p4"/>
          <p:cNvPicPr preferRelativeResize="0"/>
          <p:nvPr/>
        </p:nvPicPr>
        <p:blipFill rotWithShape="1">
          <a:blip r:embed="rId3">
            <a:alphaModFix/>
          </a:blip>
          <a:srcRect/>
          <a:stretch/>
        </p:blipFill>
        <p:spPr>
          <a:xfrm>
            <a:off x="700099" y="1095376"/>
            <a:ext cx="4911426" cy="3384158"/>
          </a:xfrm>
          <a:prstGeom prst="roundRect">
            <a:avLst>
              <a:gd name="adj" fmla="val 16667"/>
            </a:avLst>
          </a:prstGeom>
          <a:noFill/>
          <a:ln w="38100" cap="flat" cmpd="sng">
            <a:solidFill>
              <a:schemeClr val="lt1"/>
            </a:solidFill>
            <a:prstDash val="solid"/>
            <a:round/>
            <a:headEnd type="none" w="sm" len="sm"/>
            <a:tailEnd type="none" w="sm" len="sm"/>
          </a:ln>
        </p:spPr>
      </p:pic>
      <p:pic>
        <p:nvPicPr>
          <p:cNvPr id="69" name="Google Shape;69;p4" descr="Text&#10;&#10;Description automatically generated"/>
          <p:cNvPicPr preferRelativeResize="0"/>
          <p:nvPr/>
        </p:nvPicPr>
        <p:blipFill rotWithShape="1">
          <a:blip r:embed="rId4">
            <a:alphaModFix/>
          </a:blip>
          <a:srcRect/>
          <a:stretch/>
        </p:blipFill>
        <p:spPr>
          <a:xfrm>
            <a:off x="335094" y="6320782"/>
            <a:ext cx="1562100" cy="327721"/>
          </a:xfrm>
          <a:prstGeom prst="rect">
            <a:avLst/>
          </a:prstGeom>
          <a:noFill/>
          <a:ln>
            <a:noFill/>
          </a:ln>
        </p:spPr>
      </p:pic>
      <p:pic>
        <p:nvPicPr>
          <p:cNvPr id="70" name="Google Shape;70;p4" descr="Logo&#10;&#10;Description automatically generated"/>
          <p:cNvPicPr preferRelativeResize="0"/>
          <p:nvPr/>
        </p:nvPicPr>
        <p:blipFill rotWithShape="1">
          <a:blip r:embed="rId5">
            <a:alphaModFix/>
          </a:blip>
          <a:srcRect/>
          <a:stretch/>
        </p:blipFill>
        <p:spPr>
          <a:xfrm>
            <a:off x="10573021" y="30485"/>
            <a:ext cx="1250519" cy="125051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6"/>
          <p:cNvPicPr preferRelativeResize="0"/>
          <p:nvPr/>
        </p:nvPicPr>
        <p:blipFill rotWithShape="1">
          <a:blip r:embed="rId3">
            <a:alphaModFix/>
          </a:blip>
          <a:srcRect/>
          <a:stretch/>
        </p:blipFill>
        <p:spPr>
          <a:xfrm>
            <a:off x="7309742" y="1184108"/>
            <a:ext cx="4168103" cy="4167233"/>
          </a:xfrm>
          <a:prstGeom prst="ellipse">
            <a:avLst/>
          </a:prstGeom>
          <a:noFill/>
          <a:ln w="38100" cap="flat" cmpd="sng">
            <a:solidFill>
              <a:schemeClr val="lt1"/>
            </a:solidFill>
            <a:prstDash val="solid"/>
            <a:round/>
            <a:headEnd type="none" w="sm" len="sm"/>
            <a:tailEnd type="none" w="sm" len="sm"/>
          </a:ln>
        </p:spPr>
      </p:pic>
      <p:sp>
        <p:nvSpPr>
          <p:cNvPr id="76" name="Google Shape;76;p6"/>
          <p:cNvSpPr txBox="1"/>
          <p:nvPr/>
        </p:nvSpPr>
        <p:spPr>
          <a:xfrm>
            <a:off x="205700" y="987832"/>
            <a:ext cx="668826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4000" b="1" i="0" u="none" strike="noStrike" cap="none" dirty="0" err="1">
                <a:solidFill>
                  <a:srgbClr val="3F3F3F"/>
                </a:solidFill>
                <a:latin typeface="Arial"/>
                <a:ea typeface="Arial"/>
                <a:cs typeface="Arial"/>
                <a:sym typeface="Arial"/>
              </a:rPr>
              <a:t>Onderwerpen</a:t>
            </a:r>
            <a:endParaRPr sz="4000" b="1" i="0" u="none" strike="noStrike" cap="none" dirty="0">
              <a:solidFill>
                <a:srgbClr val="000000"/>
              </a:solidFill>
              <a:latin typeface="Arial"/>
              <a:ea typeface="Arial"/>
              <a:cs typeface="Arial"/>
              <a:sym typeface="Arial"/>
            </a:endParaRPr>
          </a:p>
        </p:txBody>
      </p:sp>
      <p:cxnSp>
        <p:nvCxnSpPr>
          <p:cNvPr id="77" name="Google Shape;77;p6"/>
          <p:cNvCxnSpPr/>
          <p:nvPr/>
        </p:nvCxnSpPr>
        <p:spPr>
          <a:xfrm>
            <a:off x="283622" y="1757849"/>
            <a:ext cx="1255800" cy="0"/>
          </a:xfrm>
          <a:prstGeom prst="straightConnector1">
            <a:avLst/>
          </a:prstGeom>
          <a:noFill/>
          <a:ln w="28575" cap="flat" cmpd="sng">
            <a:solidFill>
              <a:srgbClr val="FFC000"/>
            </a:solidFill>
            <a:prstDash val="solid"/>
            <a:miter lim="800000"/>
            <a:headEnd type="none" w="sm" len="sm"/>
            <a:tailEnd type="none" w="sm" len="sm"/>
          </a:ln>
        </p:spPr>
      </p:cxnSp>
      <p:pic>
        <p:nvPicPr>
          <p:cNvPr id="78" name="Google Shape;78;p6" descr="Text&#10;&#10;Description automatically generated"/>
          <p:cNvPicPr preferRelativeResize="0"/>
          <p:nvPr/>
        </p:nvPicPr>
        <p:blipFill rotWithShape="1">
          <a:blip r:embed="rId4">
            <a:alphaModFix/>
          </a:blip>
          <a:srcRect/>
          <a:stretch/>
        </p:blipFill>
        <p:spPr>
          <a:xfrm>
            <a:off x="371216" y="6061842"/>
            <a:ext cx="1562100" cy="327721"/>
          </a:xfrm>
          <a:prstGeom prst="rect">
            <a:avLst/>
          </a:prstGeom>
          <a:noFill/>
          <a:ln>
            <a:noFill/>
          </a:ln>
        </p:spPr>
      </p:pic>
      <p:pic>
        <p:nvPicPr>
          <p:cNvPr id="79" name="Google Shape;79;p6" descr="Logo&#10;&#10;Description automatically generated"/>
          <p:cNvPicPr preferRelativeResize="0"/>
          <p:nvPr/>
        </p:nvPicPr>
        <p:blipFill rotWithShape="1">
          <a:blip r:embed="rId5">
            <a:alphaModFix/>
          </a:blip>
          <a:srcRect/>
          <a:stretch/>
        </p:blipFill>
        <p:spPr>
          <a:xfrm>
            <a:off x="283622" y="45102"/>
            <a:ext cx="1250519" cy="1250519"/>
          </a:xfrm>
          <a:prstGeom prst="rect">
            <a:avLst/>
          </a:prstGeom>
          <a:noFill/>
          <a:ln>
            <a:noFill/>
          </a:ln>
        </p:spPr>
      </p:pic>
      <p:sp>
        <p:nvSpPr>
          <p:cNvPr id="80" name="Google Shape;80;p6"/>
          <p:cNvSpPr txBox="1"/>
          <p:nvPr/>
        </p:nvSpPr>
        <p:spPr>
          <a:xfrm>
            <a:off x="205700" y="1714244"/>
            <a:ext cx="6366933" cy="4155900"/>
          </a:xfrm>
          <a:prstGeom prst="rect">
            <a:avLst/>
          </a:prstGeom>
          <a:noFill/>
          <a:ln>
            <a:noFill/>
          </a:ln>
        </p:spPr>
        <p:txBody>
          <a:bodyPr spcFirstLastPara="1" wrap="square" lIns="91425" tIns="45700" rIns="91425" bIns="45700" anchor="t" anchorCtr="0">
            <a:noAutofit/>
          </a:bodyPr>
          <a:lstStyle/>
          <a:p>
            <a:pPr marL="0" marR="0" lvl="0" indent="0" rtl="0">
              <a:lnSpc>
                <a:spcPct val="200000"/>
              </a:lnSpc>
              <a:spcBef>
                <a:spcPts val="0"/>
              </a:spcBef>
              <a:spcAft>
                <a:spcPts val="0"/>
              </a:spcAft>
              <a:buClr>
                <a:srgbClr val="000000"/>
              </a:buClr>
              <a:buSzPts val="1100"/>
              <a:buFont typeface="Arial"/>
              <a:buNone/>
            </a:pPr>
            <a:r>
              <a:rPr lang="en-US" sz="2000" b="1" i="0" u="none" strike="noStrike" cap="none" dirty="0">
                <a:solidFill>
                  <a:srgbClr val="7F7F7F"/>
                </a:solidFill>
                <a:latin typeface="Arial"/>
                <a:ea typeface="Arial"/>
                <a:cs typeface="Arial"/>
                <a:sym typeface="Arial"/>
              </a:rPr>
              <a:t>De </a:t>
            </a:r>
            <a:r>
              <a:rPr lang="en-US" sz="2000" b="1" i="0" u="none" strike="noStrike" cap="none" dirty="0" err="1">
                <a:solidFill>
                  <a:srgbClr val="7F7F7F"/>
                </a:solidFill>
                <a:latin typeface="Arial"/>
                <a:ea typeface="Arial"/>
                <a:cs typeface="Arial"/>
                <a:sym typeface="Arial"/>
              </a:rPr>
              <a:t>volgende</a:t>
            </a:r>
            <a:r>
              <a:rPr lang="en-US" sz="2000" b="1" i="0" u="none" strike="noStrike" cap="none" dirty="0">
                <a:solidFill>
                  <a:srgbClr val="7F7F7F"/>
                </a:solidFill>
                <a:latin typeface="Arial"/>
                <a:ea typeface="Arial"/>
                <a:cs typeface="Arial"/>
                <a:sym typeface="Arial"/>
              </a:rPr>
              <a:t> </a:t>
            </a:r>
            <a:r>
              <a:rPr lang="en-US" sz="2000" b="1" i="0" u="none" strike="noStrike" cap="none" dirty="0" err="1">
                <a:solidFill>
                  <a:srgbClr val="7F7F7F"/>
                </a:solidFill>
                <a:latin typeface="Arial"/>
                <a:ea typeface="Arial"/>
                <a:cs typeface="Arial"/>
                <a:sym typeface="Arial"/>
              </a:rPr>
              <a:t>onderwerpen</a:t>
            </a:r>
            <a:r>
              <a:rPr lang="en-US" sz="2000" b="1" i="0" u="none" strike="noStrike" cap="none" dirty="0">
                <a:solidFill>
                  <a:srgbClr val="7F7F7F"/>
                </a:solidFill>
                <a:latin typeface="Arial"/>
                <a:ea typeface="Arial"/>
                <a:cs typeface="Arial"/>
                <a:sym typeface="Arial"/>
              </a:rPr>
              <a:t> </a:t>
            </a:r>
            <a:r>
              <a:rPr lang="en-US" sz="2000" b="1" i="0" u="none" strike="noStrike" cap="none" dirty="0" err="1">
                <a:solidFill>
                  <a:srgbClr val="7F7F7F"/>
                </a:solidFill>
                <a:latin typeface="Arial"/>
                <a:ea typeface="Arial"/>
                <a:cs typeface="Arial"/>
                <a:sym typeface="Arial"/>
              </a:rPr>
              <a:t>komen</a:t>
            </a:r>
            <a:r>
              <a:rPr lang="en-US" sz="2000" b="1" i="0" u="none" strike="noStrike" cap="none" dirty="0">
                <a:solidFill>
                  <a:srgbClr val="7F7F7F"/>
                </a:solidFill>
                <a:latin typeface="Arial"/>
                <a:ea typeface="Arial"/>
                <a:cs typeface="Arial"/>
                <a:sym typeface="Arial"/>
              </a:rPr>
              <a:t> </a:t>
            </a:r>
            <a:r>
              <a:rPr lang="en-US" sz="2000" b="1" i="0" u="none" strike="noStrike" cap="none" dirty="0" err="1">
                <a:solidFill>
                  <a:srgbClr val="7F7F7F"/>
                </a:solidFill>
                <a:latin typeface="Arial"/>
                <a:ea typeface="Arial"/>
                <a:cs typeface="Arial"/>
                <a:sym typeface="Arial"/>
              </a:rPr>
              <a:t>aan</a:t>
            </a:r>
            <a:r>
              <a:rPr lang="en-US" sz="2000" b="1" i="0" u="none" strike="noStrike" cap="none" dirty="0">
                <a:solidFill>
                  <a:srgbClr val="7F7F7F"/>
                </a:solidFill>
                <a:latin typeface="Arial"/>
                <a:ea typeface="Arial"/>
                <a:cs typeface="Arial"/>
                <a:sym typeface="Arial"/>
              </a:rPr>
              <a:t> bod:  </a:t>
            </a:r>
            <a:endParaRPr lang="en-US" sz="1400" b="0" i="0" u="none" strike="noStrike" cap="none" dirty="0">
              <a:solidFill>
                <a:srgbClr val="000000"/>
              </a:solidFill>
              <a:latin typeface="Arial"/>
              <a:ea typeface="Arial"/>
              <a:cs typeface="Arial"/>
              <a:sym typeface="Arial"/>
            </a:endParaRPr>
          </a:p>
          <a:p>
            <a:pPr marL="342900" marR="0" lvl="0" indent="-342900" rtl="0">
              <a:lnSpc>
                <a:spcPct val="150000"/>
              </a:lnSpc>
              <a:spcBef>
                <a:spcPts val="0"/>
              </a:spcBef>
              <a:spcAft>
                <a:spcPts val="0"/>
              </a:spcAft>
              <a:buClr>
                <a:srgbClr val="EF9152"/>
              </a:buClr>
              <a:buSzPts val="2000"/>
              <a:buFont typeface="Arial"/>
              <a:buChar char="•"/>
            </a:pPr>
            <a:r>
              <a:rPr lang="en-US" sz="2000" b="0" i="0" u="none" strike="noStrike" cap="none" dirty="0" err="1">
                <a:solidFill>
                  <a:srgbClr val="7F7F7F"/>
                </a:solidFill>
                <a:latin typeface="Arial"/>
                <a:ea typeface="Arial"/>
                <a:cs typeface="Arial"/>
                <a:sym typeface="Arial"/>
              </a:rPr>
              <a:t>Belangrijke</a:t>
            </a:r>
            <a:r>
              <a:rPr lang="en-US" sz="2000" b="0" i="0" u="none" strike="noStrike" cap="none" dirty="0">
                <a:solidFill>
                  <a:srgbClr val="7F7F7F"/>
                </a:solidFill>
                <a:latin typeface="Arial"/>
                <a:ea typeface="Arial"/>
                <a:cs typeface="Arial"/>
                <a:sym typeface="Arial"/>
              </a:rPr>
              <a:t> termen </a:t>
            </a:r>
            <a:r>
              <a:rPr lang="en-US" sz="2000" b="0" i="0" u="none" strike="noStrike" cap="none" dirty="0" err="1">
                <a:solidFill>
                  <a:srgbClr val="7F7F7F"/>
                </a:solidFill>
                <a:latin typeface="Arial"/>
                <a:ea typeface="Arial"/>
                <a:cs typeface="Arial"/>
                <a:sym typeface="Arial"/>
              </a:rPr>
              <a:t>voor</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inclusieve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communicatie</a:t>
            </a:r>
            <a:endParaRPr lang="en-US" sz="2000" b="0" i="0" u="none" strike="noStrike" cap="none" dirty="0">
              <a:solidFill>
                <a:srgbClr val="7F7F7F"/>
              </a:solidFill>
              <a:latin typeface="Arial"/>
              <a:ea typeface="Arial"/>
              <a:cs typeface="Arial"/>
              <a:sym typeface="Arial"/>
            </a:endParaRPr>
          </a:p>
          <a:p>
            <a:pPr marL="342900" marR="0" lvl="0" indent="-342900" rtl="0">
              <a:lnSpc>
                <a:spcPct val="150000"/>
              </a:lnSpc>
              <a:spcBef>
                <a:spcPts val="0"/>
              </a:spcBef>
              <a:spcAft>
                <a:spcPts val="0"/>
              </a:spcAft>
              <a:buClr>
                <a:srgbClr val="EF9152"/>
              </a:buClr>
              <a:buSzPts val="2000"/>
              <a:buFont typeface="Arial"/>
              <a:buChar char="•"/>
            </a:pPr>
            <a:r>
              <a:rPr lang="en-US" sz="2000" b="0" i="0" u="none" strike="noStrike" cap="none" dirty="0">
                <a:solidFill>
                  <a:srgbClr val="7F7F7F"/>
                </a:solidFill>
                <a:latin typeface="Arial"/>
                <a:ea typeface="Arial"/>
                <a:cs typeface="Arial"/>
                <a:sym typeface="Arial"/>
              </a:rPr>
              <a:t>Impact van taal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toon op de </a:t>
            </a:r>
            <a:r>
              <a:rPr lang="en-US" sz="2000" b="0" i="0" u="none" strike="noStrike" cap="none" dirty="0" err="1">
                <a:solidFill>
                  <a:srgbClr val="7F7F7F"/>
                </a:solidFill>
                <a:latin typeface="Arial"/>
                <a:ea typeface="Arial"/>
                <a:cs typeface="Arial"/>
                <a:sym typeface="Arial"/>
              </a:rPr>
              <a:t>werkplek</a:t>
            </a:r>
            <a:endParaRPr lang="en-US" sz="2000" b="0" i="0" u="none" strike="noStrike" cap="none" dirty="0">
              <a:solidFill>
                <a:srgbClr val="7F7F7F"/>
              </a:solidFill>
              <a:latin typeface="Arial"/>
              <a:ea typeface="Arial"/>
              <a:cs typeface="Arial"/>
              <a:sym typeface="Arial"/>
            </a:endParaRPr>
          </a:p>
          <a:p>
            <a:pPr marL="342900" marR="0" lvl="0" indent="-342900" rtl="0">
              <a:lnSpc>
                <a:spcPct val="150000"/>
              </a:lnSpc>
              <a:spcBef>
                <a:spcPts val="0"/>
              </a:spcBef>
              <a:spcAft>
                <a:spcPts val="0"/>
              </a:spcAft>
              <a:buClr>
                <a:srgbClr val="EF9152"/>
              </a:buClr>
              <a:buSzPts val="2000"/>
              <a:buFont typeface="Arial"/>
              <a:buChar char="•"/>
            </a:pPr>
            <a:r>
              <a:rPr lang="en-US" sz="2000" b="0" i="0" u="none" strike="noStrike" cap="none" dirty="0">
                <a:solidFill>
                  <a:srgbClr val="7F7F7F"/>
                </a:solidFill>
                <a:latin typeface="Arial"/>
                <a:ea typeface="Arial"/>
                <a:cs typeface="Arial"/>
                <a:sym typeface="Arial"/>
              </a:rPr>
              <a:t>Micro-</a:t>
            </a:r>
            <a:r>
              <a:rPr lang="en-US" sz="2000" b="0" i="0" u="none" strike="noStrike" cap="none" dirty="0" err="1">
                <a:solidFill>
                  <a:srgbClr val="7F7F7F"/>
                </a:solidFill>
                <a:latin typeface="Arial"/>
                <a:ea typeface="Arial"/>
                <a:cs typeface="Arial"/>
                <a:sym typeface="Arial"/>
              </a:rPr>
              <a:t>agressies</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microbevestigingen</a:t>
            </a:r>
            <a:endParaRPr lang="en-US" sz="2000" b="0" i="0" u="none" strike="noStrike" cap="none" dirty="0">
              <a:solidFill>
                <a:srgbClr val="7F7F7F"/>
              </a:solidFill>
              <a:latin typeface="Arial"/>
              <a:ea typeface="Arial"/>
              <a:cs typeface="Arial"/>
              <a:sym typeface="Arial"/>
            </a:endParaRPr>
          </a:p>
          <a:p>
            <a:pPr marL="342900" marR="0" lvl="0" indent="-342900" rtl="0">
              <a:lnSpc>
                <a:spcPct val="150000"/>
              </a:lnSpc>
              <a:spcBef>
                <a:spcPts val="0"/>
              </a:spcBef>
              <a:spcAft>
                <a:spcPts val="0"/>
              </a:spcAft>
              <a:buClr>
                <a:srgbClr val="EF9152"/>
              </a:buClr>
              <a:buSzPts val="2000"/>
              <a:buFont typeface="Arial"/>
              <a:buChar char="•"/>
            </a:pPr>
            <a:r>
              <a:rPr lang="en-US" sz="2000" b="0" i="0" u="none" strike="noStrike" cap="none" dirty="0" err="1">
                <a:solidFill>
                  <a:srgbClr val="7F7F7F"/>
                </a:solidFill>
                <a:latin typeface="Arial"/>
                <a:ea typeface="Arial"/>
                <a:cs typeface="Arial"/>
                <a:sym typeface="Arial"/>
              </a:rPr>
              <a:t>Intrapersoonlijke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communicatie</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en</a:t>
            </a:r>
            <a:r>
              <a:rPr lang="en-US" sz="2000" b="0" i="0" u="none" strike="noStrike" cap="none" dirty="0">
                <a:solidFill>
                  <a:srgbClr val="7F7F7F"/>
                </a:solidFill>
                <a:latin typeface="Arial"/>
                <a:ea typeface="Arial"/>
                <a:cs typeface="Arial"/>
                <a:sym typeface="Arial"/>
              </a:rPr>
              <a:t> non-verbale </a:t>
            </a:r>
            <a:r>
              <a:rPr lang="en-US" sz="2000" b="0" i="0" u="none" strike="noStrike" cap="none" dirty="0" err="1">
                <a:solidFill>
                  <a:srgbClr val="7F7F7F"/>
                </a:solidFill>
                <a:latin typeface="Arial"/>
                <a:ea typeface="Arial"/>
                <a:cs typeface="Arial"/>
                <a:sym typeface="Arial"/>
              </a:rPr>
              <a:t>communicatie</a:t>
            </a:r>
            <a:endParaRPr lang="en-US" sz="2000" b="0" i="0" u="none" strike="noStrike" cap="none" dirty="0">
              <a:solidFill>
                <a:srgbClr val="7F7F7F"/>
              </a:solidFill>
              <a:latin typeface="Arial"/>
              <a:ea typeface="Arial"/>
              <a:cs typeface="Arial"/>
              <a:sym typeface="Arial"/>
            </a:endParaRPr>
          </a:p>
          <a:p>
            <a:pPr marL="342900" marR="0" lvl="0" indent="-342900" rtl="0">
              <a:lnSpc>
                <a:spcPct val="150000"/>
              </a:lnSpc>
              <a:spcBef>
                <a:spcPts val="0"/>
              </a:spcBef>
              <a:spcAft>
                <a:spcPts val="0"/>
              </a:spcAft>
              <a:buClr>
                <a:srgbClr val="EF9152"/>
              </a:buClr>
              <a:buSzPts val="2000"/>
              <a:buFont typeface="Arial"/>
              <a:buChar char="•"/>
            </a:pPr>
            <a:r>
              <a:rPr lang="en-US" sz="2000" b="0" i="0" u="none" strike="noStrike" cap="none" dirty="0" err="1">
                <a:solidFill>
                  <a:srgbClr val="7F7F7F"/>
                </a:solidFill>
                <a:latin typeface="Arial"/>
                <a:ea typeface="Arial"/>
                <a:cs typeface="Arial"/>
                <a:sym typeface="Arial"/>
              </a:rPr>
              <a:t>Actief</a:t>
            </a:r>
            <a:r>
              <a:rPr lang="en-US" sz="2000" b="0" i="0" u="none" strike="noStrike" cap="none" dirty="0">
                <a:solidFill>
                  <a:srgbClr val="7F7F7F"/>
                </a:solidFill>
                <a:latin typeface="Arial"/>
                <a:ea typeface="Arial"/>
                <a:cs typeface="Arial"/>
                <a:sym typeface="Arial"/>
              </a:rPr>
              <a:t> </a:t>
            </a:r>
            <a:r>
              <a:rPr lang="en-US" sz="2000" b="0" i="0" u="none" strike="noStrike" cap="none" dirty="0" err="1">
                <a:solidFill>
                  <a:srgbClr val="7F7F7F"/>
                </a:solidFill>
                <a:latin typeface="Arial"/>
                <a:ea typeface="Arial"/>
                <a:cs typeface="Arial"/>
                <a:sym typeface="Arial"/>
              </a:rPr>
              <a:t>luisteren</a:t>
            </a:r>
            <a:endParaRPr lang="en-US"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5"/>
          <p:cNvSpPr txBox="1"/>
          <p:nvPr/>
        </p:nvSpPr>
        <p:spPr>
          <a:xfrm>
            <a:off x="1422787" y="945356"/>
            <a:ext cx="7787888"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000" b="1" i="0" u="none" strike="noStrike" cap="none" dirty="0" err="1">
                <a:solidFill>
                  <a:srgbClr val="3F3F3F"/>
                </a:solidFill>
                <a:latin typeface="Arial"/>
                <a:ea typeface="Arial"/>
                <a:cs typeface="Arial"/>
                <a:sym typeface="Arial"/>
              </a:rPr>
              <a:t>Inclusieve</a:t>
            </a:r>
            <a:r>
              <a:rPr lang="en-US" sz="4000" b="1" i="0" u="none" strike="noStrike" cap="none" dirty="0">
                <a:solidFill>
                  <a:srgbClr val="3F3F3F"/>
                </a:solidFill>
                <a:latin typeface="Arial"/>
                <a:ea typeface="Arial"/>
                <a:cs typeface="Arial"/>
                <a:sym typeface="Arial"/>
              </a:rPr>
              <a:t> </a:t>
            </a:r>
            <a:r>
              <a:rPr lang="en-US" sz="4000" b="1" i="0" u="none" strike="noStrike" cap="none" dirty="0" err="1">
                <a:solidFill>
                  <a:srgbClr val="3F3F3F"/>
                </a:solidFill>
                <a:latin typeface="Arial"/>
                <a:ea typeface="Arial"/>
                <a:cs typeface="Arial"/>
                <a:sym typeface="Arial"/>
              </a:rPr>
              <a:t>Communicatie</a:t>
            </a:r>
            <a:endParaRPr sz="4000" b="1" i="0" u="none" strike="noStrike" cap="none" dirty="0">
              <a:solidFill>
                <a:srgbClr val="000000"/>
              </a:solidFill>
              <a:latin typeface="Arial"/>
              <a:ea typeface="Arial"/>
              <a:cs typeface="Arial"/>
              <a:sym typeface="Arial"/>
            </a:endParaRPr>
          </a:p>
        </p:txBody>
      </p:sp>
      <p:sp>
        <p:nvSpPr>
          <p:cNvPr id="86" name="Google Shape;86;p5"/>
          <p:cNvSpPr txBox="1"/>
          <p:nvPr/>
        </p:nvSpPr>
        <p:spPr>
          <a:xfrm>
            <a:off x="1422786" y="2131031"/>
            <a:ext cx="8730863" cy="3117244"/>
          </a:xfrm>
          <a:prstGeom prst="rect">
            <a:avLst/>
          </a:prstGeom>
          <a:noFill/>
          <a:ln>
            <a:noFill/>
          </a:ln>
        </p:spPr>
        <p:txBody>
          <a:bodyPr spcFirstLastPara="1" wrap="square" lIns="91425" tIns="45700" rIns="91425" bIns="45700" anchor="t" anchorCtr="0">
            <a:noAutofit/>
          </a:bodyPr>
          <a:lstStyle/>
          <a:p>
            <a:pPr marL="0" marR="0" lvl="0" indent="0" rtl="0">
              <a:lnSpc>
                <a:spcPct val="150000"/>
              </a:lnSpc>
              <a:spcBef>
                <a:spcPts val="0"/>
              </a:spcBef>
              <a:spcAft>
                <a:spcPts val="0"/>
              </a:spcAft>
              <a:buClr>
                <a:srgbClr val="000000"/>
              </a:buClr>
              <a:buSzPts val="1100"/>
              <a:buFont typeface="Arial"/>
              <a:buNone/>
            </a:pPr>
            <a:r>
              <a:rPr lang="en-IE" sz="1800" i="0" u="none" strike="noStrike" cap="none" dirty="0" err="1">
                <a:solidFill>
                  <a:srgbClr val="7F7F7F"/>
                </a:solidFill>
                <a:latin typeface="Arial"/>
                <a:ea typeface="Arial"/>
                <a:cs typeface="Arial"/>
                <a:sym typeface="Arial"/>
              </a:rPr>
              <a:t>Inclusie</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betekent</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meer</a:t>
            </a:r>
            <a:r>
              <a:rPr lang="en-IE" sz="1800" i="0" u="none" strike="noStrike" cap="none" dirty="0">
                <a:solidFill>
                  <a:srgbClr val="7F7F7F"/>
                </a:solidFill>
                <a:latin typeface="Arial"/>
                <a:ea typeface="Arial"/>
                <a:cs typeface="Arial"/>
                <a:sym typeface="Arial"/>
              </a:rPr>
              <a:t> dan </a:t>
            </a:r>
            <a:r>
              <a:rPr lang="en-IE" sz="1800" i="0" u="none" strike="noStrike" cap="none" dirty="0" err="1">
                <a:solidFill>
                  <a:srgbClr val="7F7F7F"/>
                </a:solidFill>
                <a:latin typeface="Arial"/>
                <a:ea typeface="Arial"/>
                <a:cs typeface="Arial"/>
                <a:sym typeface="Arial"/>
              </a:rPr>
              <a:t>alleen</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een</a:t>
            </a:r>
            <a:r>
              <a:rPr lang="en-IE" sz="1800" i="0" u="none" strike="noStrike" cap="none" dirty="0">
                <a:solidFill>
                  <a:srgbClr val="7F7F7F"/>
                </a:solidFill>
                <a:latin typeface="Arial"/>
                <a:ea typeface="Arial"/>
                <a:cs typeface="Arial"/>
                <a:sym typeface="Arial"/>
              </a:rPr>
              <a:t> diverse mix van </a:t>
            </a:r>
            <a:r>
              <a:rPr lang="en-IE" sz="1800" i="0" u="none" strike="noStrike" cap="none" dirty="0" err="1">
                <a:solidFill>
                  <a:srgbClr val="7F7F7F"/>
                </a:solidFill>
                <a:latin typeface="Arial"/>
                <a:ea typeface="Arial"/>
                <a:cs typeface="Arial"/>
                <a:sym typeface="Arial"/>
              </a:rPr>
              <a:t>mensen</a:t>
            </a:r>
            <a:r>
              <a:rPr lang="en-IE" sz="1800" i="0" u="none" strike="noStrike" cap="none" dirty="0">
                <a:solidFill>
                  <a:srgbClr val="7F7F7F"/>
                </a:solidFill>
                <a:latin typeface="Arial"/>
                <a:ea typeface="Arial"/>
                <a:cs typeface="Arial"/>
                <a:sym typeface="Arial"/>
              </a:rPr>
              <a:t> in </a:t>
            </a:r>
            <a:r>
              <a:rPr lang="en-IE" sz="1800" i="0" u="none" strike="noStrike" cap="none" dirty="0" err="1">
                <a:solidFill>
                  <a:srgbClr val="7F7F7F"/>
                </a:solidFill>
                <a:latin typeface="Arial"/>
                <a:ea typeface="Arial"/>
                <a:cs typeface="Arial"/>
                <a:sym typeface="Arial"/>
              </a:rPr>
              <a:t>een</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organisatie</a:t>
            </a:r>
            <a:r>
              <a:rPr lang="en-IE" sz="1800" i="0" u="none" strike="noStrike" cap="none" dirty="0">
                <a:solidFill>
                  <a:srgbClr val="7F7F7F"/>
                </a:solidFill>
                <a:latin typeface="Arial"/>
                <a:ea typeface="Arial"/>
                <a:cs typeface="Arial"/>
                <a:sym typeface="Arial"/>
              </a:rPr>
              <a:t>. Het </a:t>
            </a:r>
            <a:r>
              <a:rPr lang="en-IE" sz="1800" i="0" u="none" strike="noStrike" cap="none" dirty="0" err="1">
                <a:solidFill>
                  <a:srgbClr val="7F7F7F"/>
                </a:solidFill>
                <a:latin typeface="Arial"/>
                <a:ea typeface="Arial"/>
                <a:cs typeface="Arial"/>
                <a:sym typeface="Arial"/>
              </a:rPr>
              <a:t>gaat</a:t>
            </a:r>
            <a:r>
              <a:rPr lang="en-IE" sz="1800" i="0" u="none" strike="noStrike" cap="none" dirty="0">
                <a:solidFill>
                  <a:srgbClr val="7F7F7F"/>
                </a:solidFill>
                <a:latin typeface="Arial"/>
                <a:ea typeface="Arial"/>
                <a:cs typeface="Arial"/>
                <a:sym typeface="Arial"/>
              </a:rPr>
              <a:t> over het </a:t>
            </a:r>
            <a:r>
              <a:rPr lang="en-IE" sz="1800" i="0" u="none" strike="noStrike" cap="none" dirty="0" err="1">
                <a:solidFill>
                  <a:srgbClr val="7F7F7F"/>
                </a:solidFill>
                <a:latin typeface="Arial"/>
                <a:ea typeface="Arial"/>
                <a:cs typeface="Arial"/>
                <a:sym typeface="Arial"/>
              </a:rPr>
              <a:t>creëren</a:t>
            </a:r>
            <a:r>
              <a:rPr lang="en-IE" sz="1800" i="0" u="none" strike="noStrike" cap="none" dirty="0">
                <a:solidFill>
                  <a:srgbClr val="7F7F7F"/>
                </a:solidFill>
                <a:latin typeface="Arial"/>
                <a:ea typeface="Arial"/>
                <a:cs typeface="Arial"/>
                <a:sym typeface="Arial"/>
              </a:rPr>
              <a:t> van </a:t>
            </a:r>
            <a:r>
              <a:rPr lang="en-IE" sz="1800" i="0" u="none" strike="noStrike" cap="none" dirty="0" err="1">
                <a:solidFill>
                  <a:srgbClr val="7F7F7F"/>
                </a:solidFill>
                <a:latin typeface="Arial"/>
                <a:ea typeface="Arial"/>
                <a:cs typeface="Arial"/>
                <a:sym typeface="Arial"/>
              </a:rPr>
              <a:t>een</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omgeving</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waarin</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iedereen</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zich</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welkom</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gerespecteerd</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en</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gewaardeerd</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voelt</a:t>
            </a:r>
            <a:r>
              <a:rPr lang="en-IE" sz="1800" i="0" u="none" strike="noStrike" cap="none" dirty="0">
                <a:solidFill>
                  <a:srgbClr val="7F7F7F"/>
                </a:solidFill>
                <a:latin typeface="Arial"/>
                <a:ea typeface="Arial"/>
                <a:cs typeface="Arial"/>
                <a:sym typeface="Arial"/>
              </a:rPr>
              <a:t>.</a:t>
            </a:r>
          </a:p>
          <a:p>
            <a:pPr marL="0" marR="0" lvl="0" indent="0" rtl="0">
              <a:lnSpc>
                <a:spcPct val="150000"/>
              </a:lnSpc>
              <a:spcBef>
                <a:spcPts val="0"/>
              </a:spcBef>
              <a:spcAft>
                <a:spcPts val="0"/>
              </a:spcAft>
              <a:buClr>
                <a:srgbClr val="000000"/>
              </a:buClr>
              <a:buSzPts val="1100"/>
              <a:buFont typeface="Arial"/>
              <a:buNone/>
            </a:pPr>
            <a:endParaRPr lang="en-IE" sz="1800" i="0" u="none" strike="noStrike" cap="none" dirty="0">
              <a:solidFill>
                <a:srgbClr val="7F7F7F"/>
              </a:solidFill>
              <a:latin typeface="Arial"/>
              <a:ea typeface="Arial"/>
              <a:cs typeface="Arial"/>
              <a:sym typeface="Arial"/>
            </a:endParaRPr>
          </a:p>
          <a:p>
            <a:pPr marL="0" marR="0" lvl="0" indent="0" rtl="0">
              <a:lnSpc>
                <a:spcPct val="150000"/>
              </a:lnSpc>
              <a:spcBef>
                <a:spcPts val="0"/>
              </a:spcBef>
              <a:spcAft>
                <a:spcPts val="0"/>
              </a:spcAft>
              <a:buClr>
                <a:srgbClr val="000000"/>
              </a:buClr>
              <a:buSzPts val="1100"/>
              <a:buFont typeface="Arial"/>
              <a:buNone/>
            </a:pPr>
            <a:r>
              <a:rPr lang="en-IE" sz="1800" i="0" u="none" strike="noStrike" cap="none" dirty="0" err="1">
                <a:solidFill>
                  <a:srgbClr val="7F7F7F"/>
                </a:solidFill>
                <a:latin typeface="Arial"/>
                <a:ea typeface="Arial"/>
                <a:cs typeface="Arial"/>
                <a:sym typeface="Arial"/>
              </a:rPr>
              <a:t>Inclusieve</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Communicatie</a:t>
            </a:r>
            <a:r>
              <a:rPr lang="en-IE" sz="1800" i="0" u="none" strike="noStrike" cap="none" dirty="0">
                <a:solidFill>
                  <a:srgbClr val="7F7F7F"/>
                </a:solidFill>
                <a:latin typeface="Arial"/>
                <a:ea typeface="Arial"/>
                <a:cs typeface="Arial"/>
                <a:sym typeface="Arial"/>
              </a:rPr>
              <a:t> is </a:t>
            </a:r>
            <a:r>
              <a:rPr lang="en-IE" sz="1800" i="0" u="none" strike="noStrike" cap="none" dirty="0" err="1">
                <a:solidFill>
                  <a:srgbClr val="7F7F7F"/>
                </a:solidFill>
                <a:latin typeface="Arial"/>
                <a:ea typeface="Arial"/>
                <a:cs typeface="Arial"/>
                <a:sym typeface="Arial"/>
              </a:rPr>
              <a:t>een</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benadering</a:t>
            </a:r>
            <a:r>
              <a:rPr lang="en-IE" sz="1800" i="0" u="none" strike="noStrike" cap="none" dirty="0">
                <a:solidFill>
                  <a:srgbClr val="7F7F7F"/>
                </a:solidFill>
                <a:latin typeface="Arial"/>
                <a:ea typeface="Arial"/>
                <a:cs typeface="Arial"/>
                <a:sym typeface="Arial"/>
              </a:rPr>
              <a:t> die </a:t>
            </a:r>
            <a:r>
              <a:rPr lang="en-IE" sz="1800" i="0" u="none" strike="noStrike" cap="none" dirty="0" err="1">
                <a:solidFill>
                  <a:srgbClr val="7F7F7F"/>
                </a:solidFill>
                <a:latin typeface="Arial"/>
                <a:ea typeface="Arial"/>
                <a:cs typeface="Arial"/>
                <a:sym typeface="Arial"/>
              </a:rPr>
              <a:t>streeft</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naar</a:t>
            </a:r>
            <a:r>
              <a:rPr lang="en-IE" sz="1800" i="0" u="none" strike="noStrike" cap="none" dirty="0">
                <a:solidFill>
                  <a:srgbClr val="7F7F7F"/>
                </a:solidFill>
                <a:latin typeface="Arial"/>
                <a:ea typeface="Arial"/>
                <a:cs typeface="Arial"/>
                <a:sym typeface="Arial"/>
              </a:rPr>
              <a:t> "het </a:t>
            </a:r>
            <a:r>
              <a:rPr lang="en-IE" sz="1800" i="0" u="none" strike="noStrike" cap="none" dirty="0" err="1">
                <a:solidFill>
                  <a:srgbClr val="7F7F7F"/>
                </a:solidFill>
                <a:latin typeface="Arial"/>
                <a:ea typeface="Arial"/>
                <a:cs typeface="Arial"/>
                <a:sym typeface="Arial"/>
              </a:rPr>
              <a:t>creëren</a:t>
            </a:r>
            <a:r>
              <a:rPr lang="en-IE" sz="1800" i="0" u="none" strike="noStrike" cap="none" dirty="0">
                <a:solidFill>
                  <a:srgbClr val="7F7F7F"/>
                </a:solidFill>
                <a:latin typeface="Arial"/>
                <a:ea typeface="Arial"/>
                <a:cs typeface="Arial"/>
                <a:sym typeface="Arial"/>
              </a:rPr>
              <a:t> van </a:t>
            </a:r>
            <a:r>
              <a:rPr lang="en-IE" sz="1800" i="0" u="none" strike="noStrike" cap="none" dirty="0" err="1">
                <a:solidFill>
                  <a:srgbClr val="7F7F7F"/>
                </a:solidFill>
                <a:latin typeface="Arial"/>
                <a:ea typeface="Arial"/>
                <a:cs typeface="Arial"/>
                <a:sym typeface="Arial"/>
              </a:rPr>
              <a:t>een</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ondersteunende</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en</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effectieve</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communicatieomgeving</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gebruikmakend</a:t>
            </a:r>
            <a:r>
              <a:rPr lang="en-IE" sz="1800" i="0" u="none" strike="noStrike" cap="none" dirty="0">
                <a:solidFill>
                  <a:srgbClr val="7F7F7F"/>
                </a:solidFill>
                <a:latin typeface="Arial"/>
                <a:ea typeface="Arial"/>
                <a:cs typeface="Arial"/>
                <a:sym typeface="Arial"/>
              </a:rPr>
              <a:t> van alle </a:t>
            </a:r>
            <a:r>
              <a:rPr lang="en-IE" sz="1800" i="0" u="none" strike="noStrike" cap="none" dirty="0" err="1">
                <a:solidFill>
                  <a:srgbClr val="7F7F7F"/>
                </a:solidFill>
                <a:latin typeface="Arial"/>
                <a:ea typeface="Arial"/>
                <a:cs typeface="Arial"/>
                <a:sym typeface="Arial"/>
              </a:rPr>
              <a:t>beschikbare</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communicatiemiddelen</a:t>
            </a:r>
            <a:r>
              <a:rPr lang="en-IE" sz="1800" i="0" u="none" strike="noStrike" cap="none" dirty="0">
                <a:solidFill>
                  <a:srgbClr val="7F7F7F"/>
                </a:solidFill>
                <a:latin typeface="Arial"/>
                <a:ea typeface="Arial"/>
                <a:cs typeface="Arial"/>
                <a:sym typeface="Arial"/>
              </a:rPr>
              <a:t> om </a:t>
            </a:r>
            <a:r>
              <a:rPr lang="en-IE" sz="1800" i="0" u="none" strike="noStrike" cap="none" dirty="0" err="1">
                <a:solidFill>
                  <a:srgbClr val="7F7F7F"/>
                </a:solidFill>
                <a:latin typeface="Arial"/>
                <a:ea typeface="Arial"/>
                <a:cs typeface="Arial"/>
                <a:sym typeface="Arial"/>
              </a:rPr>
              <a:t>te</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begrijpen</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en</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begrepen</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te</a:t>
            </a:r>
            <a:r>
              <a:rPr lang="en-IE" sz="1800" i="0" u="none" strike="noStrike" cap="none" dirty="0">
                <a:solidFill>
                  <a:srgbClr val="7F7F7F"/>
                </a:solidFill>
                <a:latin typeface="Arial"/>
                <a:ea typeface="Arial"/>
                <a:cs typeface="Arial"/>
                <a:sym typeface="Arial"/>
              </a:rPr>
              <a:t> </a:t>
            </a:r>
            <a:r>
              <a:rPr lang="en-IE" sz="1800" i="0" u="none" strike="noStrike" cap="none" dirty="0" err="1">
                <a:solidFill>
                  <a:srgbClr val="7F7F7F"/>
                </a:solidFill>
                <a:latin typeface="Arial"/>
                <a:ea typeface="Arial"/>
                <a:cs typeface="Arial"/>
                <a:sym typeface="Arial"/>
              </a:rPr>
              <a:t>worden</a:t>
            </a:r>
            <a:r>
              <a:rPr lang="en-IE" sz="1800" i="0" u="none" strike="noStrike" cap="none" dirty="0">
                <a:solidFill>
                  <a:srgbClr val="7F7F7F"/>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cxnSp>
        <p:nvCxnSpPr>
          <p:cNvPr id="87" name="Google Shape;87;p5"/>
          <p:cNvCxnSpPr/>
          <p:nvPr/>
        </p:nvCxnSpPr>
        <p:spPr>
          <a:xfrm>
            <a:off x="1514004" y="1773503"/>
            <a:ext cx="1181427" cy="0"/>
          </a:xfrm>
          <a:prstGeom prst="straightConnector1">
            <a:avLst/>
          </a:prstGeom>
          <a:noFill/>
          <a:ln w="28575" cap="flat" cmpd="sng">
            <a:solidFill>
              <a:srgbClr val="FFC000"/>
            </a:solidFill>
            <a:prstDash val="solid"/>
            <a:miter lim="800000"/>
            <a:headEnd type="none" w="sm" len="sm"/>
            <a:tailEnd type="none" w="sm" len="sm"/>
          </a:ln>
        </p:spPr>
      </p:cxnSp>
      <p:pic>
        <p:nvPicPr>
          <p:cNvPr id="88" name="Google Shape;88;p5" descr="Text&#10;&#10;Description automatically generated"/>
          <p:cNvPicPr preferRelativeResize="0"/>
          <p:nvPr/>
        </p:nvPicPr>
        <p:blipFill rotWithShape="1">
          <a:blip r:embed="rId3">
            <a:alphaModFix/>
          </a:blip>
          <a:srcRect/>
          <a:stretch/>
        </p:blipFill>
        <p:spPr>
          <a:xfrm>
            <a:off x="335094" y="6320782"/>
            <a:ext cx="1562100" cy="327721"/>
          </a:xfrm>
          <a:prstGeom prst="rect">
            <a:avLst/>
          </a:prstGeom>
          <a:noFill/>
          <a:ln>
            <a:noFill/>
          </a:ln>
        </p:spPr>
      </p:pic>
      <p:pic>
        <p:nvPicPr>
          <p:cNvPr id="89" name="Google Shape;89;p5" descr="Logo&#10;&#10;Description automatically generated"/>
          <p:cNvPicPr preferRelativeResize="0"/>
          <p:nvPr/>
        </p:nvPicPr>
        <p:blipFill rotWithShape="1">
          <a:blip r:embed="rId4">
            <a:alphaModFix/>
          </a:blip>
          <a:srcRect/>
          <a:stretch/>
        </p:blipFill>
        <p:spPr>
          <a:xfrm>
            <a:off x="10573021" y="30485"/>
            <a:ext cx="1250519" cy="125051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9"/>
          <p:cNvSpPr txBox="1"/>
          <p:nvPr/>
        </p:nvSpPr>
        <p:spPr>
          <a:xfrm>
            <a:off x="1514003" y="195420"/>
            <a:ext cx="8858721" cy="9024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3600" b="1" i="0" u="none" strike="noStrike" cap="none" dirty="0" err="1">
                <a:solidFill>
                  <a:srgbClr val="3F3F3F"/>
                </a:solidFill>
                <a:latin typeface="Arial"/>
                <a:ea typeface="Arial"/>
                <a:cs typeface="Arial"/>
                <a:sym typeface="Arial"/>
              </a:rPr>
              <a:t>Inclusieve</a:t>
            </a:r>
            <a:r>
              <a:rPr lang="en-US" sz="3600" b="1" i="0" u="none" strike="noStrike" cap="none" dirty="0">
                <a:solidFill>
                  <a:srgbClr val="3F3F3F"/>
                </a:solidFill>
                <a:latin typeface="Arial"/>
                <a:ea typeface="Arial"/>
                <a:cs typeface="Arial"/>
                <a:sym typeface="Arial"/>
              </a:rPr>
              <a:t> </a:t>
            </a:r>
            <a:r>
              <a:rPr lang="en-US" sz="3600" b="1" i="0" u="none" strike="noStrike" cap="none" dirty="0" err="1">
                <a:solidFill>
                  <a:srgbClr val="3F3F3F"/>
                </a:solidFill>
                <a:latin typeface="Arial"/>
                <a:ea typeface="Arial"/>
                <a:cs typeface="Arial"/>
                <a:sym typeface="Arial"/>
              </a:rPr>
              <a:t>communicatie</a:t>
            </a:r>
            <a:r>
              <a:rPr lang="en-US" sz="3600" b="1" i="0" u="none" strike="noStrike" cap="none" dirty="0">
                <a:solidFill>
                  <a:srgbClr val="3F3F3F"/>
                </a:solidFill>
                <a:latin typeface="Arial"/>
                <a:ea typeface="Arial"/>
                <a:cs typeface="Arial"/>
                <a:sym typeface="Arial"/>
              </a:rPr>
              <a:t> op de </a:t>
            </a:r>
            <a:r>
              <a:rPr lang="en-US" sz="3600" b="1" i="0" u="none" strike="noStrike" cap="none" dirty="0" err="1">
                <a:solidFill>
                  <a:srgbClr val="3F3F3F"/>
                </a:solidFill>
                <a:latin typeface="Arial"/>
                <a:ea typeface="Arial"/>
                <a:cs typeface="Arial"/>
                <a:sym typeface="Arial"/>
              </a:rPr>
              <a:t>werkplek</a:t>
            </a:r>
            <a:r>
              <a:rPr lang="en-US" sz="3600" b="1" i="0" u="none" strike="noStrike" cap="none" dirty="0">
                <a:solidFill>
                  <a:srgbClr val="3F3F3F"/>
                </a:solidFill>
                <a:latin typeface="Arial"/>
                <a:ea typeface="Arial"/>
                <a:cs typeface="Arial"/>
                <a:sym typeface="Arial"/>
              </a:rPr>
              <a:t> </a:t>
            </a:r>
            <a:r>
              <a:rPr lang="en-US" sz="3600" b="1" i="0" u="none" strike="noStrike" cap="none" dirty="0" err="1">
                <a:solidFill>
                  <a:srgbClr val="3F3F3F"/>
                </a:solidFill>
                <a:latin typeface="Arial"/>
                <a:ea typeface="Arial"/>
                <a:cs typeface="Arial"/>
                <a:sym typeface="Arial"/>
              </a:rPr>
              <a:t>bevorderen</a:t>
            </a:r>
            <a:endParaRPr sz="3600" b="1" i="0" u="none" strike="noStrike" cap="none" dirty="0">
              <a:solidFill>
                <a:srgbClr val="000000"/>
              </a:solidFill>
              <a:latin typeface="Arial"/>
              <a:ea typeface="Arial"/>
              <a:cs typeface="Arial"/>
              <a:sym typeface="Arial"/>
            </a:endParaRPr>
          </a:p>
        </p:txBody>
      </p:sp>
      <p:sp>
        <p:nvSpPr>
          <p:cNvPr id="95" name="Google Shape;95;p9"/>
          <p:cNvSpPr txBox="1"/>
          <p:nvPr/>
        </p:nvSpPr>
        <p:spPr>
          <a:xfrm>
            <a:off x="979863" y="1756713"/>
            <a:ext cx="10304435" cy="4114963"/>
          </a:xfrm>
          <a:prstGeom prst="rect">
            <a:avLst/>
          </a:prstGeom>
          <a:noFill/>
          <a:ln>
            <a:noFill/>
          </a:ln>
        </p:spPr>
        <p:txBody>
          <a:bodyPr spcFirstLastPara="1" wrap="square" lIns="91425" tIns="45700" rIns="91425" bIns="45700" anchor="t" anchorCtr="0">
            <a:noAutofit/>
          </a:bodyPr>
          <a:lstStyle/>
          <a:p>
            <a:pPr marL="285750" marR="0" lvl="0" indent="-285750" algn="just" rtl="0">
              <a:lnSpc>
                <a:spcPct val="150000"/>
              </a:lnSpc>
              <a:spcBef>
                <a:spcPts val="0"/>
              </a:spcBef>
              <a:spcAft>
                <a:spcPts val="0"/>
              </a:spcAft>
              <a:buClr>
                <a:srgbClr val="EF9152"/>
              </a:buClr>
              <a:buSzPts val="1600"/>
              <a:buFont typeface="Arial"/>
              <a:buChar char="•"/>
            </a:pPr>
            <a:r>
              <a:rPr lang="en-IE" sz="1600" b="1" i="0" u="none" strike="noStrike" cap="none" dirty="0" err="1">
                <a:solidFill>
                  <a:srgbClr val="92D050"/>
                </a:solidFill>
                <a:latin typeface="Arial"/>
                <a:ea typeface="Arial"/>
                <a:cs typeface="Arial"/>
                <a:sym typeface="Arial"/>
              </a:rPr>
              <a:t>Actief</a:t>
            </a:r>
            <a:r>
              <a:rPr lang="en-IE" sz="1600" b="1" i="0" u="none" strike="noStrike" cap="none" dirty="0">
                <a:solidFill>
                  <a:srgbClr val="92D050"/>
                </a:solidFill>
                <a:latin typeface="Arial"/>
                <a:ea typeface="Arial"/>
                <a:cs typeface="Arial"/>
                <a:sym typeface="Arial"/>
              </a:rPr>
              <a:t> </a:t>
            </a:r>
            <a:r>
              <a:rPr lang="en-IE" sz="1600" b="1" i="0" u="none" strike="noStrike" cap="none" dirty="0" err="1">
                <a:solidFill>
                  <a:srgbClr val="92D050"/>
                </a:solidFill>
                <a:latin typeface="Arial"/>
                <a:ea typeface="Arial"/>
                <a:cs typeface="Arial"/>
                <a:sym typeface="Arial"/>
              </a:rPr>
              <a:t>luisteren</a:t>
            </a:r>
            <a:r>
              <a:rPr lang="en-IE" sz="1600" b="1" i="0" u="none" strike="noStrike" cap="none" dirty="0">
                <a:solidFill>
                  <a:srgbClr val="92D050"/>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Zich</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bewust</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inspannen</a:t>
            </a:r>
            <a:r>
              <a:rPr lang="en-IE" sz="1600" i="0" u="none" strike="noStrike" cap="none" dirty="0">
                <a:solidFill>
                  <a:schemeClr val="tx1"/>
                </a:solidFill>
                <a:latin typeface="Arial"/>
                <a:ea typeface="Arial"/>
                <a:cs typeface="Arial"/>
                <a:sym typeface="Arial"/>
              </a:rPr>
              <a:t> om de </a:t>
            </a:r>
            <a:r>
              <a:rPr lang="en-IE" sz="1600" i="0" u="none" strike="noStrike" cap="none" dirty="0" err="1">
                <a:solidFill>
                  <a:schemeClr val="tx1"/>
                </a:solidFill>
                <a:latin typeface="Arial"/>
                <a:ea typeface="Arial"/>
                <a:cs typeface="Arial"/>
                <a:sym typeface="Arial"/>
              </a:rPr>
              <a:t>perspectieven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zorgen</a:t>
            </a:r>
            <a:r>
              <a:rPr lang="en-IE" sz="1600" i="0" u="none" strike="noStrike" cap="none" dirty="0">
                <a:solidFill>
                  <a:schemeClr val="tx1"/>
                </a:solidFill>
                <a:latin typeface="Arial"/>
                <a:ea typeface="Arial"/>
                <a:cs typeface="Arial"/>
                <a:sym typeface="Arial"/>
              </a:rPr>
              <a:t> van </a:t>
            </a:r>
            <a:r>
              <a:rPr lang="en-IE" sz="1600" i="0" u="none" strike="noStrike" cap="none" dirty="0" err="1">
                <a:solidFill>
                  <a:schemeClr val="tx1"/>
                </a:solidFill>
                <a:latin typeface="Arial"/>
                <a:ea typeface="Arial"/>
                <a:cs typeface="Arial"/>
                <a:sym typeface="Arial"/>
              </a:rPr>
              <a:t>anderen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volledig</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te</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begrijpen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te</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erkennen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erop</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te</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reageren</a:t>
            </a:r>
            <a:r>
              <a:rPr lang="en-IE" sz="1600" i="0" u="none" strike="noStrike" cap="none" dirty="0">
                <a:solidFill>
                  <a:schemeClr val="tx1"/>
                </a:solidFill>
                <a:latin typeface="Arial"/>
                <a:ea typeface="Arial"/>
                <a:cs typeface="Arial"/>
                <a:sym typeface="Arial"/>
              </a:rPr>
              <a:t>.</a:t>
            </a:r>
          </a:p>
          <a:p>
            <a:pPr marL="285750" marR="0" lvl="0" indent="-285750" rtl="0">
              <a:lnSpc>
                <a:spcPct val="150000"/>
              </a:lnSpc>
              <a:spcBef>
                <a:spcPts val="0"/>
              </a:spcBef>
              <a:spcAft>
                <a:spcPts val="0"/>
              </a:spcAft>
              <a:buClr>
                <a:srgbClr val="EF9152"/>
              </a:buClr>
              <a:buSzPts val="1600"/>
              <a:buFont typeface="Arial"/>
              <a:buChar char="•"/>
            </a:pPr>
            <a:r>
              <a:rPr lang="en-IE" sz="1600" b="1" i="0" u="none" strike="noStrike" cap="none" dirty="0" err="1">
                <a:solidFill>
                  <a:srgbClr val="92D050"/>
                </a:solidFill>
                <a:latin typeface="Arial"/>
                <a:ea typeface="Arial"/>
                <a:cs typeface="Arial"/>
                <a:sym typeface="Arial"/>
              </a:rPr>
              <a:t>Bewustzijn</a:t>
            </a:r>
            <a:r>
              <a:rPr lang="en-IE" sz="1600" b="1" i="0" u="none" strike="noStrike" cap="none" dirty="0">
                <a:solidFill>
                  <a:srgbClr val="92D050"/>
                </a:solidFill>
                <a:latin typeface="Arial"/>
                <a:ea typeface="Arial"/>
                <a:cs typeface="Arial"/>
                <a:sym typeface="Arial"/>
              </a:rPr>
              <a:t>: </a:t>
            </a:r>
            <a:r>
              <a:rPr lang="en-IE" sz="1600" i="0" u="none" strike="noStrike" cap="none" dirty="0">
                <a:solidFill>
                  <a:schemeClr val="tx1"/>
                </a:solidFill>
                <a:latin typeface="Arial"/>
                <a:ea typeface="Arial"/>
                <a:cs typeface="Arial"/>
                <a:sym typeface="Arial"/>
              </a:rPr>
              <a:t>Wees je </a:t>
            </a:r>
            <a:r>
              <a:rPr lang="en-IE" sz="1600" i="0" u="none" strike="noStrike" cap="none" dirty="0" err="1">
                <a:solidFill>
                  <a:schemeClr val="tx1"/>
                </a:solidFill>
                <a:latin typeface="Arial"/>
                <a:ea typeface="Arial"/>
                <a:cs typeface="Arial"/>
                <a:sym typeface="Arial"/>
              </a:rPr>
              <a:t>ervan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bewust</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waar</a:t>
            </a:r>
            <a:r>
              <a:rPr lang="en-IE" sz="1600" i="0" u="none" strike="noStrike" cap="none" dirty="0">
                <a:solidFill>
                  <a:schemeClr val="tx1"/>
                </a:solidFill>
                <a:latin typeface="Arial"/>
                <a:ea typeface="Arial"/>
                <a:cs typeface="Arial"/>
                <a:sym typeface="Arial"/>
              </a:rPr>
              <a:t> er </a:t>
            </a:r>
            <a:r>
              <a:rPr lang="en-IE" sz="1600" i="0" u="none" strike="noStrike" cap="none" dirty="0" err="1">
                <a:solidFill>
                  <a:schemeClr val="tx1"/>
                </a:solidFill>
                <a:latin typeface="Arial"/>
                <a:ea typeface="Arial"/>
                <a:cs typeface="Arial"/>
                <a:sym typeface="Arial"/>
              </a:rPr>
              <a:t>barrières</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kunnen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zijn</a:t>
            </a:r>
            <a:r>
              <a:rPr lang="en-IE" sz="1600" i="0" u="none" strike="noStrike" cap="none" dirty="0">
                <a:solidFill>
                  <a:schemeClr val="tx1"/>
                </a:solidFill>
                <a:latin typeface="Arial"/>
                <a:ea typeface="Arial"/>
                <a:cs typeface="Arial"/>
                <a:sym typeface="Arial"/>
              </a:rPr>
              <a:t>. Je </a:t>
            </a:r>
            <a:r>
              <a:rPr lang="en-IE" sz="1600" i="0" u="none" strike="noStrike" cap="none" dirty="0" err="1">
                <a:solidFill>
                  <a:schemeClr val="tx1"/>
                </a:solidFill>
                <a:latin typeface="Arial"/>
                <a:ea typeface="Arial"/>
                <a:cs typeface="Arial"/>
                <a:sym typeface="Arial"/>
              </a:rPr>
              <a:t>zou</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kunnen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beginnen</a:t>
            </a:r>
            <a:r>
              <a:rPr lang="en-IE" sz="1600" i="0" u="none" strike="noStrike" cap="none" dirty="0">
                <a:solidFill>
                  <a:schemeClr val="tx1"/>
                </a:solidFill>
                <a:latin typeface="Arial"/>
                <a:ea typeface="Arial"/>
                <a:cs typeface="Arial"/>
                <a:sym typeface="Arial"/>
              </a:rPr>
              <a:t> met </a:t>
            </a:r>
            <a:r>
              <a:rPr lang="en-IE" sz="1600" i="0" u="none" strike="noStrike" cap="none" dirty="0" err="1">
                <a:solidFill>
                  <a:schemeClr val="tx1"/>
                </a:solidFill>
                <a:latin typeface="Arial"/>
                <a:ea typeface="Arial"/>
                <a:cs typeface="Arial"/>
                <a:sym typeface="Arial"/>
              </a:rPr>
              <a:t>onbewuste</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vooroordelen</a:t>
            </a:r>
            <a:r>
              <a:rPr lang="en-IE" sz="1600" i="0" u="none" strike="noStrike" cap="none" dirty="0">
                <a:solidFill>
                  <a:schemeClr val="tx1"/>
                </a:solidFill>
                <a:latin typeface="Arial"/>
                <a:ea typeface="Arial"/>
                <a:cs typeface="Arial"/>
                <a:sym typeface="Arial"/>
              </a:rPr>
              <a:t>. </a:t>
            </a:r>
            <a:endParaRPr lang="en-IE" sz="1400" i="0" u="none" strike="noStrike" cap="none" dirty="0">
              <a:solidFill>
                <a:schemeClr val="tx1"/>
              </a:solidFill>
              <a:latin typeface="Arial"/>
              <a:ea typeface="Arial"/>
              <a:cs typeface="Arial"/>
              <a:sym typeface="Arial"/>
            </a:endParaRPr>
          </a:p>
          <a:p>
            <a:pPr marL="285750" marR="0" lvl="0" indent="-285750" rtl="0">
              <a:lnSpc>
                <a:spcPct val="150000"/>
              </a:lnSpc>
              <a:spcBef>
                <a:spcPts val="0"/>
              </a:spcBef>
              <a:spcAft>
                <a:spcPts val="0"/>
              </a:spcAft>
              <a:buClr>
                <a:srgbClr val="EF9152"/>
              </a:buClr>
              <a:buSzPts val="1600"/>
              <a:buFont typeface="Arial"/>
              <a:buChar char="•"/>
            </a:pPr>
            <a:r>
              <a:rPr lang="en-IE" sz="1600" b="1" i="0" u="none" strike="noStrike" cap="none" dirty="0" err="1">
                <a:solidFill>
                  <a:srgbClr val="92D050"/>
                </a:solidFill>
                <a:latin typeface="Arial"/>
                <a:ea typeface="Arial"/>
                <a:cs typeface="Arial"/>
                <a:sym typeface="Arial"/>
              </a:rPr>
              <a:t>Denk</a:t>
            </a:r>
            <a:r>
              <a:rPr lang="en-IE" sz="1600" b="1" i="0" u="none" strike="noStrike" cap="none" dirty="0">
                <a:solidFill>
                  <a:srgbClr val="92D050"/>
                </a:solidFill>
                <a:latin typeface="Arial"/>
                <a:ea typeface="Arial"/>
                <a:cs typeface="Arial"/>
                <a:sym typeface="Arial"/>
              </a:rPr>
              <a:t> </a:t>
            </a:r>
            <a:r>
              <a:rPr lang="en-IE" sz="1600" b="1" i="0" u="none" strike="noStrike" cap="none" dirty="0" err="1">
                <a:solidFill>
                  <a:srgbClr val="92D050"/>
                </a:solidFill>
                <a:latin typeface="Arial"/>
                <a:ea typeface="Arial"/>
                <a:cs typeface="Arial"/>
                <a:sym typeface="Arial"/>
              </a:rPr>
              <a:t>aan</a:t>
            </a:r>
            <a:r>
              <a:rPr lang="en-IE" sz="1600" b="1" i="0" u="none" strike="noStrike" cap="none" dirty="0">
                <a:solidFill>
                  <a:srgbClr val="92D050"/>
                </a:solidFill>
                <a:latin typeface="Arial"/>
                <a:ea typeface="Arial"/>
                <a:cs typeface="Arial"/>
                <a:sym typeface="Arial"/>
              </a:rPr>
              <a:t> je </a:t>
            </a:r>
            <a:r>
              <a:rPr lang="en-IE" sz="1600" b="1" i="0" u="none" strike="noStrike" cap="none" dirty="0" err="1">
                <a:solidFill>
                  <a:srgbClr val="92D050"/>
                </a:solidFill>
                <a:latin typeface="Arial"/>
                <a:ea typeface="Arial"/>
                <a:cs typeface="Arial"/>
                <a:sym typeface="Arial"/>
              </a:rPr>
              <a:t>publiek</a:t>
            </a:r>
            <a:r>
              <a:rPr lang="en-IE" sz="1600" b="1" i="0" u="none" strike="noStrike" cap="none" dirty="0">
                <a:solidFill>
                  <a:srgbClr val="92D050"/>
                </a:solidFill>
                <a:latin typeface="Arial"/>
                <a:ea typeface="Arial"/>
                <a:cs typeface="Arial"/>
                <a:sym typeface="Arial"/>
              </a:rPr>
              <a:t>: </a:t>
            </a:r>
            <a:r>
              <a:rPr lang="en-IE" sz="1600" i="0" u="none" strike="noStrike" cap="none" dirty="0">
                <a:solidFill>
                  <a:schemeClr val="tx1"/>
                </a:solidFill>
                <a:latin typeface="Arial"/>
                <a:ea typeface="Arial"/>
                <a:cs typeface="Arial"/>
                <a:sym typeface="Arial"/>
              </a:rPr>
              <a:t>Pas je </a:t>
            </a:r>
            <a:r>
              <a:rPr lang="en-IE" sz="1600" i="0" u="none" strike="noStrike" cap="none" dirty="0" err="1">
                <a:solidFill>
                  <a:schemeClr val="tx1"/>
                </a:solidFill>
                <a:latin typeface="Arial"/>
                <a:ea typeface="Arial"/>
                <a:cs typeface="Arial"/>
                <a:sym typeface="Arial"/>
              </a:rPr>
              <a:t>aan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aan</a:t>
            </a:r>
            <a:r>
              <a:rPr lang="en-IE" sz="1600" i="0" u="none" strike="noStrike" cap="none" dirty="0">
                <a:solidFill>
                  <a:schemeClr val="tx1"/>
                </a:solidFill>
                <a:latin typeface="Arial"/>
                <a:ea typeface="Arial"/>
                <a:cs typeface="Arial"/>
                <a:sym typeface="Arial"/>
              </a:rPr>
              <a:t> de </a:t>
            </a:r>
            <a:r>
              <a:rPr lang="en-IE" sz="1600" i="0" u="none" strike="noStrike" cap="none" dirty="0" err="1">
                <a:solidFill>
                  <a:schemeClr val="tx1"/>
                </a:solidFill>
                <a:latin typeface="Arial"/>
                <a:ea typeface="Arial"/>
                <a:cs typeface="Arial"/>
                <a:sym typeface="Arial"/>
              </a:rPr>
              <a:t>specifieke</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behoeften</a:t>
            </a:r>
            <a:r>
              <a:rPr lang="en-IE" sz="1600" i="0" u="none" strike="noStrike" cap="none" dirty="0">
                <a:solidFill>
                  <a:schemeClr val="tx1"/>
                </a:solidFill>
                <a:latin typeface="Arial"/>
                <a:ea typeface="Arial"/>
                <a:cs typeface="Arial"/>
                <a:sym typeface="Arial"/>
              </a:rPr>
              <a:t> van de </a:t>
            </a:r>
            <a:r>
              <a:rPr lang="en-IE" sz="1600" i="0" u="none" strike="noStrike" cap="none" dirty="0" err="1">
                <a:solidFill>
                  <a:schemeClr val="tx1"/>
                </a:solidFill>
                <a:latin typeface="Arial"/>
                <a:ea typeface="Arial"/>
                <a:cs typeface="Arial"/>
                <a:sym typeface="Arial"/>
              </a:rPr>
              <a:t>mensen</a:t>
            </a:r>
            <a:r>
              <a:rPr lang="en-IE" sz="1600" i="0" u="none" strike="noStrike" cap="none" dirty="0">
                <a:solidFill>
                  <a:schemeClr val="tx1"/>
                </a:solidFill>
                <a:latin typeface="Arial"/>
                <a:ea typeface="Arial"/>
                <a:cs typeface="Arial"/>
                <a:sym typeface="Arial"/>
              </a:rPr>
              <a:t> met </a:t>
            </a:r>
            <a:r>
              <a:rPr lang="en-IE" sz="1600" i="0" u="none" strike="noStrike" cap="none" dirty="0" err="1">
                <a:solidFill>
                  <a:schemeClr val="tx1"/>
                </a:solidFill>
                <a:latin typeface="Arial"/>
                <a:ea typeface="Arial"/>
                <a:cs typeface="Arial"/>
                <a:sym typeface="Arial"/>
              </a:rPr>
              <a:t>wie</a:t>
            </a:r>
            <a:r>
              <a:rPr lang="en-IE" sz="1600" i="0" u="none" strike="noStrike" cap="none" dirty="0">
                <a:solidFill>
                  <a:schemeClr val="tx1"/>
                </a:solidFill>
                <a:latin typeface="Arial"/>
                <a:ea typeface="Arial"/>
                <a:cs typeface="Arial"/>
                <a:sym typeface="Arial"/>
              </a:rPr>
              <a:t> je wilt </a:t>
            </a:r>
            <a:r>
              <a:rPr lang="en-IE" sz="1600" i="0" u="none" strike="noStrike" cap="none" dirty="0" err="1">
                <a:solidFill>
                  <a:schemeClr val="tx1"/>
                </a:solidFill>
                <a:latin typeface="Arial"/>
                <a:ea typeface="Arial"/>
                <a:cs typeface="Arial"/>
                <a:sym typeface="Arial"/>
              </a:rPr>
              <a:t>communiceren</a:t>
            </a:r>
            <a:r>
              <a:rPr lang="en-IE" sz="1600" i="0" u="none" strike="noStrike" cap="none" dirty="0">
                <a:solidFill>
                  <a:schemeClr val="tx1"/>
                </a:solidFill>
                <a:latin typeface="Arial"/>
                <a:ea typeface="Arial"/>
                <a:cs typeface="Arial"/>
                <a:sym typeface="Arial"/>
              </a:rPr>
              <a:t>.</a:t>
            </a:r>
          </a:p>
          <a:p>
            <a:pPr marL="285750" marR="0" lvl="0" indent="-285750" rtl="0">
              <a:lnSpc>
                <a:spcPct val="150000"/>
              </a:lnSpc>
              <a:spcBef>
                <a:spcPts val="0"/>
              </a:spcBef>
              <a:spcAft>
                <a:spcPts val="0"/>
              </a:spcAft>
              <a:buClr>
                <a:srgbClr val="EF9152"/>
              </a:buClr>
              <a:buSzPts val="1600"/>
              <a:buFont typeface="Arial"/>
              <a:buChar char="•"/>
            </a:pPr>
            <a:r>
              <a:rPr lang="en-IE" sz="1600" b="1" i="0" u="none" strike="noStrike" cap="none" dirty="0" err="1">
                <a:solidFill>
                  <a:srgbClr val="92D050"/>
                </a:solidFill>
                <a:latin typeface="Arial"/>
                <a:ea typeface="Arial"/>
                <a:cs typeface="Arial"/>
                <a:sym typeface="Arial"/>
              </a:rPr>
              <a:t>Inclusief</a:t>
            </a:r>
            <a:r>
              <a:rPr lang="en-IE" sz="1600" b="1" i="0" u="none" strike="noStrike" cap="none" dirty="0">
                <a:solidFill>
                  <a:srgbClr val="92D050"/>
                </a:solidFill>
                <a:latin typeface="Arial"/>
                <a:ea typeface="Arial"/>
                <a:cs typeface="Arial"/>
                <a:sym typeface="Arial"/>
              </a:rPr>
              <a:t> </a:t>
            </a:r>
            <a:r>
              <a:rPr lang="en-IE" sz="1600" b="1" i="0" u="none" strike="noStrike" cap="none" dirty="0" err="1">
                <a:solidFill>
                  <a:srgbClr val="92D050"/>
                </a:solidFill>
                <a:latin typeface="Arial"/>
                <a:ea typeface="Arial"/>
                <a:cs typeface="Arial"/>
                <a:sym typeface="Arial"/>
              </a:rPr>
              <a:t>taalgebruik</a:t>
            </a:r>
            <a:r>
              <a:rPr lang="en-IE" sz="1600" b="1" i="0" u="none" strike="noStrike" cap="none" dirty="0">
                <a:solidFill>
                  <a:srgbClr val="92D050"/>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Vermijd</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taalgebruik</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dat</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stereotypen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versterkt</a:t>
            </a:r>
            <a:r>
              <a:rPr lang="en-IE" sz="1600" i="0" u="none" strike="noStrike" cap="none" dirty="0">
                <a:solidFill>
                  <a:schemeClr val="tx1"/>
                </a:solidFill>
                <a:latin typeface="Arial"/>
                <a:ea typeface="Arial"/>
                <a:cs typeface="Arial"/>
                <a:sym typeface="Arial"/>
              </a:rPr>
              <a:t> of </a:t>
            </a:r>
            <a:r>
              <a:rPr lang="en-IE" sz="1600" i="0" u="none" strike="noStrike" cap="none" dirty="0" err="1">
                <a:solidFill>
                  <a:schemeClr val="tx1"/>
                </a:solidFill>
                <a:latin typeface="Arial"/>
                <a:ea typeface="Arial"/>
                <a:cs typeface="Arial"/>
                <a:sym typeface="Arial"/>
              </a:rPr>
              <a:t>onbedoeld</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discrimineert</a:t>
            </a:r>
            <a:r>
              <a:rPr lang="en-IE" sz="1600" i="0" u="none" strike="noStrike" cap="none" dirty="0">
                <a:solidFill>
                  <a:schemeClr val="tx1"/>
                </a:solidFill>
                <a:latin typeface="Arial"/>
                <a:ea typeface="Arial"/>
                <a:cs typeface="Arial"/>
                <a:sym typeface="Arial"/>
              </a:rPr>
              <a:t>.</a:t>
            </a:r>
          </a:p>
          <a:p>
            <a:pPr marL="285750" marR="0" lvl="0" indent="-285750" rtl="0">
              <a:lnSpc>
                <a:spcPct val="150000"/>
              </a:lnSpc>
              <a:spcBef>
                <a:spcPts val="0"/>
              </a:spcBef>
              <a:spcAft>
                <a:spcPts val="0"/>
              </a:spcAft>
              <a:buClr>
                <a:srgbClr val="EF9152"/>
              </a:buClr>
              <a:buSzPts val="1600"/>
              <a:buFont typeface="Arial"/>
              <a:buChar char="•"/>
            </a:pPr>
            <a:r>
              <a:rPr lang="en-IE" sz="1600" b="1" i="0" u="none" strike="noStrike" cap="none" dirty="0" err="1">
                <a:solidFill>
                  <a:srgbClr val="92D050"/>
                </a:solidFill>
                <a:latin typeface="Arial"/>
                <a:ea typeface="Arial"/>
                <a:cs typeface="Arial"/>
                <a:sym typeface="Arial"/>
              </a:rPr>
              <a:t>Inclusief</a:t>
            </a:r>
            <a:r>
              <a:rPr lang="en-IE" sz="1600" b="1" i="0" u="none" strike="noStrike" cap="none" dirty="0">
                <a:solidFill>
                  <a:srgbClr val="92D050"/>
                </a:solidFill>
                <a:latin typeface="Arial"/>
                <a:ea typeface="Arial"/>
                <a:cs typeface="Arial"/>
                <a:sym typeface="Arial"/>
              </a:rPr>
              <a:t> </a:t>
            </a:r>
            <a:r>
              <a:rPr lang="en-IE" sz="1600" b="1" i="0" u="none" strike="noStrike" cap="none" dirty="0" err="1">
                <a:solidFill>
                  <a:srgbClr val="92D050"/>
                </a:solidFill>
                <a:latin typeface="Arial"/>
                <a:ea typeface="Arial"/>
                <a:cs typeface="Arial"/>
                <a:sym typeface="Arial"/>
              </a:rPr>
              <a:t>leiderschap</a:t>
            </a:r>
            <a:r>
              <a:rPr lang="en-IE" sz="1600" b="1" i="0" u="none" strike="noStrike" cap="none" dirty="0">
                <a:solidFill>
                  <a:srgbClr val="92D050"/>
                </a:solidFill>
                <a:latin typeface="Arial"/>
                <a:ea typeface="Arial"/>
                <a:cs typeface="Arial"/>
                <a:sym typeface="Arial"/>
              </a:rPr>
              <a:t>: </a:t>
            </a:r>
            <a:r>
              <a:rPr lang="en-IE" sz="1600" i="0" u="none" strike="noStrike" cap="none" dirty="0">
                <a:solidFill>
                  <a:schemeClr val="tx1"/>
                </a:solidFill>
                <a:latin typeface="Arial"/>
                <a:ea typeface="Arial"/>
                <a:cs typeface="Arial"/>
                <a:sym typeface="Arial"/>
              </a:rPr>
              <a:t>Als je manager bent, ben je </a:t>
            </a:r>
            <a:r>
              <a:rPr lang="en-IE" sz="1600" i="0" u="none" strike="noStrike" cap="none" dirty="0" err="1">
                <a:solidFill>
                  <a:schemeClr val="tx1"/>
                </a:solidFill>
                <a:latin typeface="Arial"/>
                <a:ea typeface="Arial"/>
                <a:cs typeface="Arial"/>
                <a:sym typeface="Arial"/>
              </a:rPr>
              <a:t>verantwoordelijk</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voor</a:t>
            </a:r>
            <a:r>
              <a:rPr lang="en-IE" sz="1600" i="0" u="none" strike="noStrike" cap="none" dirty="0">
                <a:solidFill>
                  <a:schemeClr val="tx1"/>
                </a:solidFill>
                <a:latin typeface="Arial"/>
                <a:ea typeface="Arial"/>
                <a:cs typeface="Arial"/>
                <a:sym typeface="Arial"/>
              </a:rPr>
              <a:t> het </a:t>
            </a:r>
            <a:r>
              <a:rPr lang="en-IE" sz="1600" i="0" u="none" strike="noStrike" cap="none" dirty="0" err="1">
                <a:solidFill>
                  <a:schemeClr val="tx1"/>
                </a:solidFill>
                <a:latin typeface="Arial"/>
                <a:ea typeface="Arial"/>
                <a:cs typeface="Arial"/>
                <a:sym typeface="Arial"/>
              </a:rPr>
              <a:t>bevorderen</a:t>
            </a:r>
            <a:r>
              <a:rPr lang="en-IE" sz="1600" i="0" u="none" strike="noStrike" cap="none" dirty="0">
                <a:solidFill>
                  <a:schemeClr val="tx1"/>
                </a:solidFill>
                <a:latin typeface="Arial"/>
                <a:ea typeface="Arial"/>
                <a:cs typeface="Arial"/>
                <a:sym typeface="Arial"/>
              </a:rPr>
              <a:t> van </a:t>
            </a:r>
            <a:r>
              <a:rPr lang="en-IE" sz="1600" i="0" u="none" strike="noStrike" cap="none" dirty="0" err="1">
                <a:solidFill>
                  <a:schemeClr val="tx1"/>
                </a:solidFill>
                <a:latin typeface="Arial"/>
                <a:ea typeface="Arial"/>
                <a:cs typeface="Arial"/>
                <a:sym typeface="Arial"/>
              </a:rPr>
              <a:t>inclusieve</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communicatiestijlen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voor</a:t>
            </a:r>
            <a:r>
              <a:rPr lang="en-IE" sz="1600" i="0" u="none" strike="noStrike" cap="none" dirty="0">
                <a:solidFill>
                  <a:schemeClr val="tx1"/>
                </a:solidFill>
                <a:latin typeface="Arial"/>
                <a:ea typeface="Arial"/>
                <a:cs typeface="Arial"/>
                <a:sym typeface="Arial"/>
              </a:rPr>
              <a:t> het </a:t>
            </a:r>
            <a:r>
              <a:rPr lang="en-IE" sz="1600" i="0" u="none" strike="noStrike" cap="none" dirty="0" err="1">
                <a:solidFill>
                  <a:schemeClr val="tx1"/>
                </a:solidFill>
                <a:latin typeface="Arial"/>
                <a:ea typeface="Arial"/>
                <a:cs typeface="Arial"/>
                <a:sym typeface="Arial"/>
              </a:rPr>
              <a:t>duidelijk</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maken</a:t>
            </a:r>
            <a:r>
              <a:rPr lang="en-IE" sz="1600" i="0" u="none" strike="noStrike" cap="none" dirty="0">
                <a:solidFill>
                  <a:schemeClr val="tx1"/>
                </a:solidFill>
                <a:latin typeface="Arial"/>
                <a:ea typeface="Arial"/>
                <a:cs typeface="Arial"/>
                <a:sym typeface="Arial"/>
              </a:rPr>
              <a:t> van </a:t>
            </a:r>
            <a:r>
              <a:rPr lang="en-IE" sz="1600" i="0" u="none" strike="noStrike" cap="none" dirty="0" err="1">
                <a:solidFill>
                  <a:schemeClr val="tx1"/>
                </a:solidFill>
                <a:latin typeface="Arial"/>
                <a:ea typeface="Arial"/>
                <a:cs typeface="Arial"/>
                <a:sym typeface="Arial"/>
              </a:rPr>
              <a:t>verwachtingen</a:t>
            </a:r>
            <a:r>
              <a:rPr lang="en-IE" sz="1600" i="0" u="none" strike="noStrike" cap="none" dirty="0">
                <a:solidFill>
                  <a:schemeClr val="tx1"/>
                </a:solidFill>
                <a:latin typeface="Arial"/>
                <a:ea typeface="Arial"/>
                <a:cs typeface="Arial"/>
                <a:sym typeface="Arial"/>
              </a:rPr>
              <a:t> op de </a:t>
            </a:r>
            <a:r>
              <a:rPr lang="en-IE" sz="1600" i="0" u="none" strike="noStrike" cap="none" dirty="0" err="1">
                <a:solidFill>
                  <a:schemeClr val="tx1"/>
                </a:solidFill>
                <a:latin typeface="Arial"/>
                <a:ea typeface="Arial"/>
                <a:cs typeface="Arial"/>
                <a:sym typeface="Arial"/>
              </a:rPr>
              <a:t>werkplek</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voor</a:t>
            </a:r>
            <a:r>
              <a:rPr lang="en-IE" sz="1600" i="0" u="none" strike="noStrike" cap="none" dirty="0">
                <a:solidFill>
                  <a:schemeClr val="tx1"/>
                </a:solidFill>
                <a:latin typeface="Arial"/>
                <a:ea typeface="Arial"/>
                <a:cs typeface="Arial"/>
                <a:sym typeface="Arial"/>
              </a:rPr>
              <a:t> het </a:t>
            </a:r>
            <a:r>
              <a:rPr lang="en-IE" sz="1600" i="0" u="none" strike="noStrike" cap="none" dirty="0" err="1">
                <a:solidFill>
                  <a:schemeClr val="tx1"/>
                </a:solidFill>
                <a:latin typeface="Arial"/>
                <a:ea typeface="Arial"/>
                <a:cs typeface="Arial"/>
                <a:sym typeface="Arial"/>
              </a:rPr>
              <a:t>creëren</a:t>
            </a:r>
            <a:r>
              <a:rPr lang="en-IE" sz="1600" i="0" u="none" strike="noStrike" cap="none" dirty="0">
                <a:solidFill>
                  <a:schemeClr val="tx1"/>
                </a:solidFill>
                <a:latin typeface="Arial"/>
                <a:ea typeface="Arial"/>
                <a:cs typeface="Arial"/>
                <a:sym typeface="Arial"/>
              </a:rPr>
              <a:t> van </a:t>
            </a:r>
            <a:r>
              <a:rPr lang="en-IE" sz="1600" i="0" u="none" strike="noStrike" cap="none" dirty="0" err="1">
                <a:solidFill>
                  <a:schemeClr val="tx1"/>
                </a:solidFill>
                <a:latin typeface="Arial"/>
                <a:ea typeface="Arial"/>
                <a:cs typeface="Arial"/>
                <a:sym typeface="Arial"/>
              </a:rPr>
              <a:t>een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gastvrije</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en</a:t>
            </a:r>
            <a:r>
              <a:rPr lang="en-IE" sz="1600" i="0" u="none" strike="noStrike" cap="none" dirty="0">
                <a:solidFill>
                  <a:schemeClr val="tx1"/>
                </a:solidFill>
                <a:latin typeface="Arial"/>
                <a:ea typeface="Arial"/>
                <a:cs typeface="Arial"/>
                <a:sym typeface="Arial"/>
              </a:rPr>
              <a:t> open </a:t>
            </a:r>
            <a:r>
              <a:rPr lang="en-IE" sz="1600" i="0" u="none" strike="noStrike" cap="none" dirty="0" err="1">
                <a:solidFill>
                  <a:schemeClr val="tx1"/>
                </a:solidFill>
                <a:latin typeface="Arial"/>
                <a:ea typeface="Arial"/>
                <a:cs typeface="Arial"/>
                <a:sym typeface="Arial"/>
              </a:rPr>
              <a:t>cultuur</a:t>
            </a:r>
            <a:r>
              <a:rPr lang="en-IE" sz="1600" i="0" u="none" strike="noStrike" cap="none" dirty="0">
                <a:solidFill>
                  <a:schemeClr val="tx1"/>
                </a:solidFill>
                <a:latin typeface="Arial"/>
                <a:ea typeface="Arial"/>
                <a:cs typeface="Arial"/>
                <a:sym typeface="Arial"/>
              </a:rPr>
              <a:t> in je </a:t>
            </a:r>
            <a:r>
              <a:rPr lang="en-IE" sz="1600" i="0" u="none" strike="noStrike" cap="none" dirty="0" err="1">
                <a:solidFill>
                  <a:schemeClr val="tx1"/>
                </a:solidFill>
                <a:latin typeface="Arial"/>
                <a:ea typeface="Arial"/>
                <a:cs typeface="Arial"/>
                <a:sym typeface="Arial"/>
              </a:rPr>
              <a:t>organisatie</a:t>
            </a:r>
            <a:r>
              <a:rPr lang="en-IE" sz="1600" i="0" u="none" strike="noStrike" cap="none" dirty="0">
                <a:solidFill>
                  <a:schemeClr val="tx1"/>
                </a:solidFill>
                <a:latin typeface="Arial"/>
                <a:ea typeface="Arial"/>
                <a:cs typeface="Arial"/>
                <a:sym typeface="Arial"/>
              </a:rPr>
              <a:t>.</a:t>
            </a:r>
          </a:p>
          <a:p>
            <a:pPr marL="285750" marR="0" lvl="0" indent="-285750" rtl="0">
              <a:lnSpc>
                <a:spcPct val="150000"/>
              </a:lnSpc>
              <a:spcBef>
                <a:spcPts val="0"/>
              </a:spcBef>
              <a:spcAft>
                <a:spcPts val="0"/>
              </a:spcAft>
              <a:buClr>
                <a:srgbClr val="EF9152"/>
              </a:buClr>
              <a:buSzPts val="1600"/>
              <a:buFont typeface="Arial"/>
              <a:buChar char="•"/>
            </a:pPr>
            <a:r>
              <a:rPr lang="en-IE" sz="1600" b="1" i="0" u="none" strike="noStrike" cap="none" dirty="0" err="1">
                <a:solidFill>
                  <a:srgbClr val="92D050"/>
                </a:solidFill>
                <a:latin typeface="Arial"/>
                <a:ea typeface="Arial"/>
                <a:cs typeface="Arial"/>
                <a:sym typeface="Arial"/>
              </a:rPr>
              <a:t>Ontwikkel</a:t>
            </a:r>
            <a:r>
              <a:rPr lang="en-IE" sz="1600" b="1" i="0" u="none" strike="noStrike" cap="none" dirty="0">
                <a:solidFill>
                  <a:srgbClr val="92D050"/>
                </a:solidFill>
                <a:latin typeface="Arial"/>
                <a:ea typeface="Arial"/>
                <a:cs typeface="Arial"/>
                <a:sym typeface="Arial"/>
              </a:rPr>
              <a:t> </a:t>
            </a:r>
            <a:r>
              <a:rPr lang="en-IE" sz="1600" b="1" i="0" u="none" strike="noStrike" cap="none" dirty="0" err="1">
                <a:solidFill>
                  <a:srgbClr val="92D050"/>
                </a:solidFill>
                <a:latin typeface="Arial"/>
                <a:ea typeface="Arial"/>
                <a:cs typeface="Arial"/>
                <a:sym typeface="Arial"/>
              </a:rPr>
              <a:t>empathie</a:t>
            </a:r>
            <a:r>
              <a:rPr lang="en-IE" sz="1600" b="1" i="0" u="none" strike="noStrike" cap="none" dirty="0">
                <a:solidFill>
                  <a:srgbClr val="92D050"/>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Dit</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zal</a:t>
            </a:r>
            <a:r>
              <a:rPr lang="en-IE" sz="1600" i="0" u="none" strike="noStrike" cap="none" dirty="0">
                <a:solidFill>
                  <a:schemeClr val="tx1"/>
                </a:solidFill>
                <a:latin typeface="Arial"/>
                <a:ea typeface="Arial"/>
                <a:cs typeface="Arial"/>
                <a:sym typeface="Arial"/>
              </a:rPr>
              <a:t> je </a:t>
            </a:r>
            <a:r>
              <a:rPr lang="en-IE" sz="1600" i="0" u="none" strike="noStrike" cap="none" dirty="0" err="1">
                <a:solidFill>
                  <a:schemeClr val="tx1"/>
                </a:solidFill>
                <a:latin typeface="Arial"/>
                <a:ea typeface="Arial"/>
                <a:cs typeface="Arial"/>
                <a:sym typeface="Arial"/>
              </a:rPr>
              <a:t>helpen</a:t>
            </a:r>
            <a:r>
              <a:rPr lang="en-IE" sz="1600" i="0" u="none" strike="noStrike" cap="none" dirty="0">
                <a:solidFill>
                  <a:schemeClr val="tx1"/>
                </a:solidFill>
                <a:latin typeface="Arial"/>
                <a:ea typeface="Arial"/>
                <a:cs typeface="Arial"/>
                <a:sym typeface="Arial"/>
              </a:rPr>
              <a:t> om </a:t>
            </a:r>
            <a:r>
              <a:rPr lang="en-IE" sz="1600" i="0" u="none" strike="noStrike" cap="none" dirty="0" err="1">
                <a:solidFill>
                  <a:schemeClr val="tx1"/>
                </a:solidFill>
                <a:latin typeface="Arial"/>
                <a:ea typeface="Arial"/>
                <a:cs typeface="Arial"/>
                <a:sym typeface="Arial"/>
              </a:rPr>
              <a:t>dingen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vanuit</a:t>
            </a:r>
            <a:r>
              <a:rPr lang="en-IE" sz="1600" i="0" u="none" strike="noStrike" cap="none" dirty="0">
                <a:solidFill>
                  <a:schemeClr val="tx1"/>
                </a:solidFill>
                <a:latin typeface="Arial"/>
                <a:ea typeface="Arial"/>
                <a:cs typeface="Arial"/>
                <a:sym typeface="Arial"/>
              </a:rPr>
              <a:t> het </a:t>
            </a:r>
            <a:r>
              <a:rPr lang="en-IE" sz="1600" i="0" u="none" strike="noStrike" cap="none" dirty="0" err="1">
                <a:solidFill>
                  <a:schemeClr val="tx1"/>
                </a:solidFill>
                <a:latin typeface="Arial"/>
                <a:ea typeface="Arial"/>
                <a:cs typeface="Arial"/>
                <a:sym typeface="Arial"/>
              </a:rPr>
              <a:t>perspectief</a:t>
            </a:r>
            <a:r>
              <a:rPr lang="en-IE" sz="1600" i="0" u="none" strike="noStrike" cap="none" dirty="0">
                <a:solidFill>
                  <a:schemeClr val="tx1"/>
                </a:solidFill>
                <a:latin typeface="Arial"/>
                <a:ea typeface="Arial"/>
                <a:cs typeface="Arial"/>
                <a:sym typeface="Arial"/>
              </a:rPr>
              <a:t> van </a:t>
            </a:r>
            <a:r>
              <a:rPr lang="en-IE" sz="1600" i="0" u="none" strike="noStrike" cap="none" dirty="0" err="1">
                <a:solidFill>
                  <a:schemeClr val="tx1"/>
                </a:solidFill>
                <a:latin typeface="Arial"/>
                <a:ea typeface="Arial"/>
                <a:cs typeface="Arial"/>
                <a:sym typeface="Arial"/>
              </a:rPr>
              <a:t>anderen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te</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zien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beter</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te</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communiceren</a:t>
            </a:r>
            <a:r>
              <a:rPr lang="en-IE" sz="1600" i="0" u="none" strike="noStrike" cap="none" dirty="0">
                <a:solidFill>
                  <a:schemeClr val="tx1"/>
                </a:solidFill>
                <a:latin typeface="Arial"/>
                <a:ea typeface="Arial"/>
                <a:cs typeface="Arial"/>
                <a:sym typeface="Arial"/>
              </a:rPr>
              <a:t>.</a:t>
            </a:r>
            <a:endParaRPr lang="en-IE" sz="1400" i="0" u="none" strike="noStrike" cap="none" dirty="0">
              <a:solidFill>
                <a:schemeClr val="tx1"/>
              </a:solidFill>
              <a:latin typeface="Arial"/>
              <a:ea typeface="Arial"/>
              <a:cs typeface="Arial"/>
              <a:sym typeface="Arial"/>
            </a:endParaRPr>
          </a:p>
        </p:txBody>
      </p:sp>
      <p:cxnSp>
        <p:nvCxnSpPr>
          <p:cNvPr id="96" name="Google Shape;96;p9"/>
          <p:cNvCxnSpPr/>
          <p:nvPr/>
        </p:nvCxnSpPr>
        <p:spPr>
          <a:xfrm>
            <a:off x="1630023" y="1434142"/>
            <a:ext cx="1181427" cy="0"/>
          </a:xfrm>
          <a:prstGeom prst="straightConnector1">
            <a:avLst/>
          </a:prstGeom>
          <a:noFill/>
          <a:ln w="28575" cap="flat" cmpd="sng">
            <a:solidFill>
              <a:srgbClr val="FFC000"/>
            </a:solidFill>
            <a:prstDash val="solid"/>
            <a:miter lim="800000"/>
            <a:headEnd type="none" w="sm" len="sm"/>
            <a:tailEnd type="none" w="sm" len="sm"/>
          </a:ln>
        </p:spPr>
      </p:cxnSp>
      <p:pic>
        <p:nvPicPr>
          <p:cNvPr id="97" name="Google Shape;97;p9" descr="Text&#10;&#10;Description automatically generated"/>
          <p:cNvPicPr preferRelativeResize="0"/>
          <p:nvPr/>
        </p:nvPicPr>
        <p:blipFill rotWithShape="1">
          <a:blip r:embed="rId3">
            <a:alphaModFix/>
          </a:blip>
          <a:srcRect/>
          <a:stretch/>
        </p:blipFill>
        <p:spPr>
          <a:xfrm>
            <a:off x="335094" y="6320782"/>
            <a:ext cx="1562100" cy="327721"/>
          </a:xfrm>
          <a:prstGeom prst="rect">
            <a:avLst/>
          </a:prstGeom>
          <a:noFill/>
          <a:ln>
            <a:noFill/>
          </a:ln>
        </p:spPr>
      </p:pic>
      <p:pic>
        <p:nvPicPr>
          <p:cNvPr id="98" name="Google Shape;98;p9" descr="Logo&#10;&#10;Description automatically generated"/>
          <p:cNvPicPr preferRelativeResize="0"/>
          <p:nvPr/>
        </p:nvPicPr>
        <p:blipFill rotWithShape="1">
          <a:blip r:embed="rId4">
            <a:alphaModFix/>
          </a:blip>
          <a:srcRect/>
          <a:stretch/>
        </p:blipFill>
        <p:spPr>
          <a:xfrm>
            <a:off x="10573021" y="30485"/>
            <a:ext cx="1250519" cy="12505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3"/>
          <p:cNvSpPr txBox="1"/>
          <p:nvPr/>
        </p:nvSpPr>
        <p:spPr>
          <a:xfrm>
            <a:off x="666751" y="334756"/>
            <a:ext cx="9705974" cy="90249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3600" b="1" i="0" u="none" strike="noStrike" cap="none" dirty="0">
                <a:solidFill>
                  <a:srgbClr val="3F3F3F"/>
                </a:solidFill>
                <a:latin typeface="Arial"/>
                <a:ea typeface="Arial"/>
                <a:cs typeface="Arial"/>
                <a:sym typeface="Arial"/>
              </a:rPr>
              <a:t>Micro-</a:t>
            </a:r>
            <a:r>
              <a:rPr lang="en-US" sz="3600" b="1" i="0" u="none" strike="noStrike" cap="none" dirty="0" err="1">
                <a:solidFill>
                  <a:srgbClr val="3F3F3F"/>
                </a:solidFill>
                <a:latin typeface="Arial"/>
                <a:ea typeface="Arial"/>
                <a:cs typeface="Arial"/>
                <a:sym typeface="Arial"/>
              </a:rPr>
              <a:t>aggressie</a:t>
            </a:r>
            <a:r>
              <a:rPr lang="en-US" sz="3600" b="1" i="0" u="none" strike="noStrike" cap="none" dirty="0">
                <a:solidFill>
                  <a:srgbClr val="3F3F3F"/>
                </a:solidFill>
                <a:latin typeface="Arial"/>
                <a:ea typeface="Arial"/>
                <a:cs typeface="Arial"/>
                <a:sym typeface="Arial"/>
              </a:rPr>
              <a:t> and </a:t>
            </a:r>
            <a:r>
              <a:rPr lang="en-US" sz="3600" b="1" i="0" u="none" strike="noStrike" cap="none" dirty="0" err="1">
                <a:solidFill>
                  <a:srgbClr val="3F3F3F"/>
                </a:solidFill>
                <a:latin typeface="Arial"/>
                <a:ea typeface="Arial"/>
                <a:cs typeface="Arial"/>
                <a:sym typeface="Arial"/>
              </a:rPr>
              <a:t>Microbevestiging</a:t>
            </a:r>
            <a:endParaRPr sz="3600" b="1" i="0" u="none" strike="noStrike" cap="none" dirty="0">
              <a:solidFill>
                <a:srgbClr val="000000"/>
              </a:solidFill>
              <a:latin typeface="Arial"/>
              <a:ea typeface="Arial"/>
              <a:cs typeface="Arial"/>
              <a:sym typeface="Arial"/>
            </a:endParaRPr>
          </a:p>
        </p:txBody>
      </p:sp>
      <p:sp>
        <p:nvSpPr>
          <p:cNvPr id="104" name="Google Shape;104;p13"/>
          <p:cNvSpPr txBox="1"/>
          <p:nvPr/>
        </p:nvSpPr>
        <p:spPr>
          <a:xfrm>
            <a:off x="721990" y="2009247"/>
            <a:ext cx="6465567" cy="4114963"/>
          </a:xfrm>
          <a:prstGeom prst="rect">
            <a:avLst/>
          </a:prstGeom>
          <a:noFill/>
          <a:ln>
            <a:noFill/>
          </a:ln>
        </p:spPr>
        <p:txBody>
          <a:bodyPr spcFirstLastPara="1" wrap="square" lIns="91425" tIns="45700" rIns="91425" bIns="45700" anchor="t" anchorCtr="0">
            <a:noAutofit/>
          </a:bodyPr>
          <a:lstStyle/>
          <a:p>
            <a:pPr marL="285750" marR="0" lvl="0" indent="-285750" algn="just" rtl="0">
              <a:lnSpc>
                <a:spcPct val="150000"/>
              </a:lnSpc>
              <a:spcBef>
                <a:spcPts val="0"/>
              </a:spcBef>
              <a:spcAft>
                <a:spcPts val="0"/>
              </a:spcAft>
              <a:buClr>
                <a:srgbClr val="EF9152"/>
              </a:buClr>
              <a:buSzPts val="1600"/>
              <a:buFont typeface="Arial"/>
              <a:buChar char="•"/>
            </a:pPr>
            <a:r>
              <a:rPr lang="en-IE" sz="1600" b="1" i="0" u="none" strike="noStrike" cap="none" dirty="0">
                <a:solidFill>
                  <a:srgbClr val="92D050"/>
                </a:solidFill>
                <a:latin typeface="Arial"/>
                <a:ea typeface="Arial"/>
                <a:cs typeface="Arial"/>
                <a:sym typeface="Arial"/>
              </a:rPr>
              <a:t>Micro-</a:t>
            </a:r>
            <a:r>
              <a:rPr lang="en-IE" sz="1600" b="1" i="0" u="none" strike="noStrike" cap="none" dirty="0" err="1">
                <a:solidFill>
                  <a:srgbClr val="92D050"/>
                </a:solidFill>
                <a:latin typeface="Arial"/>
                <a:ea typeface="Arial"/>
                <a:cs typeface="Arial"/>
                <a:sym typeface="Arial"/>
              </a:rPr>
              <a:t>agressies</a:t>
            </a:r>
            <a:r>
              <a:rPr lang="en-IE" sz="1600" b="1" i="0" u="none" strike="noStrike" cap="none" dirty="0">
                <a:solidFill>
                  <a:srgbClr val="92D050"/>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beschrijven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kleine</a:t>
            </a:r>
            <a:r>
              <a:rPr lang="en-IE" sz="1600" i="0" u="none" strike="noStrike" cap="none" dirty="0">
                <a:solidFill>
                  <a:schemeClr val="tx1"/>
                </a:solidFill>
                <a:latin typeface="Arial"/>
                <a:ea typeface="Arial"/>
                <a:cs typeface="Arial"/>
                <a:sym typeface="Arial"/>
              </a:rPr>
              <a:t> maar </a:t>
            </a:r>
            <a:r>
              <a:rPr lang="en-IE" sz="1600" i="0" u="none" strike="noStrike" cap="none" dirty="0" err="1">
                <a:solidFill>
                  <a:schemeClr val="tx1"/>
                </a:solidFill>
                <a:latin typeface="Arial"/>
                <a:ea typeface="Arial"/>
                <a:cs typeface="Arial"/>
                <a:sym typeface="Arial"/>
              </a:rPr>
              <a:t>kwetsende</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gedragingen</a:t>
            </a:r>
            <a:r>
              <a:rPr lang="en-IE" sz="1600" i="0" u="none" strike="noStrike" cap="none" dirty="0">
                <a:solidFill>
                  <a:schemeClr val="tx1"/>
                </a:solidFill>
                <a:latin typeface="Arial"/>
                <a:ea typeface="Arial"/>
                <a:cs typeface="Arial"/>
                <a:sym typeface="Arial"/>
              </a:rPr>
              <a:t> of </a:t>
            </a:r>
            <a:r>
              <a:rPr lang="en-IE" sz="1600" i="0" u="none" strike="noStrike" cap="none" dirty="0" err="1">
                <a:solidFill>
                  <a:schemeClr val="tx1"/>
                </a:solidFill>
                <a:latin typeface="Arial"/>
                <a:ea typeface="Arial"/>
                <a:cs typeface="Arial"/>
                <a:sym typeface="Arial"/>
              </a:rPr>
              <a:t>opmerkingen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tegen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een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gemarginaliseerde</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groep</a:t>
            </a:r>
            <a:r>
              <a:rPr lang="en-IE" sz="1600" i="0" u="none" strike="noStrike" cap="none" dirty="0">
                <a:solidFill>
                  <a:schemeClr val="tx1"/>
                </a:solidFill>
                <a:latin typeface="Arial"/>
                <a:ea typeface="Arial"/>
                <a:cs typeface="Arial"/>
                <a:sym typeface="Arial"/>
              </a:rPr>
              <a:t>.</a:t>
            </a:r>
          </a:p>
          <a:p>
            <a:pPr marR="0" lvl="0" algn="just" rtl="0">
              <a:lnSpc>
                <a:spcPct val="150000"/>
              </a:lnSpc>
              <a:spcBef>
                <a:spcPts val="0"/>
              </a:spcBef>
              <a:spcAft>
                <a:spcPts val="0"/>
              </a:spcAft>
              <a:buClr>
                <a:srgbClr val="EF9152"/>
              </a:buClr>
              <a:buSzPts val="1600"/>
            </a:pPr>
            <a:endParaRPr lang="en-IE" sz="1600" i="0" u="none" strike="noStrike" cap="none" dirty="0">
              <a:solidFill>
                <a:schemeClr val="tx1"/>
              </a:solidFill>
              <a:latin typeface="Arial"/>
              <a:ea typeface="Arial"/>
              <a:cs typeface="Arial"/>
              <a:sym typeface="Arial"/>
            </a:endParaRPr>
          </a:p>
          <a:p>
            <a:pPr marL="285750" marR="0" lvl="0" indent="-285750" rtl="0">
              <a:lnSpc>
                <a:spcPct val="150000"/>
              </a:lnSpc>
              <a:spcBef>
                <a:spcPts val="0"/>
              </a:spcBef>
              <a:spcAft>
                <a:spcPts val="0"/>
              </a:spcAft>
              <a:buClr>
                <a:srgbClr val="EF9152"/>
              </a:buClr>
              <a:buSzPts val="1600"/>
              <a:buFont typeface="Arial"/>
              <a:buChar char="•"/>
            </a:pPr>
            <a:r>
              <a:rPr lang="en-IE" sz="1600" b="1" i="0" u="none" strike="noStrike" cap="none" dirty="0" err="1">
                <a:solidFill>
                  <a:srgbClr val="92D050"/>
                </a:solidFill>
                <a:latin typeface="Arial"/>
                <a:ea typeface="Arial"/>
                <a:cs typeface="Arial"/>
                <a:sym typeface="Arial"/>
              </a:rPr>
              <a:t>Microbevestigingen</a:t>
            </a:r>
            <a:r>
              <a:rPr lang="en-IE" sz="1600" b="1" i="0" u="none" strike="noStrike" cap="none" dirty="0">
                <a:solidFill>
                  <a:srgbClr val="92D050"/>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zijn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kleine</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positieve</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acties</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opmerkingen</a:t>
            </a:r>
            <a:r>
              <a:rPr lang="en-IE" sz="1600" i="0" u="none" strike="noStrike" cap="none" dirty="0">
                <a:solidFill>
                  <a:schemeClr val="tx1"/>
                </a:solidFill>
                <a:latin typeface="Arial"/>
                <a:ea typeface="Arial"/>
                <a:cs typeface="Arial"/>
                <a:sym typeface="Arial"/>
              </a:rPr>
              <a:t> die </a:t>
            </a:r>
            <a:r>
              <a:rPr lang="en-IE" sz="1600" i="0" u="none" strike="noStrike" cap="none" dirty="0" err="1">
                <a:solidFill>
                  <a:schemeClr val="tx1"/>
                </a:solidFill>
                <a:latin typeface="Arial"/>
                <a:ea typeface="Arial"/>
                <a:cs typeface="Arial"/>
                <a:sym typeface="Arial"/>
              </a:rPr>
              <a:t>aantonen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dat</a:t>
            </a:r>
            <a:r>
              <a:rPr lang="en-IE" sz="1600" i="0" u="none" strike="noStrike" cap="none" dirty="0">
                <a:solidFill>
                  <a:schemeClr val="tx1"/>
                </a:solidFill>
                <a:latin typeface="Arial"/>
                <a:ea typeface="Arial"/>
                <a:cs typeface="Arial"/>
                <a:sym typeface="Arial"/>
              </a:rPr>
              <a:t> we om </a:t>
            </a:r>
            <a:r>
              <a:rPr lang="en-IE" sz="1600" i="0" u="none" strike="noStrike" cap="none" dirty="0" err="1">
                <a:solidFill>
                  <a:schemeClr val="tx1"/>
                </a:solidFill>
                <a:latin typeface="Arial"/>
                <a:ea typeface="Arial"/>
                <a:cs typeface="Arial"/>
                <a:sym typeface="Arial"/>
              </a:rPr>
              <a:t>onze</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collega's</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geven</a:t>
            </a:r>
            <a:r>
              <a:rPr lang="en-IE" sz="1600" i="0" u="none" strike="noStrike" cap="none" dirty="0">
                <a:solidFill>
                  <a:schemeClr val="tx1"/>
                </a:solidFill>
                <a:latin typeface="Arial"/>
                <a:ea typeface="Arial"/>
                <a:cs typeface="Arial"/>
                <a:sym typeface="Arial"/>
              </a:rPr>
              <a:t>. Ze </a:t>
            </a:r>
            <a:r>
              <a:rPr lang="en-IE" sz="1600" i="0" u="none" strike="noStrike" cap="none" dirty="0" err="1">
                <a:solidFill>
                  <a:schemeClr val="tx1"/>
                </a:solidFill>
                <a:latin typeface="Arial"/>
                <a:ea typeface="Arial"/>
                <a:cs typeface="Arial"/>
                <a:sym typeface="Arial"/>
              </a:rPr>
              <a:t>omvatten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knikken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gezichtsuitdrukkingen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woordkeuzes</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stembuigingen</a:t>
            </a:r>
            <a:r>
              <a:rPr lang="en-IE" sz="1600" i="0" u="none" strike="noStrike" cap="none" dirty="0">
                <a:solidFill>
                  <a:schemeClr val="tx1"/>
                </a:solidFill>
                <a:latin typeface="Arial"/>
                <a:ea typeface="Arial"/>
                <a:cs typeface="Arial"/>
                <a:sym typeface="Arial"/>
              </a:rPr>
              <a:t> die </a:t>
            </a:r>
            <a:r>
              <a:rPr lang="en-IE" sz="1600" i="0" u="none" strike="noStrike" cap="none" dirty="0" err="1">
                <a:solidFill>
                  <a:schemeClr val="tx1"/>
                </a:solidFill>
                <a:latin typeface="Arial"/>
                <a:ea typeface="Arial"/>
                <a:cs typeface="Arial"/>
                <a:sym typeface="Arial"/>
              </a:rPr>
              <a:t>betrokkenheid</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zorgzaamheid</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luisteren</a:t>
            </a:r>
            <a:r>
              <a:rPr lang="en-IE" sz="1600" i="0" u="none" strike="noStrike" cap="none" dirty="0">
                <a:solidFill>
                  <a:schemeClr val="tx1"/>
                </a:solidFill>
                <a:latin typeface="Arial"/>
                <a:ea typeface="Arial"/>
                <a:cs typeface="Arial"/>
                <a:sym typeface="Arial"/>
              </a:rPr>
              <a:t> </a:t>
            </a:r>
            <a:r>
              <a:rPr lang="en-IE" sz="1600" i="0" u="none" strike="noStrike" cap="none" dirty="0" err="1">
                <a:solidFill>
                  <a:schemeClr val="tx1"/>
                </a:solidFill>
                <a:latin typeface="Arial"/>
                <a:ea typeface="Arial"/>
                <a:cs typeface="Arial"/>
                <a:sym typeface="Arial"/>
              </a:rPr>
              <a:t>uitstralen</a:t>
            </a:r>
            <a:r>
              <a:rPr lang="en-IE" sz="1600" i="0" u="none" strike="noStrike" cap="none" dirty="0">
                <a:solidFill>
                  <a:schemeClr val="tx1"/>
                </a:solidFill>
                <a:latin typeface="Arial"/>
                <a:ea typeface="Arial"/>
                <a:cs typeface="Arial"/>
                <a:sym typeface="Arial"/>
              </a:rPr>
              <a:t>.</a:t>
            </a:r>
            <a:endParaRPr lang="en-IE" sz="1400" i="0" u="none" strike="noStrike" cap="none" dirty="0">
              <a:solidFill>
                <a:schemeClr val="tx1"/>
              </a:solidFill>
              <a:latin typeface="Arial"/>
              <a:ea typeface="Arial"/>
              <a:cs typeface="Arial"/>
              <a:sym typeface="Arial"/>
            </a:endParaRPr>
          </a:p>
        </p:txBody>
      </p:sp>
      <p:cxnSp>
        <p:nvCxnSpPr>
          <p:cNvPr id="105" name="Google Shape;105;p13"/>
          <p:cNvCxnSpPr/>
          <p:nvPr/>
        </p:nvCxnSpPr>
        <p:spPr>
          <a:xfrm>
            <a:off x="935358" y="1106753"/>
            <a:ext cx="1181427" cy="0"/>
          </a:xfrm>
          <a:prstGeom prst="straightConnector1">
            <a:avLst/>
          </a:prstGeom>
          <a:noFill/>
          <a:ln w="28575" cap="flat" cmpd="sng">
            <a:solidFill>
              <a:srgbClr val="FFC000"/>
            </a:solidFill>
            <a:prstDash val="solid"/>
            <a:miter lim="800000"/>
            <a:headEnd type="none" w="sm" len="sm"/>
            <a:tailEnd type="none" w="sm" len="sm"/>
          </a:ln>
        </p:spPr>
      </p:cxnSp>
      <p:pic>
        <p:nvPicPr>
          <p:cNvPr id="106" name="Google Shape;106;p13" descr="Text&#10;&#10;Description automatically generated"/>
          <p:cNvPicPr preferRelativeResize="0"/>
          <p:nvPr/>
        </p:nvPicPr>
        <p:blipFill rotWithShape="1">
          <a:blip r:embed="rId3">
            <a:alphaModFix/>
          </a:blip>
          <a:srcRect/>
          <a:stretch/>
        </p:blipFill>
        <p:spPr>
          <a:xfrm>
            <a:off x="335094" y="6320782"/>
            <a:ext cx="1562100" cy="327721"/>
          </a:xfrm>
          <a:prstGeom prst="rect">
            <a:avLst/>
          </a:prstGeom>
          <a:noFill/>
          <a:ln>
            <a:noFill/>
          </a:ln>
        </p:spPr>
      </p:pic>
      <p:pic>
        <p:nvPicPr>
          <p:cNvPr id="107" name="Google Shape;107;p13" descr="Logo&#10;&#10;Description automatically generated"/>
          <p:cNvPicPr preferRelativeResize="0"/>
          <p:nvPr/>
        </p:nvPicPr>
        <p:blipFill rotWithShape="1">
          <a:blip r:embed="rId4">
            <a:alphaModFix/>
          </a:blip>
          <a:srcRect/>
          <a:stretch/>
        </p:blipFill>
        <p:spPr>
          <a:xfrm>
            <a:off x="10573021" y="30485"/>
            <a:ext cx="1250519" cy="1250519"/>
          </a:xfrm>
          <a:prstGeom prst="rect">
            <a:avLst/>
          </a:prstGeom>
          <a:noFill/>
          <a:ln>
            <a:noFill/>
          </a:ln>
        </p:spPr>
      </p:pic>
      <p:pic>
        <p:nvPicPr>
          <p:cNvPr id="108" name="Google Shape;108;p13" descr="People meeting in open plan office"/>
          <p:cNvPicPr preferRelativeResize="0"/>
          <p:nvPr/>
        </p:nvPicPr>
        <p:blipFill rotWithShape="1">
          <a:blip r:embed="rId5">
            <a:alphaModFix/>
          </a:blip>
          <a:srcRect/>
          <a:stretch/>
        </p:blipFill>
        <p:spPr>
          <a:xfrm flipH="1">
            <a:off x="7574287" y="2012582"/>
            <a:ext cx="4249253" cy="283283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7"/>
          <p:cNvSpPr/>
          <p:nvPr/>
        </p:nvSpPr>
        <p:spPr>
          <a:xfrm>
            <a:off x="0" y="0"/>
            <a:ext cx="12192000" cy="6858000"/>
          </a:xfrm>
          <a:prstGeom prst="rect">
            <a:avLst/>
          </a:pr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14" name="Google Shape;114;p7" descr="Text&#10;&#10;Description automatically generated"/>
          <p:cNvPicPr preferRelativeResize="0"/>
          <p:nvPr/>
        </p:nvPicPr>
        <p:blipFill rotWithShape="1">
          <a:blip r:embed="rId3">
            <a:alphaModFix/>
          </a:blip>
          <a:srcRect/>
          <a:stretch/>
        </p:blipFill>
        <p:spPr>
          <a:xfrm>
            <a:off x="600075" y="6076743"/>
            <a:ext cx="1562100" cy="327721"/>
          </a:xfrm>
          <a:prstGeom prst="rect">
            <a:avLst/>
          </a:prstGeom>
          <a:noFill/>
          <a:ln>
            <a:noFill/>
          </a:ln>
        </p:spPr>
      </p:pic>
      <p:pic>
        <p:nvPicPr>
          <p:cNvPr id="115" name="Google Shape;115;p7" descr="Logo&#10;&#10;Description automatically generated with medium confidence"/>
          <p:cNvPicPr preferRelativeResize="0"/>
          <p:nvPr/>
        </p:nvPicPr>
        <p:blipFill rotWithShape="1">
          <a:blip r:embed="rId4">
            <a:alphaModFix/>
          </a:blip>
          <a:srcRect/>
          <a:stretch/>
        </p:blipFill>
        <p:spPr>
          <a:xfrm>
            <a:off x="10572751" y="57568"/>
            <a:ext cx="1247774" cy="1247774"/>
          </a:xfrm>
          <a:prstGeom prst="rect">
            <a:avLst/>
          </a:prstGeom>
          <a:noFill/>
          <a:ln>
            <a:noFill/>
          </a:ln>
        </p:spPr>
      </p:pic>
      <p:sp>
        <p:nvSpPr>
          <p:cNvPr id="116" name="Google Shape;116;p7"/>
          <p:cNvSpPr txBox="1"/>
          <p:nvPr/>
        </p:nvSpPr>
        <p:spPr>
          <a:xfrm>
            <a:off x="838200" y="1305342"/>
            <a:ext cx="7543800"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02.</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ACTIVITEITEN</a:t>
            </a:r>
            <a:endParaRPr sz="6600" b="1" i="0" u="none" strike="noStrike" cap="none" dirty="0">
              <a:solidFill>
                <a:schemeClr val="lt1"/>
              </a:solidFill>
              <a:latin typeface="Arial"/>
              <a:ea typeface="Arial"/>
              <a:cs typeface="Arial"/>
              <a:sym typeface="Arial"/>
            </a:endParaRPr>
          </a:p>
        </p:txBody>
      </p:sp>
      <p:sp>
        <p:nvSpPr>
          <p:cNvPr id="117" name="Google Shape;117;p7"/>
          <p:cNvSpPr txBox="1"/>
          <p:nvPr/>
        </p:nvSpPr>
        <p:spPr>
          <a:xfrm>
            <a:off x="937684" y="3759621"/>
            <a:ext cx="6477000" cy="1938952"/>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2000"/>
            </a:pPr>
            <a:r>
              <a:rPr lang="en-US" sz="2000" b="0" i="0" u="none" strike="noStrike" cap="none" dirty="0">
                <a:solidFill>
                  <a:schemeClr val="lt1"/>
                </a:solidFill>
                <a:latin typeface="Arial"/>
                <a:ea typeface="Arial"/>
                <a:cs typeface="Arial"/>
                <a:sym typeface="Arial"/>
              </a:rPr>
              <a:t>- </a:t>
            </a:r>
            <a:r>
              <a:rPr lang="en-US" sz="2000" b="0" i="0" u="none" strike="noStrike" cap="none" dirty="0" err="1">
                <a:solidFill>
                  <a:schemeClr val="lt1"/>
                </a:solidFill>
                <a:latin typeface="Arial"/>
                <a:ea typeface="Arial"/>
                <a:cs typeface="Arial"/>
                <a:sym typeface="Arial"/>
              </a:rPr>
              <a:t>Belangrijke</a:t>
            </a:r>
            <a:r>
              <a:rPr lang="en-US" sz="2000" b="0" i="0" u="none" strike="noStrike" cap="none" dirty="0">
                <a:solidFill>
                  <a:schemeClr val="lt1"/>
                </a:solidFill>
                <a:latin typeface="Arial"/>
                <a:ea typeface="Arial"/>
                <a:cs typeface="Arial"/>
                <a:sym typeface="Arial"/>
              </a:rPr>
              <a:t> termen </a:t>
            </a:r>
            <a:r>
              <a:rPr lang="en-US" sz="2000" b="0" i="0" u="none" strike="noStrike" cap="none" dirty="0" err="1">
                <a:solidFill>
                  <a:schemeClr val="lt1"/>
                </a:solidFill>
                <a:latin typeface="Arial"/>
                <a:ea typeface="Arial"/>
                <a:cs typeface="Arial"/>
                <a:sym typeface="Arial"/>
              </a:rPr>
              <a:t>verkennen</a:t>
            </a:r>
            <a:r>
              <a:rPr lang="en-US" sz="2000" b="0" i="0" u="none" strike="noStrike" cap="none" dirty="0">
                <a:solidFill>
                  <a:schemeClr val="lt1"/>
                </a:solidFill>
                <a:latin typeface="Arial"/>
                <a:ea typeface="Arial"/>
                <a:cs typeface="Arial"/>
                <a:sym typeface="Arial"/>
              </a:rPr>
              <a:t> </a:t>
            </a:r>
          </a:p>
          <a:p>
            <a:pPr marR="0" lvl="0" algn="just" rtl="0">
              <a:lnSpc>
                <a:spcPct val="150000"/>
              </a:lnSpc>
              <a:spcBef>
                <a:spcPts val="0"/>
              </a:spcBef>
              <a:spcAft>
                <a:spcPts val="0"/>
              </a:spcAft>
              <a:buClr>
                <a:srgbClr val="000000"/>
              </a:buClr>
              <a:buSzPts val="2000"/>
            </a:pPr>
            <a:r>
              <a:rPr lang="en-US" sz="2000" b="0" i="0" u="none" strike="noStrike" cap="none" dirty="0">
                <a:solidFill>
                  <a:schemeClr val="lt1"/>
                </a:solidFill>
                <a:latin typeface="Arial"/>
                <a:ea typeface="Arial"/>
                <a:cs typeface="Arial"/>
                <a:sym typeface="Arial"/>
              </a:rPr>
              <a:t>- </a:t>
            </a:r>
            <a:r>
              <a:rPr lang="en-US" sz="2000" b="0" i="0" u="none" strike="noStrike" cap="none" dirty="0" err="1">
                <a:solidFill>
                  <a:schemeClr val="lt1"/>
                </a:solidFill>
                <a:latin typeface="Arial"/>
                <a:ea typeface="Arial"/>
                <a:cs typeface="Arial"/>
                <a:sym typeface="Arial"/>
              </a:rPr>
              <a:t>Invloed</a:t>
            </a:r>
            <a:r>
              <a:rPr lang="en-US" sz="2000" b="0" i="0" u="none" strike="noStrike" cap="none" dirty="0">
                <a:solidFill>
                  <a:schemeClr val="lt1"/>
                </a:solidFill>
                <a:latin typeface="Arial"/>
                <a:ea typeface="Arial"/>
                <a:cs typeface="Arial"/>
                <a:sym typeface="Arial"/>
              </a:rPr>
              <a:t> van taal </a:t>
            </a:r>
            <a:r>
              <a:rPr lang="en-US" sz="2000" b="0" i="0" u="none" strike="noStrike" cap="none" dirty="0" err="1">
                <a:solidFill>
                  <a:schemeClr val="lt1"/>
                </a:solidFill>
                <a:latin typeface="Arial"/>
                <a:ea typeface="Arial"/>
                <a:cs typeface="Arial"/>
                <a:sym typeface="Arial"/>
              </a:rPr>
              <a:t>en</a:t>
            </a:r>
            <a:r>
              <a:rPr lang="en-US" sz="2000" b="0" i="0" u="none" strike="noStrike" cap="none" dirty="0">
                <a:solidFill>
                  <a:schemeClr val="lt1"/>
                </a:solidFill>
                <a:latin typeface="Arial"/>
                <a:ea typeface="Arial"/>
                <a:cs typeface="Arial"/>
                <a:sym typeface="Arial"/>
              </a:rPr>
              <a:t> toon </a:t>
            </a:r>
          </a:p>
          <a:p>
            <a:pPr marR="0" lvl="0" algn="just" rtl="0">
              <a:lnSpc>
                <a:spcPct val="150000"/>
              </a:lnSpc>
              <a:spcBef>
                <a:spcPts val="0"/>
              </a:spcBef>
              <a:spcAft>
                <a:spcPts val="0"/>
              </a:spcAft>
              <a:buClr>
                <a:srgbClr val="000000"/>
              </a:buClr>
              <a:buSzPts val="2000"/>
            </a:pPr>
            <a:r>
              <a:rPr lang="en-US" sz="2000" b="0" i="0" u="none" strike="noStrike" cap="none" dirty="0">
                <a:solidFill>
                  <a:schemeClr val="lt1"/>
                </a:solidFill>
                <a:latin typeface="Arial"/>
                <a:ea typeface="Arial"/>
                <a:cs typeface="Arial"/>
                <a:sym typeface="Arial"/>
              </a:rPr>
              <a:t>- Micro-</a:t>
            </a:r>
            <a:r>
              <a:rPr lang="en-US" sz="2000" b="0" i="0" u="none" strike="noStrike" cap="none" dirty="0" err="1">
                <a:solidFill>
                  <a:schemeClr val="lt1"/>
                </a:solidFill>
                <a:latin typeface="Arial"/>
                <a:ea typeface="Arial"/>
                <a:cs typeface="Arial"/>
                <a:sym typeface="Arial"/>
              </a:rPr>
              <a:t>agressies</a:t>
            </a:r>
            <a:r>
              <a:rPr lang="en-US" sz="2000" b="0" i="0" u="none" strike="noStrike" cap="none" dirty="0">
                <a:solidFill>
                  <a:schemeClr val="lt1"/>
                </a:solidFill>
                <a:latin typeface="Arial"/>
                <a:ea typeface="Arial"/>
                <a:cs typeface="Arial"/>
                <a:sym typeface="Arial"/>
              </a:rPr>
              <a:t> </a:t>
            </a:r>
            <a:r>
              <a:rPr lang="en-US" sz="2000" b="0" i="0" u="none" strike="noStrike" cap="none" dirty="0" err="1">
                <a:solidFill>
                  <a:schemeClr val="lt1"/>
                </a:solidFill>
                <a:latin typeface="Arial"/>
                <a:ea typeface="Arial"/>
                <a:cs typeface="Arial"/>
                <a:sym typeface="Arial"/>
              </a:rPr>
              <a:t>en</a:t>
            </a:r>
            <a:r>
              <a:rPr lang="en-US" sz="2000" b="0" i="0" u="none" strike="noStrike" cap="none" dirty="0">
                <a:solidFill>
                  <a:schemeClr val="lt1"/>
                </a:solidFill>
                <a:latin typeface="Arial"/>
                <a:ea typeface="Arial"/>
                <a:cs typeface="Arial"/>
                <a:sym typeface="Arial"/>
              </a:rPr>
              <a:t> </a:t>
            </a:r>
            <a:r>
              <a:rPr lang="en-US" sz="2000" b="0" i="0" u="none" strike="noStrike" cap="none" dirty="0" err="1">
                <a:solidFill>
                  <a:schemeClr val="lt1"/>
                </a:solidFill>
                <a:latin typeface="Arial"/>
                <a:ea typeface="Arial"/>
                <a:cs typeface="Arial"/>
                <a:sym typeface="Arial"/>
              </a:rPr>
              <a:t>microbevestigingen</a:t>
            </a:r>
            <a:r>
              <a:rPr lang="en-US" sz="2000" b="0" i="0" u="none" strike="noStrike" cap="none" dirty="0">
                <a:solidFill>
                  <a:schemeClr val="lt1"/>
                </a:solidFill>
                <a:latin typeface="Arial"/>
                <a:ea typeface="Arial"/>
                <a:cs typeface="Arial"/>
                <a:sym typeface="Arial"/>
              </a:rPr>
              <a:t> </a:t>
            </a:r>
          </a:p>
          <a:p>
            <a:pPr marR="0" lvl="0" algn="just" rtl="0">
              <a:lnSpc>
                <a:spcPct val="150000"/>
              </a:lnSpc>
              <a:spcBef>
                <a:spcPts val="0"/>
              </a:spcBef>
              <a:spcAft>
                <a:spcPts val="0"/>
              </a:spcAft>
              <a:buClr>
                <a:srgbClr val="000000"/>
              </a:buClr>
              <a:buSzPts val="2000"/>
            </a:pPr>
            <a:r>
              <a:rPr lang="en-US" sz="2000" b="0" i="0" u="none" strike="noStrike" cap="none" dirty="0">
                <a:solidFill>
                  <a:schemeClr val="lt1"/>
                </a:solidFill>
                <a:latin typeface="Arial"/>
                <a:ea typeface="Arial"/>
                <a:cs typeface="Arial"/>
                <a:sym typeface="Arial"/>
              </a:rPr>
              <a:t>- Non-verbale </a:t>
            </a:r>
            <a:r>
              <a:rPr lang="en-US" sz="2000" b="0" i="0" u="none" strike="noStrike" cap="none" dirty="0" err="1">
                <a:solidFill>
                  <a:schemeClr val="lt1"/>
                </a:solidFill>
                <a:latin typeface="Arial"/>
                <a:ea typeface="Arial"/>
                <a:cs typeface="Arial"/>
                <a:sym typeface="Arial"/>
              </a:rPr>
              <a:t>communicatie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TotalTime>
  <Words>1701</Words>
  <Application>Microsoft Macintosh PowerPoint</Application>
  <PresentationFormat>Breedbeeld</PresentationFormat>
  <Paragraphs>122</Paragraphs>
  <Slides>32</Slides>
  <Notes>32</Notes>
  <HiddenSlides>0</HiddenSlides>
  <MMClips>0</MMClips>
  <ScaleCrop>false</ScaleCrop>
  <HeadingPairs>
    <vt:vector size="6" baseType="variant">
      <vt:variant>
        <vt:lpstr>Gebruikte lettertypen</vt:lpstr>
      </vt:variant>
      <vt:variant>
        <vt:i4>1</vt:i4>
      </vt:variant>
      <vt:variant>
        <vt:lpstr>Thema</vt:lpstr>
      </vt:variant>
      <vt:variant>
        <vt:i4>1</vt:i4>
      </vt:variant>
      <vt:variant>
        <vt:lpstr>Diatitels</vt:lpstr>
      </vt:variant>
      <vt:variant>
        <vt:i4>32</vt:i4>
      </vt:variant>
    </vt:vector>
  </HeadingPairs>
  <TitlesOfParts>
    <vt:vector size="34" baseType="lpstr">
      <vt:lpstr>Arial</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FIPL</dc:creator>
  <cp:lastModifiedBy>Peter Frühmann</cp:lastModifiedBy>
  <cp:revision>24</cp:revision>
  <dcterms:modified xsi:type="dcterms:W3CDTF">2023-12-10T17:11:37Z</dcterms:modified>
</cp:coreProperties>
</file>